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6" r:id="rId1"/>
  </p:sldMasterIdLst>
  <p:notesMasterIdLst>
    <p:notesMasterId r:id="rId87"/>
  </p:notesMasterIdLst>
  <p:sldIdLst>
    <p:sldId id="628" r:id="rId2"/>
    <p:sldId id="705" r:id="rId3"/>
    <p:sldId id="708" r:id="rId4"/>
    <p:sldId id="735" r:id="rId5"/>
    <p:sldId id="709" r:id="rId6"/>
    <p:sldId id="258" r:id="rId7"/>
    <p:sldId id="259" r:id="rId8"/>
    <p:sldId id="610" r:id="rId9"/>
    <p:sldId id="669" r:id="rId10"/>
    <p:sldId id="674" r:id="rId11"/>
    <p:sldId id="671" r:id="rId12"/>
    <p:sldId id="675" r:id="rId13"/>
    <p:sldId id="677" r:id="rId14"/>
    <p:sldId id="676" r:id="rId15"/>
    <p:sldId id="662" r:id="rId16"/>
    <p:sldId id="664" r:id="rId17"/>
    <p:sldId id="466" r:id="rId18"/>
    <p:sldId id="499" r:id="rId19"/>
    <p:sldId id="690" r:id="rId20"/>
    <p:sldId id="691" r:id="rId21"/>
    <p:sldId id="692" r:id="rId22"/>
    <p:sldId id="693" r:id="rId23"/>
    <p:sldId id="694" r:id="rId24"/>
    <p:sldId id="695" r:id="rId25"/>
    <p:sldId id="696" r:id="rId26"/>
    <p:sldId id="697" r:id="rId27"/>
    <p:sldId id="698" r:id="rId28"/>
    <p:sldId id="613" r:id="rId29"/>
    <p:sldId id="615" r:id="rId30"/>
    <p:sldId id="286" r:id="rId31"/>
    <p:sldId id="639" r:id="rId32"/>
    <p:sldId id="638" r:id="rId33"/>
    <p:sldId id="633" r:id="rId34"/>
    <p:sldId id="637" r:id="rId35"/>
    <p:sldId id="687" r:id="rId36"/>
    <p:sldId id="707" r:id="rId37"/>
    <p:sldId id="706" r:id="rId38"/>
    <p:sldId id="736" r:id="rId39"/>
    <p:sldId id="704" r:id="rId40"/>
    <p:sldId id="737" r:id="rId41"/>
    <p:sldId id="665" r:id="rId42"/>
    <p:sldId id="703" r:id="rId43"/>
    <p:sldId id="686" r:id="rId44"/>
    <p:sldId id="729" r:id="rId45"/>
    <p:sldId id="726" r:id="rId46"/>
    <p:sldId id="727" r:id="rId47"/>
    <p:sldId id="728" r:id="rId48"/>
    <p:sldId id="730" r:id="rId49"/>
    <p:sldId id="733" r:id="rId50"/>
    <p:sldId id="731" r:id="rId51"/>
    <p:sldId id="732" r:id="rId52"/>
    <p:sldId id="723" r:id="rId53"/>
    <p:sldId id="724" r:id="rId54"/>
    <p:sldId id="725" r:id="rId55"/>
    <p:sldId id="680" r:id="rId56"/>
    <p:sldId id="681" r:id="rId57"/>
    <p:sldId id="699" r:id="rId58"/>
    <p:sldId id="700" r:id="rId59"/>
    <p:sldId id="701" r:id="rId60"/>
    <p:sldId id="702" r:id="rId61"/>
    <p:sldId id="710" r:id="rId62"/>
    <p:sldId id="711" r:id="rId63"/>
    <p:sldId id="712" r:id="rId64"/>
    <p:sldId id="714" r:id="rId65"/>
    <p:sldId id="715" r:id="rId66"/>
    <p:sldId id="716" r:id="rId67"/>
    <p:sldId id="717" r:id="rId68"/>
    <p:sldId id="734" r:id="rId69"/>
    <p:sldId id="721" r:id="rId70"/>
    <p:sldId id="722" r:id="rId71"/>
    <p:sldId id="719" r:id="rId72"/>
    <p:sldId id="720" r:id="rId73"/>
    <p:sldId id="673" r:id="rId74"/>
    <p:sldId id="670" r:id="rId75"/>
    <p:sldId id="678" r:id="rId76"/>
    <p:sldId id="500" r:id="rId77"/>
    <p:sldId id="606" r:id="rId78"/>
    <p:sldId id="608" r:id="rId79"/>
    <p:sldId id="635" r:id="rId80"/>
    <p:sldId id="502" r:id="rId81"/>
    <p:sldId id="621" r:id="rId82"/>
    <p:sldId id="597" r:id="rId83"/>
    <p:sldId id="620" r:id="rId84"/>
    <p:sldId id="622" r:id="rId85"/>
    <p:sldId id="623"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7984D291-659F-AD45-8DFC-0E328E71ED50}">
          <p14:sldIdLst>
            <p14:sldId id="628"/>
            <p14:sldId id="705"/>
            <p14:sldId id="708"/>
            <p14:sldId id="735"/>
            <p14:sldId id="709"/>
            <p14:sldId id="258"/>
            <p14:sldId id="259"/>
            <p14:sldId id="610"/>
            <p14:sldId id="669"/>
            <p14:sldId id="674"/>
            <p14:sldId id="671"/>
            <p14:sldId id="675"/>
            <p14:sldId id="677"/>
            <p14:sldId id="676"/>
            <p14:sldId id="662"/>
            <p14:sldId id="664"/>
            <p14:sldId id="466"/>
            <p14:sldId id="499"/>
            <p14:sldId id="690"/>
            <p14:sldId id="691"/>
            <p14:sldId id="692"/>
            <p14:sldId id="693"/>
            <p14:sldId id="694"/>
            <p14:sldId id="695"/>
            <p14:sldId id="696"/>
            <p14:sldId id="697"/>
            <p14:sldId id="698"/>
            <p14:sldId id="613"/>
            <p14:sldId id="615"/>
            <p14:sldId id="286"/>
            <p14:sldId id="639"/>
            <p14:sldId id="638"/>
            <p14:sldId id="633"/>
            <p14:sldId id="637"/>
            <p14:sldId id="687"/>
            <p14:sldId id="707"/>
            <p14:sldId id="706"/>
            <p14:sldId id="736"/>
            <p14:sldId id="704"/>
            <p14:sldId id="737"/>
            <p14:sldId id="665"/>
            <p14:sldId id="703"/>
            <p14:sldId id="686"/>
            <p14:sldId id="729"/>
            <p14:sldId id="726"/>
            <p14:sldId id="727"/>
            <p14:sldId id="728"/>
            <p14:sldId id="730"/>
            <p14:sldId id="733"/>
            <p14:sldId id="731"/>
            <p14:sldId id="732"/>
            <p14:sldId id="723"/>
            <p14:sldId id="724"/>
            <p14:sldId id="725"/>
            <p14:sldId id="680"/>
            <p14:sldId id="681"/>
            <p14:sldId id="699"/>
            <p14:sldId id="700"/>
            <p14:sldId id="701"/>
            <p14:sldId id="702"/>
            <p14:sldId id="710"/>
            <p14:sldId id="711"/>
            <p14:sldId id="712"/>
            <p14:sldId id="714"/>
            <p14:sldId id="715"/>
            <p14:sldId id="716"/>
            <p14:sldId id="717"/>
            <p14:sldId id="734"/>
            <p14:sldId id="721"/>
            <p14:sldId id="722"/>
            <p14:sldId id="719"/>
            <p14:sldId id="720"/>
            <p14:sldId id="673"/>
            <p14:sldId id="670"/>
            <p14:sldId id="678"/>
            <p14:sldId id="500"/>
            <p14:sldId id="606"/>
            <p14:sldId id="608"/>
            <p14:sldId id="635"/>
            <p14:sldId id="502"/>
            <p14:sldId id="621"/>
            <p14:sldId id="597"/>
            <p14:sldId id="620"/>
            <p14:sldId id="622"/>
            <p14:sldId id="62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o Becerra" initials="MB" lastIdx="1" clrIdx="0">
    <p:extLst>
      <p:ext uri="{19B8F6BF-5375-455C-9EA6-DF929625EA0E}">
        <p15:presenceInfo xmlns:p15="http://schemas.microsoft.com/office/powerpoint/2012/main" userId="1582b905b880cd2b" providerId="Windows Live"/>
      </p:ext>
    </p:extLst>
  </p:cmAuthor>
  <p:cmAuthor id="2" name="Leonardo Ariel Duran Sanchez" initials="LADS" lastIdx="1" clrIdx="1">
    <p:extLst>
      <p:ext uri="{19B8F6BF-5375-455C-9EA6-DF929625EA0E}">
        <p15:presenceInfo xmlns:p15="http://schemas.microsoft.com/office/powerpoint/2012/main" userId="d6a7d99947f5e6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17375E"/>
    <a:srgbClr val="947E3C"/>
    <a:srgbClr val="AA9044"/>
    <a:srgbClr val="C6A7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90129" autoAdjust="0"/>
  </p:normalViewPr>
  <p:slideViewPr>
    <p:cSldViewPr snapToGrid="0" snapToObjects="1">
      <p:cViewPr varScale="1">
        <p:scale>
          <a:sx n="103" d="100"/>
          <a:sy n="103" d="100"/>
        </p:scale>
        <p:origin x="20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08T23:07:07.178"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D66377-698C-488A-A313-7829FA021717}" type="datetimeFigureOut">
              <a:rPr lang="es-CL" smtClean="0"/>
              <a:t>09-01-2022</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20BB3-E928-4134-A965-D23C772A4B2C}" type="slidenum">
              <a:rPr lang="es-CL" smtClean="0"/>
              <a:t>‹Nº›</a:t>
            </a:fld>
            <a:endParaRPr lang="es-CL"/>
          </a:p>
        </p:txBody>
      </p:sp>
    </p:spTree>
    <p:extLst>
      <p:ext uri="{BB962C8B-B14F-4D97-AF65-F5344CB8AC3E}">
        <p14:creationId xmlns:p14="http://schemas.microsoft.com/office/powerpoint/2010/main" val="2407882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1</a:t>
            </a:fld>
            <a:endParaRPr lang="es-CL"/>
          </a:p>
        </p:txBody>
      </p:sp>
    </p:spTree>
    <p:extLst>
      <p:ext uri="{BB962C8B-B14F-4D97-AF65-F5344CB8AC3E}">
        <p14:creationId xmlns:p14="http://schemas.microsoft.com/office/powerpoint/2010/main" val="3523012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19</a:t>
            </a:fld>
            <a:endParaRPr lang="es-CL"/>
          </a:p>
        </p:txBody>
      </p:sp>
    </p:spTree>
    <p:extLst>
      <p:ext uri="{BB962C8B-B14F-4D97-AF65-F5344CB8AC3E}">
        <p14:creationId xmlns:p14="http://schemas.microsoft.com/office/powerpoint/2010/main" val="83941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Metaheurística basada en la población e inspirada en la fluctuación que tienen las soluciones al seguir un modelo matemático basado en funciones seno y coseno.</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20</a:t>
            </a:fld>
            <a:endParaRPr lang="es-CL"/>
          </a:p>
        </p:txBody>
      </p:sp>
    </p:spTree>
    <p:extLst>
      <p:ext uri="{BB962C8B-B14F-4D97-AF65-F5344CB8AC3E}">
        <p14:creationId xmlns:p14="http://schemas.microsoft.com/office/powerpoint/2010/main" val="320052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22</a:t>
            </a:fld>
            <a:endParaRPr lang="es-CL"/>
          </a:p>
        </p:txBody>
      </p:sp>
    </p:spTree>
    <p:extLst>
      <p:ext uri="{BB962C8B-B14F-4D97-AF65-F5344CB8AC3E}">
        <p14:creationId xmlns:p14="http://schemas.microsoft.com/office/powerpoint/2010/main" val="8113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23</a:t>
            </a:fld>
            <a:endParaRPr lang="es-CL"/>
          </a:p>
        </p:txBody>
      </p:sp>
    </p:spTree>
    <p:extLst>
      <p:ext uri="{BB962C8B-B14F-4D97-AF65-F5344CB8AC3E}">
        <p14:creationId xmlns:p14="http://schemas.microsoft.com/office/powerpoint/2010/main" val="73555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sé si recuerdan en el examen de grado de Doctor de José Lemus, uno de los profesores de la comisión preguntó si es que, en la estructura que proponía Lemus, QL y SARSA trabajaban juntos. Bueno, en esta técnica trabajan juntos. </a:t>
            </a:r>
            <a:r>
              <a:rPr lang="es-ES" dirty="0" err="1"/>
              <a:t>Backward</a:t>
            </a:r>
            <a:r>
              <a:rPr lang="es-ES" dirty="0"/>
              <a:t> QL, a pesar de que tiene un nombre parecido a QL, no se parecen “mucho”, vamos a dejarlo con comillas. esta vez se realiza una actualización hacia atrás y se van guardando ciertos eventos, no es como la actualización QL ordinaria donde apenas se dejaba llevar por su aprendizaje pasado, si no que intentaba buscar siempre el óptimo. Podríamos decir, que ahora es más inteligente, gracias al trabajo en conjunto con SARSA</a:t>
            </a:r>
          </a:p>
          <a:p>
            <a:endParaRPr lang="es-ES" dirty="0"/>
          </a:p>
          <a:p>
            <a:r>
              <a:rPr lang="es-ES" dirty="0"/>
              <a:t>Y esto es básicamente por su estructura, ahora, la acción se ve afectada directamente, mientras que la política se ve afectada de forma indirecta, de esta forma, a medida que el agente aumenta la interacción con el entorno, el conocimiento preciso del agente también aumenta. También puede mejorar su velocidad de aprendizaje, equilibrar el dilema exploración-explotación y converger al mínimo global ¿Cómo?, utilizando aquellos estados, acciones e información anteriores.</a:t>
            </a:r>
          </a:p>
          <a:p>
            <a:endParaRPr lang="es-ES" dirty="0"/>
          </a:p>
          <a:p>
            <a:r>
              <a:rPr lang="es-ES" dirty="0"/>
              <a:t>Ahora, ustedes deben preguntarse, oye, pero no se supone que todos hacen lo mismo?, hacen algo cierto, luego evalúan eso que hicieron con la recompensa (si es que lo hicieron bien o mal) y después vuelven a trabajar?, Si, es correcto, sin embargo, la estructura que presenta </a:t>
            </a:r>
            <a:r>
              <a:rPr lang="es-ES" dirty="0" err="1"/>
              <a:t>Backward</a:t>
            </a:r>
            <a:r>
              <a:rPr lang="es-ES" dirty="0"/>
              <a:t> Q-</a:t>
            </a:r>
            <a:r>
              <a:rPr lang="es-ES" dirty="0" err="1"/>
              <a:t>Learning</a:t>
            </a:r>
            <a:r>
              <a:rPr lang="es-ES" dirty="0"/>
              <a:t>, hace algo interesante. Los autores se dijeron, ¿Porqué no hacemos algo parecido a lo que se hace con redes neuronales?, ¿Por qué no hacemos una especie de </a:t>
            </a:r>
            <a:r>
              <a:rPr lang="es-ES" dirty="0" err="1"/>
              <a:t>Backpropagation</a:t>
            </a:r>
            <a:r>
              <a:rPr lang="es-ES" dirty="0"/>
              <a:t> pero con nuestro QL?. Ellos lo que hacen es elegir una cantidad de iteraciones, supongamos 100, y una vez llegada a esa iteración, empiezan a actualizar hacia atrás la función Q. Entonces para este caso, nuestra función va actualizar hacia atrás (</a:t>
            </a:r>
            <a:r>
              <a:rPr lang="es-ES" dirty="0" err="1"/>
              <a:t>backward</a:t>
            </a:r>
            <a:r>
              <a:rPr lang="es-ES" dirty="0"/>
              <a:t>) 100 veces. Y ustedes tal vez se preguntarán ahora, ¿Cómo sabe con qué actualizar </a:t>
            </a:r>
            <a:r>
              <a:rPr lang="es-ES" dirty="0" err="1"/>
              <a:t>Backward</a:t>
            </a:r>
            <a:r>
              <a:rPr lang="es-ES" dirty="0"/>
              <a:t> QL?, bueno, pues en cada iteración, los autores denominaron una variable “M” que vendría siendo como la memoria, y ahí se irán guardando cuatro eventos, Estado, Acción, Recompensa, Siguiente Estado o Estado + 1. Parte de los acrónimos de SARSA. Y con esta “memoria” o información irá actualizando su función.</a:t>
            </a:r>
          </a:p>
          <a:p>
            <a:endParaRPr lang="es-ES" dirty="0"/>
          </a:p>
          <a:p>
            <a:endParaRPr lang="es-ES"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24</a:t>
            </a:fld>
            <a:endParaRPr lang="es-CL"/>
          </a:p>
        </p:txBody>
      </p:sp>
    </p:spTree>
    <p:extLst>
      <p:ext uri="{BB962C8B-B14F-4D97-AF65-F5344CB8AC3E}">
        <p14:creationId xmlns:p14="http://schemas.microsoft.com/office/powerpoint/2010/main" val="176685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SCP tiene como objetivo minimizar el costo del subconjunto S ⊆ J, con la restricción de que todas las filas i ∈ I sean cubiertas por al menos una columna j ∈ J. Hay que tener en cuenta que cuando la columna j está en el subconjunto de soluciones S, esta es igual a 1, en caso contrario corresponde a un 0.</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26</a:t>
            </a:fld>
            <a:endParaRPr lang="es-CL"/>
          </a:p>
        </p:txBody>
      </p:sp>
    </p:spTree>
    <p:extLst>
      <p:ext uri="{BB962C8B-B14F-4D97-AF65-F5344CB8AC3E}">
        <p14:creationId xmlns:p14="http://schemas.microsoft.com/office/powerpoint/2010/main" val="345876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27</a:t>
            </a:fld>
            <a:endParaRPr lang="es-CL"/>
          </a:p>
        </p:txBody>
      </p:sp>
    </p:spTree>
    <p:extLst>
      <p:ext uri="{BB962C8B-B14F-4D97-AF65-F5344CB8AC3E}">
        <p14:creationId xmlns:p14="http://schemas.microsoft.com/office/powerpoint/2010/main" val="390697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Se encuentra catalogado como un problema NP-</a:t>
            </a:r>
            <a:r>
              <a:rPr lang="es-ES" sz="1200" dirty="0" err="1"/>
              <a:t>hard</a:t>
            </a:r>
            <a:r>
              <a:rPr lang="es-ES" sz="1200" dirty="0"/>
              <a:t>. En donde se asume que se tiene una mochila con una capacidad máxima C y un conjunto de elementos N. Compuesto por cada elemento objeto que tienen un valor p</a:t>
            </a:r>
            <a:r>
              <a:rPr lang="es-ES" sz="1200" baseline="-25000" dirty="0"/>
              <a:t>i</a:t>
            </a:r>
            <a:r>
              <a:rPr lang="es-ES" sz="1200" dirty="0"/>
              <a:t> y un peso </a:t>
            </a:r>
            <a:r>
              <a:rPr lang="es-ES" sz="1200" dirty="0" err="1"/>
              <a:t>w</a:t>
            </a:r>
            <a:r>
              <a:rPr lang="es-ES" sz="1200" baseline="-25000" dirty="0" err="1"/>
              <a:t>i</a:t>
            </a:r>
            <a:r>
              <a:rPr lang="es-ES" sz="1200" dirty="0"/>
              <a:t>. Donde se busca maximizar el valor de objetos guardados en la mochila, sin sobrepasar la capacidad máxima C.</a:t>
            </a:r>
            <a:endParaRPr lang="es-CL" sz="1200" dirty="0"/>
          </a:p>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28</a:t>
            </a:fld>
            <a:endParaRPr lang="es-CL"/>
          </a:p>
        </p:txBody>
      </p:sp>
    </p:spTree>
    <p:extLst>
      <p:ext uri="{BB962C8B-B14F-4D97-AF65-F5344CB8AC3E}">
        <p14:creationId xmlns:p14="http://schemas.microsoft.com/office/powerpoint/2010/main" val="1304647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29</a:t>
            </a:fld>
            <a:endParaRPr lang="es-CL"/>
          </a:p>
        </p:txBody>
      </p:sp>
    </p:spTree>
    <p:extLst>
      <p:ext uri="{BB962C8B-B14F-4D97-AF65-F5344CB8AC3E}">
        <p14:creationId xmlns:p14="http://schemas.microsoft.com/office/powerpoint/2010/main" val="361673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e171d0a7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e171d0a77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b="0" i="0" u="none" strike="noStrike" dirty="0">
                <a:solidFill>
                  <a:srgbClr val="17375E"/>
                </a:solidFill>
                <a:effectLst/>
                <a:latin typeface="Roboto" panose="02000000000000000000" pitchFamily="2" charset="0"/>
              </a:rPr>
              <a:t>Hoy en día, los </a:t>
            </a:r>
            <a:r>
              <a:rPr lang="es-ES" sz="1800" b="1" i="0" u="none" strike="noStrike" dirty="0">
                <a:solidFill>
                  <a:srgbClr val="17375E"/>
                </a:solidFill>
                <a:effectLst/>
                <a:latin typeface="Roboto" panose="02000000000000000000" pitchFamily="2" charset="0"/>
              </a:rPr>
              <a:t>problemas </a:t>
            </a:r>
            <a:r>
              <a:rPr lang="es-ES" sz="1800" b="1" i="0" u="none" strike="noStrike" dirty="0" err="1">
                <a:solidFill>
                  <a:srgbClr val="17375E"/>
                </a:solidFill>
                <a:effectLst/>
                <a:latin typeface="Roboto" panose="02000000000000000000" pitchFamily="2" charset="0"/>
              </a:rPr>
              <a:t>combinatoriales</a:t>
            </a:r>
            <a:r>
              <a:rPr lang="es-ES" sz="1800" b="1" i="0" u="none" strike="noStrike" dirty="0">
                <a:solidFill>
                  <a:srgbClr val="17375E"/>
                </a:solidFill>
                <a:effectLst/>
                <a:latin typeface="Roboto" panose="02000000000000000000" pitchFamily="2" charset="0"/>
              </a:rPr>
              <a:t> en dominios binarios</a:t>
            </a:r>
            <a:r>
              <a:rPr lang="es-ES" sz="1800" b="0" i="0" u="none" strike="noStrike" dirty="0">
                <a:solidFill>
                  <a:srgbClr val="17375E"/>
                </a:solidFill>
                <a:effectLst/>
                <a:latin typeface="Roboto" panose="02000000000000000000" pitchFamily="2" charset="0"/>
              </a:rPr>
              <a:t> </a:t>
            </a:r>
          </a:p>
          <a:p>
            <a:r>
              <a:rPr lang="es-ES" sz="1800" b="0" i="0" u="none" strike="noStrike" dirty="0">
                <a:solidFill>
                  <a:srgbClr val="17375E"/>
                </a:solidFill>
                <a:effectLst/>
                <a:latin typeface="Roboto" panose="02000000000000000000" pitchFamily="2" charset="0"/>
              </a:rPr>
              <a:t>se presentan de manera muy frecuente en las </a:t>
            </a:r>
            <a:r>
              <a:rPr lang="es-ES" sz="1800" b="1" i="0" u="none" strike="noStrike" dirty="0">
                <a:solidFill>
                  <a:srgbClr val="17375E"/>
                </a:solidFill>
                <a:effectLst/>
                <a:latin typeface="Roboto" panose="02000000000000000000" pitchFamily="2" charset="0"/>
              </a:rPr>
              <a:t>problemáticas de la industria</a:t>
            </a:r>
            <a:r>
              <a:rPr lang="es-ES" sz="1800" b="0" i="0" u="none" strike="noStrike" dirty="0">
                <a:solidFill>
                  <a:srgbClr val="17375E"/>
                </a:solidFill>
                <a:effectLst/>
                <a:latin typeface="Roboto" panose="02000000000000000000" pitchFamily="2" charset="0"/>
              </a:rPr>
              <a:t>, </a:t>
            </a:r>
          </a:p>
          <a:p>
            <a:r>
              <a:rPr lang="es-ES" sz="1800" b="0" i="0" u="none" strike="noStrike" dirty="0">
                <a:solidFill>
                  <a:srgbClr val="17375E"/>
                </a:solidFill>
                <a:effectLst/>
                <a:latin typeface="Roboto" panose="02000000000000000000" pitchFamily="2" charset="0"/>
              </a:rPr>
              <a:t>por lo que resolverlos de manera </a:t>
            </a:r>
            <a:r>
              <a:rPr lang="es-ES" sz="1800" b="1" i="0" u="none" strike="noStrike" dirty="0">
                <a:solidFill>
                  <a:srgbClr val="17375E"/>
                </a:solidFill>
                <a:effectLst/>
                <a:latin typeface="Roboto" panose="02000000000000000000" pitchFamily="2" charset="0"/>
              </a:rPr>
              <a:t>eficiente</a:t>
            </a:r>
            <a:r>
              <a:rPr lang="es-ES" sz="1800" b="0" i="0" u="none" strike="noStrike" dirty="0">
                <a:solidFill>
                  <a:srgbClr val="17375E"/>
                </a:solidFill>
                <a:effectLst/>
                <a:latin typeface="Roboto" panose="02000000000000000000" pitchFamily="2" charset="0"/>
              </a:rPr>
              <a:t> es prioridad tanto en el área académica como industrial. </a:t>
            </a:r>
          </a:p>
          <a:p>
            <a:r>
              <a:rPr lang="es-ES" sz="1800" b="0" i="0" u="none" strike="noStrike" dirty="0">
                <a:solidFill>
                  <a:srgbClr val="17375E"/>
                </a:solidFill>
                <a:effectLst/>
                <a:latin typeface="Roboto" panose="02000000000000000000" pitchFamily="2" charset="0"/>
              </a:rPr>
              <a:t>En este contexto las </a:t>
            </a:r>
            <a:r>
              <a:rPr lang="es-ES" sz="1800" b="1" i="0" u="none" strike="noStrike" dirty="0">
                <a:solidFill>
                  <a:srgbClr val="17375E"/>
                </a:solidFill>
                <a:effectLst/>
                <a:latin typeface="Roboto" panose="02000000000000000000" pitchFamily="2" charset="0"/>
              </a:rPr>
              <a:t>Metaheurísticas</a:t>
            </a:r>
            <a:r>
              <a:rPr lang="es-ES" sz="1800" b="0" i="0" u="none" strike="noStrike" dirty="0">
                <a:solidFill>
                  <a:srgbClr val="17375E"/>
                </a:solidFill>
                <a:effectLst/>
                <a:latin typeface="Roboto" panose="02000000000000000000" pitchFamily="2" charset="0"/>
              </a:rPr>
              <a:t> han tomado protagonismo.</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2</a:t>
            </a:fld>
            <a:endParaRPr lang="es-CL"/>
          </a:p>
        </p:txBody>
      </p:sp>
    </p:spTree>
    <p:extLst>
      <p:ext uri="{BB962C8B-B14F-4D97-AF65-F5344CB8AC3E}">
        <p14:creationId xmlns:p14="http://schemas.microsoft.com/office/powerpoint/2010/main" val="217449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b="0" i="0" dirty="0">
                <a:effectLst/>
                <a:latin typeface="Arial" panose="020B0604020202020204" pitchFamily="34" charset="0"/>
              </a:rPr>
              <a:t>Bernardo Morales-Castañeda, Daniel </a:t>
            </a:r>
            <a:r>
              <a:rPr lang="es-CL" b="0" i="0" dirty="0" err="1">
                <a:effectLst/>
                <a:latin typeface="Arial" panose="020B0604020202020204" pitchFamily="34" charset="0"/>
              </a:rPr>
              <a:t>Zaldivar</a:t>
            </a:r>
            <a:r>
              <a:rPr lang="es-CL" b="0" i="0" dirty="0">
                <a:effectLst/>
                <a:latin typeface="Arial" panose="020B0604020202020204" pitchFamily="34" charset="0"/>
              </a:rPr>
              <a:t>, Erik Cuevas, </a:t>
            </a:r>
            <a:r>
              <a:rPr lang="es-CL" b="0" i="0" dirty="0" err="1">
                <a:effectLst/>
                <a:latin typeface="Arial" panose="020B0604020202020204" pitchFamily="34" charset="0"/>
              </a:rPr>
              <a:t>FernandoFausto</a:t>
            </a:r>
            <a:r>
              <a:rPr lang="es-CL" b="0" i="0" dirty="0">
                <a:effectLst/>
                <a:latin typeface="Arial" panose="020B0604020202020204" pitchFamily="34" charset="0"/>
              </a:rPr>
              <a:t>, and Alma Rodríguez. A </a:t>
            </a:r>
            <a:r>
              <a:rPr lang="es-CL" b="0" i="0" dirty="0" err="1">
                <a:effectLst/>
                <a:latin typeface="Arial" panose="020B0604020202020204" pitchFamily="34" charset="0"/>
              </a:rPr>
              <a:t>better</a:t>
            </a:r>
            <a:r>
              <a:rPr lang="es-CL" b="0" i="0" dirty="0">
                <a:effectLst/>
                <a:latin typeface="Arial" panose="020B0604020202020204" pitchFamily="34" charset="0"/>
              </a:rPr>
              <a:t> balance in </a:t>
            </a:r>
            <a:r>
              <a:rPr lang="es-CL" b="0" i="0" dirty="0" err="1">
                <a:effectLst/>
                <a:latin typeface="Arial" panose="020B0604020202020204" pitchFamily="34" charset="0"/>
              </a:rPr>
              <a:t>metaheuristic</a:t>
            </a:r>
            <a:r>
              <a:rPr lang="es-CL" b="0" i="0" dirty="0">
                <a:effectLst/>
                <a:latin typeface="Arial" panose="020B0604020202020204" pitchFamily="34" charset="0"/>
              </a:rPr>
              <a:t> algo-</a:t>
            </a:r>
            <a:r>
              <a:rPr lang="es-CL" b="0" i="0" dirty="0" err="1">
                <a:effectLst/>
                <a:latin typeface="Arial" panose="020B0604020202020204" pitchFamily="34" charset="0"/>
              </a:rPr>
              <a:t>rithms</a:t>
            </a:r>
            <a:r>
              <a:rPr lang="es-CL" b="0" i="0" dirty="0">
                <a:effectLst/>
                <a:latin typeface="Arial" panose="020B0604020202020204" pitchFamily="34" charset="0"/>
              </a:rPr>
              <a:t>: </a:t>
            </a:r>
            <a:r>
              <a:rPr lang="es-CL" b="0" i="0" dirty="0" err="1">
                <a:effectLst/>
                <a:latin typeface="Arial" panose="020B0604020202020204" pitchFamily="34" charset="0"/>
              </a:rPr>
              <a:t>Does</a:t>
            </a:r>
            <a:r>
              <a:rPr lang="es-CL" b="0" i="0" dirty="0">
                <a:effectLst/>
                <a:latin typeface="Arial" panose="020B0604020202020204" pitchFamily="34" charset="0"/>
              </a:rPr>
              <a:t> </a:t>
            </a:r>
            <a:r>
              <a:rPr lang="es-CL" b="0" i="0" dirty="0" err="1">
                <a:effectLst/>
                <a:latin typeface="Arial" panose="020B0604020202020204" pitchFamily="34" charset="0"/>
              </a:rPr>
              <a:t>it</a:t>
            </a:r>
            <a:r>
              <a:rPr lang="es-CL" b="0" i="0" dirty="0">
                <a:effectLst/>
                <a:latin typeface="Arial" panose="020B0604020202020204" pitchFamily="34" charset="0"/>
              </a:rPr>
              <a:t> </a:t>
            </a:r>
            <a:r>
              <a:rPr lang="es-CL" b="0" i="0" dirty="0" err="1">
                <a:effectLst/>
                <a:latin typeface="Arial" panose="020B0604020202020204" pitchFamily="34" charset="0"/>
              </a:rPr>
              <a:t>exist?Swarm</a:t>
            </a:r>
            <a:r>
              <a:rPr lang="es-CL" b="0" i="0" dirty="0">
                <a:effectLst/>
                <a:latin typeface="Arial" panose="020B0604020202020204" pitchFamily="34" charset="0"/>
              </a:rPr>
              <a:t> and </a:t>
            </a:r>
            <a:r>
              <a:rPr lang="es-CL" b="0" i="0" dirty="0" err="1">
                <a:effectLst/>
                <a:latin typeface="Arial" panose="020B0604020202020204" pitchFamily="34" charset="0"/>
              </a:rPr>
              <a:t>Evolutionary</a:t>
            </a:r>
            <a:r>
              <a:rPr lang="es-CL" b="0" i="0" dirty="0">
                <a:effectLst/>
                <a:latin typeface="Arial" panose="020B0604020202020204" pitchFamily="34" charset="0"/>
              </a:rPr>
              <a:t> </a:t>
            </a:r>
            <a:r>
              <a:rPr lang="es-CL" b="0" i="0" dirty="0" err="1">
                <a:effectLst/>
                <a:latin typeface="Arial" panose="020B0604020202020204" pitchFamily="34" charset="0"/>
              </a:rPr>
              <a:t>Computation</a:t>
            </a:r>
            <a:r>
              <a:rPr lang="es-CL" b="0" i="0" dirty="0">
                <a:effectLst/>
                <a:latin typeface="Arial" panose="020B0604020202020204" pitchFamily="34" charset="0"/>
              </a:rPr>
              <a:t>, page100671, 2020.</a:t>
            </a: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32</a:t>
            </a:fld>
            <a:endParaRPr lang="es-CL"/>
          </a:p>
        </p:txBody>
      </p:sp>
    </p:spTree>
    <p:extLst>
      <p:ext uri="{BB962C8B-B14F-4D97-AF65-F5344CB8AC3E}">
        <p14:creationId xmlns:p14="http://schemas.microsoft.com/office/powerpoint/2010/main" val="363004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33</a:t>
            </a:fld>
            <a:endParaRPr lang="es-CL"/>
          </a:p>
        </p:txBody>
      </p:sp>
    </p:spTree>
    <p:extLst>
      <p:ext uri="{BB962C8B-B14F-4D97-AF65-F5344CB8AC3E}">
        <p14:creationId xmlns:p14="http://schemas.microsoft.com/office/powerpoint/2010/main" val="1843167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42</a:t>
            </a:fld>
            <a:endParaRPr lang="es-CL"/>
          </a:p>
        </p:txBody>
      </p:sp>
    </p:spTree>
    <p:extLst>
      <p:ext uri="{BB962C8B-B14F-4D97-AF65-F5344CB8AC3E}">
        <p14:creationId xmlns:p14="http://schemas.microsoft.com/office/powerpoint/2010/main" val="1666341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67</a:t>
            </a:fld>
            <a:endParaRPr lang="es-CL"/>
          </a:p>
        </p:txBody>
      </p:sp>
    </p:spTree>
    <p:extLst>
      <p:ext uri="{BB962C8B-B14F-4D97-AF65-F5344CB8AC3E}">
        <p14:creationId xmlns:p14="http://schemas.microsoft.com/office/powerpoint/2010/main" val="3708138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78</a:t>
            </a:fld>
            <a:endParaRPr lang="es-CL"/>
          </a:p>
        </p:txBody>
      </p:sp>
    </p:spTree>
    <p:extLst>
      <p:ext uri="{BB962C8B-B14F-4D97-AF65-F5344CB8AC3E}">
        <p14:creationId xmlns:p14="http://schemas.microsoft.com/office/powerpoint/2010/main" val="839415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79</a:t>
            </a:fld>
            <a:endParaRPr lang="es-CL"/>
          </a:p>
        </p:txBody>
      </p:sp>
    </p:spTree>
    <p:extLst>
      <p:ext uri="{BB962C8B-B14F-4D97-AF65-F5344CB8AC3E}">
        <p14:creationId xmlns:p14="http://schemas.microsoft.com/office/powerpoint/2010/main" val="3200525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81</a:t>
            </a:fld>
            <a:endParaRPr lang="es-CL"/>
          </a:p>
        </p:txBody>
      </p:sp>
    </p:spTree>
    <p:extLst>
      <p:ext uri="{BB962C8B-B14F-4D97-AF65-F5344CB8AC3E}">
        <p14:creationId xmlns:p14="http://schemas.microsoft.com/office/powerpoint/2010/main" val="81133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S" dirty="0"/>
          </a:p>
        </p:txBody>
      </p:sp>
      <p:sp>
        <p:nvSpPr>
          <p:cNvPr id="4" name="Marcador de número de diapositiva 3"/>
          <p:cNvSpPr>
            <a:spLocks noGrp="1"/>
          </p:cNvSpPr>
          <p:nvPr>
            <p:ph type="sldNum" sz="quarter" idx="5"/>
          </p:nvPr>
        </p:nvSpPr>
        <p:spPr/>
        <p:txBody>
          <a:bodyPr/>
          <a:lstStyle/>
          <a:p>
            <a:pPr>
              <a:defRPr/>
            </a:pPr>
            <a:fld id="{C79CED8C-870F-468A-8484-E76A6F5F0526}" type="slidenum">
              <a:rPr lang="es-CL" smtClean="0"/>
              <a:pPr>
                <a:defRPr/>
              </a:pPr>
              <a:t>82</a:t>
            </a:fld>
            <a:endParaRPr lang="es-CL"/>
          </a:p>
        </p:txBody>
      </p:sp>
    </p:spTree>
    <p:extLst>
      <p:ext uri="{BB962C8B-B14F-4D97-AF65-F5344CB8AC3E}">
        <p14:creationId xmlns:p14="http://schemas.microsoft.com/office/powerpoint/2010/main" val="73555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83</a:t>
            </a:fld>
            <a:endParaRPr lang="es-CL" dirty="0"/>
          </a:p>
        </p:txBody>
      </p:sp>
    </p:spTree>
    <p:extLst>
      <p:ext uri="{BB962C8B-B14F-4D97-AF65-F5344CB8AC3E}">
        <p14:creationId xmlns:p14="http://schemas.microsoft.com/office/powerpoint/2010/main" val="4099810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84</a:t>
            </a:fld>
            <a:endParaRPr lang="es-CL" dirty="0"/>
          </a:p>
        </p:txBody>
      </p:sp>
    </p:spTree>
    <p:extLst>
      <p:ext uri="{BB962C8B-B14F-4D97-AF65-F5344CB8AC3E}">
        <p14:creationId xmlns:p14="http://schemas.microsoft.com/office/powerpoint/2010/main" val="2817631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spcBef>
                <a:spcPts val="0"/>
              </a:spcBef>
              <a:spcAft>
                <a:spcPts val="0"/>
              </a:spcAft>
            </a:pPr>
            <a:r>
              <a:rPr lang="es-ES" sz="1800" b="0" i="0" u="none" strike="noStrike" dirty="0">
                <a:solidFill>
                  <a:srgbClr val="000000"/>
                </a:solidFill>
                <a:effectLst/>
                <a:latin typeface="Calibri" panose="020F0502020204030204" pitchFamily="34" charset="0"/>
              </a:rPr>
              <a:t>Las Metaheurísticas tienen la capacidad de </a:t>
            </a:r>
            <a:r>
              <a:rPr lang="es-ES" sz="1800" b="1" i="0" u="none" strike="noStrike" dirty="0">
                <a:solidFill>
                  <a:srgbClr val="000000"/>
                </a:solidFill>
                <a:effectLst/>
                <a:latin typeface="Calibri" panose="020F0502020204030204" pitchFamily="34" charset="0"/>
              </a:rPr>
              <a:t>explorar y explotar </a:t>
            </a:r>
            <a:r>
              <a:rPr lang="es-ES" sz="1800" b="0" i="0" u="none" strike="noStrike" dirty="0">
                <a:solidFill>
                  <a:srgbClr val="000000"/>
                </a:solidFill>
                <a:effectLst/>
                <a:latin typeface="Calibri" panose="020F0502020204030204" pitchFamily="34" charset="0"/>
              </a:rPr>
              <a:t>el espacio de búsqueda,</a:t>
            </a:r>
            <a:endParaRPr lang="es-ES" sz="2800" b="0" dirty="0">
              <a:effectLst/>
            </a:endParaRPr>
          </a:p>
          <a:p>
            <a:pPr rtl="0">
              <a:spcBef>
                <a:spcPts val="360"/>
              </a:spcBef>
              <a:spcAft>
                <a:spcPts val="0"/>
              </a:spcAft>
            </a:pPr>
            <a:r>
              <a:rPr lang="es-ES" sz="1800" b="0" i="0" u="none" strike="noStrike" dirty="0">
                <a:solidFill>
                  <a:srgbClr val="000000"/>
                </a:solidFill>
                <a:effectLst/>
                <a:latin typeface="Calibri" panose="020F0502020204030204" pitchFamily="34" charset="0"/>
              </a:rPr>
              <a:t>donde la </a:t>
            </a:r>
            <a:r>
              <a:rPr lang="es-ES" sz="1800" b="1" i="0" u="none" strike="noStrike" dirty="0">
                <a:solidFill>
                  <a:srgbClr val="000000"/>
                </a:solidFill>
                <a:effectLst/>
                <a:latin typeface="Calibri" panose="020F0502020204030204" pitchFamily="34" charset="0"/>
              </a:rPr>
              <a:t>exploración </a:t>
            </a:r>
            <a:r>
              <a:rPr lang="es-ES" sz="1800" b="0" i="0" u="none" strike="noStrike" dirty="0">
                <a:solidFill>
                  <a:srgbClr val="000000"/>
                </a:solidFill>
                <a:effectLst/>
                <a:latin typeface="Calibri" panose="020F0502020204030204" pitchFamily="34" charset="0"/>
              </a:rPr>
              <a:t>es el proceso de </a:t>
            </a:r>
            <a:r>
              <a:rPr lang="es-ES" sz="1800" b="1" i="0" u="none" strike="noStrike" dirty="0">
                <a:solidFill>
                  <a:srgbClr val="000000"/>
                </a:solidFill>
                <a:effectLst/>
                <a:latin typeface="Calibri" panose="020F0502020204030204" pitchFamily="34" charset="0"/>
              </a:rPr>
              <a:t>visitar nuevas regiones </a:t>
            </a:r>
            <a:r>
              <a:rPr lang="es-ES" sz="1800" b="0" i="0" u="none" strike="noStrike" dirty="0">
                <a:solidFill>
                  <a:srgbClr val="000000"/>
                </a:solidFill>
                <a:effectLst/>
                <a:latin typeface="Calibri" panose="020F0502020204030204" pitchFamily="34" charset="0"/>
              </a:rPr>
              <a:t>del espacio de búsqueda, </a:t>
            </a:r>
            <a:endParaRPr lang="es-ES" sz="2800" b="0" dirty="0">
              <a:effectLst/>
            </a:endParaRPr>
          </a:p>
          <a:p>
            <a:pPr rtl="0">
              <a:spcBef>
                <a:spcPts val="360"/>
              </a:spcBef>
              <a:spcAft>
                <a:spcPts val="0"/>
              </a:spcAft>
            </a:pPr>
            <a:r>
              <a:rPr lang="es-ES" sz="1800" b="0" i="0" u="none" strike="noStrike" dirty="0">
                <a:solidFill>
                  <a:srgbClr val="000000"/>
                </a:solidFill>
                <a:effectLst/>
                <a:latin typeface="Calibri" panose="020F0502020204030204" pitchFamily="34" charset="0"/>
              </a:rPr>
              <a:t>mientras que la </a:t>
            </a:r>
            <a:r>
              <a:rPr lang="es-ES" sz="1800" b="1" i="0" u="none" strike="noStrike" dirty="0">
                <a:solidFill>
                  <a:srgbClr val="000000"/>
                </a:solidFill>
                <a:effectLst/>
                <a:latin typeface="Calibri" panose="020F0502020204030204" pitchFamily="34" charset="0"/>
              </a:rPr>
              <a:t>explotación</a:t>
            </a:r>
            <a:r>
              <a:rPr lang="es-ES" sz="1800" b="0" i="0" u="none" strike="noStrike" dirty="0">
                <a:solidFill>
                  <a:srgbClr val="000000"/>
                </a:solidFill>
                <a:effectLst/>
                <a:latin typeface="Calibri" panose="020F0502020204030204" pitchFamily="34" charset="0"/>
              </a:rPr>
              <a:t> es el proceso de </a:t>
            </a:r>
            <a:r>
              <a:rPr lang="es-ES" sz="1800" b="1" i="0" u="none" strike="noStrike" dirty="0">
                <a:solidFill>
                  <a:srgbClr val="000000"/>
                </a:solidFill>
                <a:effectLst/>
                <a:latin typeface="Calibri" panose="020F0502020204030204" pitchFamily="34" charset="0"/>
              </a:rPr>
              <a:t>visitar aquellas regiones dentro del vecindario </a:t>
            </a:r>
            <a:r>
              <a:rPr lang="es-ES" sz="1800" b="0" i="0" u="none" strike="noStrike" dirty="0">
                <a:solidFill>
                  <a:srgbClr val="000000"/>
                </a:solidFill>
                <a:effectLst/>
                <a:latin typeface="Calibri" panose="020F0502020204030204" pitchFamily="34" charset="0"/>
              </a:rPr>
              <a:t>de las soluciones previamente visitadas. </a:t>
            </a:r>
            <a:endParaRPr lang="es-ES" sz="2800" b="0" dirty="0">
              <a:effectLst/>
            </a:endParaRPr>
          </a:p>
          <a:p>
            <a:pPr rtl="0">
              <a:spcBef>
                <a:spcPts val="360"/>
              </a:spcBef>
              <a:spcAft>
                <a:spcPts val="0"/>
              </a:spcAft>
            </a:pPr>
            <a:r>
              <a:rPr lang="es-ES" sz="1800" b="0" i="0" u="none" strike="noStrike" dirty="0">
                <a:solidFill>
                  <a:srgbClr val="000000"/>
                </a:solidFill>
                <a:effectLst/>
                <a:latin typeface="Calibri" panose="020F0502020204030204" pitchFamily="34" charset="0"/>
              </a:rPr>
              <a:t>Para tener éxito, una Metaheurística debe </a:t>
            </a:r>
            <a:r>
              <a:rPr lang="es-ES" sz="1800" b="1" i="0" u="none" strike="noStrike" dirty="0">
                <a:solidFill>
                  <a:srgbClr val="000000"/>
                </a:solidFill>
                <a:effectLst/>
                <a:latin typeface="Calibri" panose="020F0502020204030204" pitchFamily="34" charset="0"/>
              </a:rPr>
              <a:t>establecer una buena relación entre la exploración y la explotación</a:t>
            </a:r>
            <a:r>
              <a:rPr lang="es-ES" sz="1800" b="0" i="0" u="none" strike="noStrike" dirty="0">
                <a:solidFill>
                  <a:srgbClr val="000000"/>
                </a:solidFill>
                <a:effectLst/>
                <a:latin typeface="Calibri" panose="020F0502020204030204" pitchFamily="34" charset="0"/>
              </a:rPr>
              <a:t>. </a:t>
            </a:r>
            <a:endParaRPr lang="es-ES" sz="2800" b="0" dirty="0">
              <a:effectLst/>
            </a:endParaRPr>
          </a:p>
          <a:p>
            <a:br>
              <a:rPr lang="es-ES" sz="2800" b="0" dirty="0">
                <a:effectLst/>
              </a:rPr>
            </a:b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3</a:t>
            </a:fld>
            <a:endParaRPr lang="es-CL"/>
          </a:p>
        </p:txBody>
      </p:sp>
    </p:spTree>
    <p:extLst>
      <p:ext uri="{BB962C8B-B14F-4D97-AF65-F5344CB8AC3E}">
        <p14:creationId xmlns:p14="http://schemas.microsoft.com/office/powerpoint/2010/main" val="897929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85</a:t>
            </a:fld>
            <a:endParaRPr lang="es-CL" dirty="0"/>
          </a:p>
        </p:txBody>
      </p:sp>
    </p:spTree>
    <p:extLst>
      <p:ext uri="{BB962C8B-B14F-4D97-AF65-F5344CB8AC3E}">
        <p14:creationId xmlns:p14="http://schemas.microsoft.com/office/powerpoint/2010/main" val="258219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br>
              <a:rPr lang="es-ES" sz="2800" b="0" dirty="0">
                <a:effectLst/>
              </a:rPr>
            </a:br>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4</a:t>
            </a:fld>
            <a:endParaRPr lang="es-CL"/>
          </a:p>
        </p:txBody>
      </p:sp>
    </p:spTree>
    <p:extLst>
      <p:ext uri="{BB962C8B-B14F-4D97-AF65-F5344CB8AC3E}">
        <p14:creationId xmlns:p14="http://schemas.microsoft.com/office/powerpoint/2010/main" val="59905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spcBef>
                <a:spcPts val="0"/>
              </a:spcBef>
              <a:spcAft>
                <a:spcPts val="0"/>
              </a:spcAft>
            </a:pPr>
            <a:r>
              <a:rPr lang="es-ES" sz="1800" b="0" i="0" u="none" strike="noStrike" dirty="0">
                <a:solidFill>
                  <a:srgbClr val="000000"/>
                </a:solidFill>
                <a:effectLst/>
                <a:latin typeface="Calibri" panose="020F0502020204030204" pitchFamily="34" charset="0"/>
              </a:rPr>
              <a:t>Para realizar esta </a:t>
            </a:r>
            <a:r>
              <a:rPr lang="es-ES" sz="1800" b="1" i="0" u="none" strike="noStrike" dirty="0">
                <a:solidFill>
                  <a:srgbClr val="000000"/>
                </a:solidFill>
                <a:effectLst/>
                <a:latin typeface="Calibri" panose="020F0502020204030204" pitchFamily="34" charset="0"/>
              </a:rPr>
              <a:t>adaptación</a:t>
            </a:r>
            <a:r>
              <a:rPr lang="es-ES" sz="1800" b="0" i="0" u="none" strike="noStrike" dirty="0">
                <a:solidFill>
                  <a:srgbClr val="000000"/>
                </a:solidFill>
                <a:effectLst/>
                <a:latin typeface="Calibri" panose="020F0502020204030204" pitchFamily="34" charset="0"/>
              </a:rPr>
              <a:t> es necesario utilizar un </a:t>
            </a:r>
            <a:r>
              <a:rPr lang="es-ES" sz="1800" b="1" i="0" u="none" strike="noStrike" dirty="0">
                <a:solidFill>
                  <a:srgbClr val="000000"/>
                </a:solidFill>
                <a:effectLst/>
                <a:latin typeface="Calibri" panose="020F0502020204030204" pitchFamily="34" charset="0"/>
              </a:rPr>
              <a:t>esquema de </a:t>
            </a:r>
            <a:r>
              <a:rPr lang="es-ES" sz="1800" b="1" i="0" u="none" strike="noStrike" dirty="0" err="1">
                <a:solidFill>
                  <a:srgbClr val="000000"/>
                </a:solidFill>
                <a:effectLst/>
                <a:latin typeface="Calibri" panose="020F0502020204030204" pitchFamily="34" charset="0"/>
              </a:rPr>
              <a:t>binarización</a:t>
            </a:r>
            <a:r>
              <a:rPr lang="es-ES" sz="1800" b="0" i="0" u="none" strike="noStrike" dirty="0">
                <a:solidFill>
                  <a:srgbClr val="000000"/>
                </a:solidFill>
                <a:effectLst/>
                <a:latin typeface="Calibri" panose="020F0502020204030204" pitchFamily="34" charset="0"/>
              </a:rPr>
              <a:t>, para así aprovechar los movimientos originales de las Metaheurísticas diseñadas para espacios continuos. </a:t>
            </a:r>
          </a:p>
          <a:p>
            <a:pPr rtl="0">
              <a:spcBef>
                <a:spcPts val="0"/>
              </a:spcBef>
              <a:spcAft>
                <a:spcPts val="0"/>
              </a:spcAft>
            </a:pPr>
            <a:r>
              <a:rPr lang="es-ES" sz="1800" b="0" i="0" u="none" strike="noStrike" dirty="0">
                <a:solidFill>
                  <a:srgbClr val="000000"/>
                </a:solidFill>
                <a:effectLst/>
                <a:latin typeface="Calibri" panose="020F0502020204030204" pitchFamily="34" charset="0"/>
              </a:rPr>
              <a:t>Sin embargo, esta adaptación con el esquema a utilizar </a:t>
            </a:r>
            <a:r>
              <a:rPr lang="es-ES" sz="1800" b="1" i="0" u="none" strike="noStrike" dirty="0">
                <a:solidFill>
                  <a:srgbClr val="000000"/>
                </a:solidFill>
                <a:effectLst/>
                <a:latin typeface="Calibri" panose="020F0502020204030204" pitchFamily="34" charset="0"/>
              </a:rPr>
              <a:t>es manual</a:t>
            </a:r>
            <a:r>
              <a:rPr lang="es-ES" sz="1800" b="0" i="0" u="none" strike="noStrike" dirty="0">
                <a:solidFill>
                  <a:srgbClr val="000000"/>
                </a:solidFill>
                <a:effectLst/>
                <a:latin typeface="Calibri" panose="020F0502020204030204" pitchFamily="34" charset="0"/>
              </a:rPr>
              <a:t>, es decir, </a:t>
            </a:r>
          </a:p>
          <a:p>
            <a:pPr rtl="0">
              <a:spcBef>
                <a:spcPts val="0"/>
              </a:spcBef>
              <a:spcAft>
                <a:spcPts val="0"/>
              </a:spcAft>
            </a:pPr>
            <a:r>
              <a:rPr lang="es-ES" sz="1800" b="0" i="0" u="none" strike="noStrike" dirty="0">
                <a:solidFill>
                  <a:srgbClr val="000000"/>
                </a:solidFill>
                <a:effectLst/>
                <a:latin typeface="Calibri" panose="020F0502020204030204" pitchFamily="34" charset="0"/>
              </a:rPr>
              <a:t>los resultados y la comparación con otro esquema es al dar con la condición de término. </a:t>
            </a:r>
          </a:p>
          <a:p>
            <a:pPr rtl="0">
              <a:spcBef>
                <a:spcPts val="0"/>
              </a:spcBef>
              <a:spcAft>
                <a:spcPts val="0"/>
              </a:spcAft>
            </a:pPr>
            <a:r>
              <a:rPr lang="es-ES" sz="1800" b="0" i="0" u="none" strike="noStrike" dirty="0">
                <a:solidFill>
                  <a:srgbClr val="000000"/>
                </a:solidFill>
                <a:effectLst/>
                <a:latin typeface="Calibri" panose="020F0502020204030204" pitchFamily="34" charset="0"/>
              </a:rPr>
              <a:t>Al utilizar un selector inteligente no solo obtenemos información interesante al respecto de la selección, si no que nos aseguramos de estar eligiendo el mejor esquema en el estado de la metaheurística.</a:t>
            </a:r>
            <a:endParaRPr lang="es-ES" sz="2800" b="0" dirty="0">
              <a:effectLst/>
            </a:endParaRPr>
          </a:p>
        </p:txBody>
      </p:sp>
      <p:sp>
        <p:nvSpPr>
          <p:cNvPr id="4" name="Marcador de número de diapositiva 3"/>
          <p:cNvSpPr>
            <a:spLocks noGrp="1"/>
          </p:cNvSpPr>
          <p:nvPr>
            <p:ph type="sldNum" sz="quarter" idx="5"/>
          </p:nvPr>
        </p:nvSpPr>
        <p:spPr/>
        <p:txBody>
          <a:bodyPr/>
          <a:lstStyle/>
          <a:p>
            <a:fld id="{82120BB3-E928-4134-A965-D23C772A4B2C}" type="slidenum">
              <a:rPr lang="es-CL" smtClean="0"/>
              <a:t>5</a:t>
            </a:fld>
            <a:endParaRPr lang="es-CL"/>
          </a:p>
        </p:txBody>
      </p:sp>
    </p:spTree>
    <p:extLst>
      <p:ext uri="{BB962C8B-B14F-4D97-AF65-F5344CB8AC3E}">
        <p14:creationId xmlns:p14="http://schemas.microsoft.com/office/powerpoint/2010/main" val="4045082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 name="Google Shape;4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Desarrollar un marco de trabajo que recopile diversas técnicas de aprendizaje por refuerzo en metaheurísticas basadas en enjambres, seleccionando esquemas de </a:t>
            </a:r>
            <a:r>
              <a:rPr lang="es-ES" dirty="0" err="1"/>
              <a:t>binarización</a:t>
            </a:r>
            <a:r>
              <a:rPr lang="es-ES" dirty="0"/>
              <a:t> para resolver problemas combinatorios binarios.  Realizando a su vez, diferentes ajustes, como funciones de recompensa, operadores, funciones de transferencia, técnicas de </a:t>
            </a:r>
            <a:r>
              <a:rPr lang="es-ES" dirty="0" err="1"/>
              <a:t>binarización</a:t>
            </a:r>
            <a:r>
              <a:rPr lang="es-ES" dirty="0"/>
              <a:t>.</a:t>
            </a:r>
            <a:endParaRPr dirty="0"/>
          </a:p>
        </p:txBody>
      </p:sp>
      <p:sp>
        <p:nvSpPr>
          <p:cNvPr id="49" name="Google Shape;4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e171d0a772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ge171d0a772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ge171d0a772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8</a:t>
            </a:fld>
            <a:endParaRPr lang="es-CL"/>
          </a:p>
        </p:txBody>
      </p:sp>
    </p:spTree>
    <p:extLst>
      <p:ext uri="{BB962C8B-B14F-4D97-AF65-F5344CB8AC3E}">
        <p14:creationId xmlns:p14="http://schemas.microsoft.com/office/powerpoint/2010/main" val="271929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2120BB3-E928-4134-A965-D23C772A4B2C}" type="slidenum">
              <a:rPr lang="es-CL" smtClean="0"/>
              <a:t>18</a:t>
            </a:fld>
            <a:endParaRPr lang="es-CL"/>
          </a:p>
        </p:txBody>
      </p:sp>
    </p:spTree>
    <p:extLst>
      <p:ext uri="{BB962C8B-B14F-4D97-AF65-F5344CB8AC3E}">
        <p14:creationId xmlns:p14="http://schemas.microsoft.com/office/powerpoint/2010/main" val="66545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a:lvl1pPr>
          </a:lstStyle>
          <a:p>
            <a:r>
              <a:rPr lang="es-ES_tradnl" dirty="0"/>
              <a:t>T</a:t>
            </a:r>
            <a:r>
              <a:rPr lang="en-US" dirty="0" err="1"/>
              <a:t>i</a:t>
            </a:r>
            <a:r>
              <a:rPr lang="es-ES_tradnl" dirty="0" err="1"/>
              <a:t>tulo</a:t>
            </a:r>
            <a:r>
              <a:rPr lang="es-ES_tradnl" dirty="0"/>
              <a:t> Principal</a:t>
            </a:r>
            <a:br>
              <a:rPr lang="es-ES_tradnl" dirty="0"/>
            </a:b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9440F28-7364-B847-B5C4-E6D50A35A3F8}" type="datetimeFigureOut">
              <a:rPr lang="en-US" smtClean="0"/>
              <a:t>1/9/2022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E7B7FB5-8C82-3444-9C55-63AAA732E5D4}" type="slidenum">
              <a:rPr lang="en-US" smtClean="0"/>
              <a:t>‹Nº›</a:t>
            </a:fld>
            <a:endParaRPr lang="en-US"/>
          </a:p>
        </p:txBody>
      </p:sp>
    </p:spTree>
    <p:extLst>
      <p:ext uri="{BB962C8B-B14F-4D97-AF65-F5344CB8AC3E}">
        <p14:creationId xmlns:p14="http://schemas.microsoft.com/office/powerpoint/2010/main" val="389184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4" name="Rectangle 9"/>
          <p:cNvSpPr>
            <a:spLocks noChangeAspect="1"/>
          </p:cNvSpPr>
          <p:nvPr/>
        </p:nvSpPr>
        <p:spPr>
          <a:xfrm>
            <a:off x="0" y="6565900"/>
            <a:ext cx="9144000" cy="2921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5" name="Subtitle 2"/>
          <p:cNvSpPr txBox="1">
            <a:spLocks/>
          </p:cNvSpPr>
          <p:nvPr/>
        </p:nvSpPr>
        <p:spPr>
          <a:xfrm>
            <a:off x="7616825" y="6570663"/>
            <a:ext cx="2200275" cy="66040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defRPr/>
            </a:pPr>
            <a:r>
              <a:rPr lang="en-US" sz="1100" dirty="0" err="1">
                <a:solidFill>
                  <a:srgbClr val="FFFFFF"/>
                </a:solidFill>
                <a:latin typeface="Roboto Light"/>
                <a:cs typeface="Roboto Light"/>
              </a:rPr>
              <a:t>pucv.cl</a:t>
            </a:r>
            <a:endParaRPr lang="en-US" sz="1100" dirty="0">
              <a:solidFill>
                <a:srgbClr val="FFFFFF"/>
              </a:solidFill>
              <a:latin typeface="Roboto Light"/>
              <a:cs typeface="Roboto Light"/>
            </a:endParaRPr>
          </a:p>
        </p:txBody>
      </p:sp>
      <p:sp>
        <p:nvSpPr>
          <p:cNvPr id="6" name="Rectangle 11"/>
          <p:cNvSpPr/>
          <p:nvPr/>
        </p:nvSpPr>
        <p:spPr>
          <a:xfrm>
            <a:off x="0" y="0"/>
            <a:ext cx="9144000" cy="20955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 descr="LOGO ICC COLOR - PEQUEÑO"/>
          <p:cNvPicPr>
            <a:picLocks noChangeAspect="1" noChangeArrowheads="1"/>
          </p:cNvPicPr>
          <p:nvPr userDrawn="1"/>
        </p:nvPicPr>
        <p:blipFill>
          <a:blip r:embed="rId2">
            <a:extLst>
              <a:ext uri="{28A0092B-C50C-407E-A947-70E740481C1C}">
                <a14:useLocalDpi xmlns:a14="http://schemas.microsoft.com/office/drawing/2010/main" val="0"/>
              </a:ext>
            </a:extLst>
          </a:blip>
          <a:srcRect l="52737"/>
          <a:stretch>
            <a:fillRect/>
          </a:stretch>
        </p:blipFill>
        <p:spPr bwMode="auto">
          <a:xfrm>
            <a:off x="7342188" y="385763"/>
            <a:ext cx="15351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57200" y="1143000"/>
            <a:ext cx="8229600" cy="1066800"/>
          </a:xfrm>
          <a:prstGeom prst="rect">
            <a:avLst/>
          </a:prstGeom>
        </p:spPr>
        <p:txBody>
          <a:bodyPr/>
          <a:lstStyle/>
          <a:p>
            <a:r>
              <a:rPr lang="es-ES"/>
              <a:t>Haga clic para modificar el estilo de título del patrón</a:t>
            </a:r>
            <a:endParaRPr lang="en-US"/>
          </a:p>
        </p:txBody>
      </p:sp>
      <p:sp>
        <p:nvSpPr>
          <p:cNvPr id="3" name="2 Marcador de contenido"/>
          <p:cNvSpPr>
            <a:spLocks noGrp="1"/>
          </p:cNvSpPr>
          <p:nvPr>
            <p:ph idx="1"/>
          </p:nvPr>
        </p:nvSpPr>
        <p:spPr>
          <a:xfrm>
            <a:off x="457200" y="2249488"/>
            <a:ext cx="8229600" cy="4324350"/>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13 Marcador de fecha"/>
          <p:cNvSpPr>
            <a:spLocks noGrp="1"/>
          </p:cNvSpPr>
          <p:nvPr>
            <p:ph type="dt" sz="half" idx="10"/>
          </p:nvPr>
        </p:nvSpPr>
        <p:spPr>
          <a:xfrm>
            <a:off x="6586538" y="612775"/>
            <a:ext cx="957262"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2 Marcador de pie de página"/>
          <p:cNvSpPr>
            <a:spLocks noGrp="1"/>
          </p:cNvSpPr>
          <p:nvPr>
            <p:ph type="ftr" sz="quarter" idx="11"/>
          </p:nvPr>
        </p:nvSpPr>
        <p:spPr>
          <a:xfrm>
            <a:off x="5257800" y="612775"/>
            <a:ext cx="1325563"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10" name="22 Marcador de número de diapositiva"/>
          <p:cNvSpPr>
            <a:spLocks noGrp="1"/>
          </p:cNvSpPr>
          <p:nvPr>
            <p:ph type="sldNum" sz="quarter" idx="12"/>
          </p:nvPr>
        </p:nvSpPr>
        <p:spPr>
          <a:xfrm>
            <a:off x="8174038" y="1588"/>
            <a:ext cx="762000" cy="366712"/>
          </a:xfrm>
          <a:prstGeom prst="rect">
            <a:avLst/>
          </a:prstGeom>
        </p:spPr>
        <p:txBody>
          <a:bodyPr/>
          <a:lstStyle>
            <a:lvl1pPr eaLnBrk="1" fontAlgn="auto" hangingPunct="1">
              <a:spcBef>
                <a:spcPts val="0"/>
              </a:spcBef>
              <a:spcAft>
                <a:spcPts val="0"/>
              </a:spcAft>
              <a:defRPr>
                <a:latin typeface="+mn-lt"/>
              </a:defRPr>
            </a:lvl1pPr>
          </a:lstStyle>
          <a:p>
            <a:pPr>
              <a:defRPr/>
            </a:pPr>
            <a:fld id="{08E27A1D-C622-4540-B110-C582463F8C76}" type="slidenum">
              <a:rPr lang="en-US" altLang="es-CL"/>
              <a:pPr>
                <a:defRPr/>
              </a:pPr>
              <a:t>‹Nº›</a:t>
            </a:fld>
            <a:endParaRPr lang="en-US" altLang="es-CL"/>
          </a:p>
        </p:txBody>
      </p:sp>
    </p:spTree>
    <p:extLst>
      <p:ext uri="{BB962C8B-B14F-4D97-AF65-F5344CB8AC3E}">
        <p14:creationId xmlns:p14="http://schemas.microsoft.com/office/powerpoint/2010/main" val="98466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Escudo_PUCV-2016_color 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304" y="83971"/>
            <a:ext cx="1908218" cy="1583528"/>
          </a:xfrm>
          <a:prstGeom prst="rect">
            <a:avLst/>
          </a:prstGeom>
        </p:spPr>
      </p:pic>
      <p:sp>
        <p:nvSpPr>
          <p:cNvPr id="10" name="Rectangle 9"/>
          <p:cNvSpPr>
            <a:spLocks noChangeAspect="1"/>
          </p:cNvSpPr>
          <p:nvPr/>
        </p:nvSpPr>
        <p:spPr>
          <a:xfrm>
            <a:off x="0" y="6565900"/>
            <a:ext cx="9144000" cy="2921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1" name="Subtitle 2"/>
          <p:cNvSpPr txBox="1">
            <a:spLocks/>
          </p:cNvSpPr>
          <p:nvPr/>
        </p:nvSpPr>
        <p:spPr>
          <a:xfrm>
            <a:off x="7616387" y="6570058"/>
            <a:ext cx="2200124" cy="66161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err="1">
                <a:solidFill>
                  <a:srgbClr val="FFFFFF"/>
                </a:solidFill>
                <a:latin typeface="Roboto Light"/>
                <a:cs typeface="Roboto Light"/>
              </a:rPr>
              <a:t>pucv.cl</a:t>
            </a:r>
            <a:endParaRPr lang="en-US" sz="1100" dirty="0">
              <a:solidFill>
                <a:srgbClr val="FFFFFF"/>
              </a:solidFill>
              <a:latin typeface="Roboto Light"/>
              <a:cs typeface="Roboto Light"/>
            </a:endParaRPr>
          </a:p>
        </p:txBody>
      </p:sp>
      <p:sp>
        <p:nvSpPr>
          <p:cNvPr id="12" name="Rectangle 11"/>
          <p:cNvSpPr/>
          <p:nvPr/>
        </p:nvSpPr>
        <p:spPr>
          <a:xfrm>
            <a:off x="0" y="1"/>
            <a:ext cx="9143999" cy="20971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8567072"/>
      </p:ext>
    </p:extLst>
  </p:cSld>
  <p:clrMap bg1="lt1" tx1="dk1" bg2="lt2" tx2="dk2" accent1="accent1" accent2="accent2" accent3="accent3" accent4="accent4" accent5="accent5" accent6="accent6" hlink="hlink" folHlink="folHlink"/>
  <p:sldLayoutIdLst>
    <p:sldLayoutId id="2147483887" r:id="rId1"/>
    <p:sldLayoutId id="2147483888" r:id="rId2"/>
  </p:sldLayoutIdLst>
  <p:txStyles>
    <p:titleStyle>
      <a:lvl1pPr algn="l" defTabSz="457200" rtl="0" eaLnBrk="1" latinLnBrk="0" hangingPunct="1">
        <a:spcBef>
          <a:spcPct val="0"/>
        </a:spcBef>
        <a:buNone/>
        <a:defRPr sz="3200" kern="1200">
          <a:solidFill>
            <a:schemeClr val="bg1"/>
          </a:solidFill>
          <a:latin typeface="Roboto"/>
          <a:ea typeface="+mj-ea"/>
          <a:cs typeface="Roboto"/>
        </a:defRPr>
      </a:lvl1pPr>
    </p:titleStyle>
    <p:body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31.png"/><Relationship Id="rId4" Type="http://schemas.openxmlformats.org/officeDocument/2006/relationships/image" Target="../media/image2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51.png"/><Relationship Id="rId4" Type="http://schemas.openxmlformats.org/officeDocument/2006/relationships/image" Target="../media/image2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0.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image" Target="../media/image42.png"/><Relationship Id="rId5" Type="http://schemas.openxmlformats.org/officeDocument/2006/relationships/image" Target="../media/image33.svg"/><Relationship Id="rId15" Type="http://schemas.openxmlformats.org/officeDocument/2006/relationships/image" Target="../media/image51.png"/><Relationship Id="rId10" Type="http://schemas.openxmlformats.org/officeDocument/2006/relationships/image" Target="../media/image41.svg"/><Relationship Id="rId4" Type="http://schemas.openxmlformats.org/officeDocument/2006/relationships/image" Target="../media/image32.png"/><Relationship Id="rId9" Type="http://schemas.openxmlformats.org/officeDocument/2006/relationships/image" Target="../media/image40.png"/><Relationship Id="rId1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10.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70.png"/><Relationship Id="rId3" Type="http://schemas.openxmlformats.org/officeDocument/2006/relationships/image" Target="../media/image800.png"/><Relationship Id="rId7" Type="http://schemas.openxmlformats.org/officeDocument/2006/relationships/image" Target="../media/image110.png"/><Relationship Id="rId12" Type="http://schemas.openxmlformats.org/officeDocument/2006/relationships/image" Target="../media/image103.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1010.png"/><Relationship Id="rId11" Type="http://schemas.openxmlformats.org/officeDocument/2006/relationships/image" Target="../media/image150.png"/><Relationship Id="rId5" Type="http://schemas.openxmlformats.org/officeDocument/2006/relationships/image" Target="../media/image1000.png"/><Relationship Id="rId10" Type="http://schemas.openxmlformats.org/officeDocument/2006/relationships/image" Target="../media/image140.png"/><Relationship Id="rId4" Type="http://schemas.openxmlformats.org/officeDocument/2006/relationships/image" Target="../media/image900.png"/><Relationship Id="rId9" Type="http://schemas.openxmlformats.org/officeDocument/2006/relationships/image" Target="../media/image133.png"/></Relationships>
</file>

<file path=ppt/slides/_rels/slide77.xml.rels><?xml version="1.0" encoding="UTF-8" standalone="yes"?>
<Relationships xmlns="http://schemas.openxmlformats.org/package/2006/relationships"><Relationship Id="rId8" Type="http://schemas.openxmlformats.org/officeDocument/2006/relationships/image" Target="../media/image202.png"/><Relationship Id="rId3" Type="http://schemas.microsoft.com/office/2007/relationships/media" Target="../media/media2.mp4"/><Relationship Id="rId7" Type="http://schemas.openxmlformats.org/officeDocument/2006/relationships/image" Target="../media/image1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0.png"/><Relationship Id="rId11" Type="http://schemas.openxmlformats.org/officeDocument/2006/relationships/comments" Target="../comments/comment1.xml"/><Relationship Id="rId5" Type="http://schemas.openxmlformats.org/officeDocument/2006/relationships/slideLayout" Target="../slideLayouts/slideLayout2.xml"/><Relationship Id="rId10" Type="http://schemas.openxmlformats.org/officeDocument/2006/relationships/image" Target="../media/image105.png"/><Relationship Id="rId4" Type="http://schemas.openxmlformats.org/officeDocument/2006/relationships/video" Target="../media/media2.mp4"/><Relationship Id="rId9"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00.png"/><Relationship Id="rId5" Type="http://schemas.openxmlformats.org/officeDocument/2006/relationships/image" Target="../media/image230.png"/><Relationship Id="rId4" Type="http://schemas.openxmlformats.org/officeDocument/2006/relationships/image" Target="../media/image220.png"/></Relationships>
</file>

<file path=ppt/slides/_rels/slide8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400.png"/><Relationship Id="rId5" Type="http://schemas.openxmlformats.org/officeDocument/2006/relationships/image" Target="../media/image250.png"/><Relationship Id="rId4" Type="http://schemas.openxmlformats.org/officeDocument/2006/relationships/image" Target="../media/image230.pn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4.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850900" y="3583234"/>
            <a:ext cx="6935356" cy="1015663"/>
          </a:xfrm>
          <a:prstGeom prst="rect">
            <a:avLst/>
          </a:prstGeom>
          <a:noFill/>
        </p:spPr>
        <p:txBody>
          <a:bodyPr wrap="square" rtlCol="0">
            <a:spAutoFit/>
          </a:bodyPr>
          <a:lstStyle/>
          <a:p>
            <a:r>
              <a:rPr lang="en-US" sz="2000" spc="300" dirty="0">
                <a:solidFill>
                  <a:srgbClr val="FFFFFF"/>
                </a:solidFill>
                <a:latin typeface="Roboto Medium"/>
                <a:cs typeface="Roboto Medium"/>
              </a:rPr>
              <a:t>A SELF-LEARNING METAHEURISTIC FRAMEWORK BASED ON REINFORCEMENT LEARNING FOR COMBINATORIAL PROBLEM</a:t>
            </a:r>
            <a:endParaRPr lang="es-CL" sz="2000" spc="300" dirty="0">
              <a:solidFill>
                <a:srgbClr val="FFFFFF"/>
              </a:solidFill>
              <a:latin typeface="Roboto Medium"/>
              <a:cs typeface="Roboto Medium"/>
            </a:endParaRPr>
          </a:p>
        </p:txBody>
      </p:sp>
      <p:sp>
        <p:nvSpPr>
          <p:cNvPr id="14" name="TextBox 13"/>
          <p:cNvSpPr txBox="1"/>
          <p:nvPr/>
        </p:nvSpPr>
        <p:spPr>
          <a:xfrm>
            <a:off x="6348694" y="5949600"/>
            <a:ext cx="2298700" cy="246221"/>
          </a:xfrm>
          <a:prstGeom prst="rect">
            <a:avLst/>
          </a:prstGeom>
          <a:noFill/>
        </p:spPr>
        <p:txBody>
          <a:bodyPr wrap="square" rtlCol="0">
            <a:spAutoFit/>
          </a:bodyPr>
          <a:lstStyle/>
          <a:p>
            <a:pPr algn="r"/>
            <a:r>
              <a:rPr lang="es-CL" sz="1000" dirty="0">
                <a:solidFill>
                  <a:srgbClr val="FFFFFF"/>
                </a:solidFill>
                <a:latin typeface="Roboto Light"/>
                <a:cs typeface="Roboto Light"/>
              </a:rPr>
              <a:t>Valparaíso, Enero 2022</a:t>
            </a:r>
          </a:p>
        </p:txBody>
      </p:sp>
      <p:sp>
        <p:nvSpPr>
          <p:cNvPr id="15" name="TextBox 14"/>
          <p:cNvSpPr txBox="1"/>
          <p:nvPr/>
        </p:nvSpPr>
        <p:spPr>
          <a:xfrm>
            <a:off x="4352865" y="5150574"/>
            <a:ext cx="4359479" cy="738664"/>
          </a:xfrm>
          <a:prstGeom prst="rect">
            <a:avLst/>
          </a:prstGeom>
          <a:noFill/>
        </p:spPr>
        <p:txBody>
          <a:bodyPr wrap="square" rtlCol="0">
            <a:spAutoFit/>
          </a:bodyPr>
          <a:lstStyle/>
          <a:p>
            <a:pPr algn="r"/>
            <a:r>
              <a:rPr lang="es-CL" sz="1400" dirty="0">
                <a:solidFill>
                  <a:schemeClr val="bg1"/>
                </a:solidFill>
                <a:latin typeface="Roboto Light"/>
                <a:cs typeface="Roboto Light"/>
              </a:rPr>
              <a:t>Facultad de Ingeniería</a:t>
            </a:r>
            <a:br>
              <a:rPr lang="es-CL" sz="1400" dirty="0">
                <a:solidFill>
                  <a:schemeClr val="bg1"/>
                </a:solidFill>
                <a:latin typeface="Roboto Light"/>
                <a:cs typeface="Roboto Light"/>
              </a:rPr>
            </a:br>
            <a:r>
              <a:rPr lang="es-CL" sz="1400" dirty="0">
                <a:solidFill>
                  <a:schemeClr val="bg1"/>
                </a:solidFill>
                <a:latin typeface="Roboto Light"/>
                <a:cs typeface="Roboto Light"/>
              </a:rPr>
              <a:t>Escuela de Ingeniería Informática</a:t>
            </a:r>
          </a:p>
          <a:p>
            <a:pPr algn="r"/>
            <a:r>
              <a:rPr lang="es-CL" sz="1400" dirty="0">
                <a:solidFill>
                  <a:schemeClr val="bg1"/>
                </a:solidFill>
                <a:latin typeface="Roboto Light"/>
                <a:cs typeface="Roboto Light"/>
              </a:rPr>
              <a:t>Examen de Grado - Candidatura</a:t>
            </a:r>
          </a:p>
        </p:txBody>
      </p:sp>
      <p:sp>
        <p:nvSpPr>
          <p:cNvPr id="7" name="TextBox 6"/>
          <p:cNvSpPr txBox="1"/>
          <p:nvPr/>
        </p:nvSpPr>
        <p:spPr>
          <a:xfrm>
            <a:off x="850900" y="5018104"/>
            <a:ext cx="3855049" cy="738664"/>
          </a:xfrm>
          <a:prstGeom prst="rect">
            <a:avLst/>
          </a:prstGeom>
          <a:noFill/>
        </p:spPr>
        <p:txBody>
          <a:bodyPr wrap="square" rtlCol="0">
            <a:spAutoFit/>
          </a:bodyPr>
          <a:lstStyle/>
          <a:p>
            <a:r>
              <a:rPr lang="en-US" sz="1400" spc="200" dirty="0">
                <a:solidFill>
                  <a:srgbClr val="FFFFFF"/>
                </a:solidFill>
                <a:latin typeface="Roboto Medium"/>
                <a:cs typeface="Roboto Medium"/>
              </a:rPr>
              <a:t>Marcelo Becerra </a:t>
            </a:r>
            <a:r>
              <a:rPr lang="en-US" sz="1400" spc="200" dirty="0" err="1">
                <a:solidFill>
                  <a:srgbClr val="FFFFFF"/>
                </a:solidFill>
                <a:latin typeface="Roboto Medium"/>
                <a:cs typeface="Roboto Medium"/>
              </a:rPr>
              <a:t>Rozas</a:t>
            </a:r>
            <a:br>
              <a:rPr lang="en-US" sz="1400" spc="200" dirty="0">
                <a:solidFill>
                  <a:srgbClr val="FFFFFF"/>
                </a:solidFill>
                <a:latin typeface="Roboto Medium"/>
                <a:cs typeface="Roboto Medium"/>
              </a:rPr>
            </a:br>
            <a:r>
              <a:rPr lang="en-US" sz="1400" spc="200" dirty="0">
                <a:solidFill>
                  <a:srgbClr val="FFFFFF"/>
                </a:solidFill>
                <a:latin typeface="Roboto Medium"/>
                <a:cs typeface="Roboto Medium"/>
              </a:rPr>
              <a:t>imaberro90@gmail.com </a:t>
            </a:r>
          </a:p>
          <a:p>
            <a:endParaRPr lang="en-US" sz="1400" spc="200" dirty="0">
              <a:solidFill>
                <a:srgbClr val="FFFFFF"/>
              </a:solidFill>
              <a:latin typeface="Roboto Medium"/>
              <a:cs typeface="Roboto Medium"/>
            </a:endParaRPr>
          </a:p>
        </p:txBody>
      </p:sp>
    </p:spTree>
    <p:extLst>
      <p:ext uri="{BB962C8B-B14F-4D97-AF65-F5344CB8AC3E}">
        <p14:creationId xmlns:p14="http://schemas.microsoft.com/office/powerpoint/2010/main" val="314972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A3E7287-DB15-4618-AFD7-19A2472EA567}"/>
              </a:ext>
            </a:extLst>
          </p:cNvPr>
          <p:cNvPicPr>
            <a:picLocks noChangeAspect="1"/>
          </p:cNvPicPr>
          <p:nvPr/>
        </p:nvPicPr>
        <p:blipFill>
          <a:blip r:embed="rId2"/>
          <a:stretch>
            <a:fillRect/>
          </a:stretch>
        </p:blipFill>
        <p:spPr>
          <a:xfrm>
            <a:off x="4125480" y="2324212"/>
            <a:ext cx="4828020" cy="1415505"/>
          </a:xfrm>
          <a:prstGeom prst="rect">
            <a:avLst/>
          </a:prstGeom>
        </p:spPr>
      </p:pic>
      <p:sp>
        <p:nvSpPr>
          <p:cNvPr id="11" name="Google Shape;51;p3">
            <a:extLst>
              <a:ext uri="{FF2B5EF4-FFF2-40B4-BE49-F238E27FC236}">
                <a16:creationId xmlns:a16="http://schemas.microsoft.com/office/drawing/2014/main" id="{C88A7385-A8F6-4E61-93A7-AC0034239AEB}"/>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V-</a:t>
            </a:r>
            <a:r>
              <a:rPr lang="es-ES" sz="2400" b="1" dirty="0" err="1">
                <a:solidFill>
                  <a:srgbClr val="953735"/>
                </a:solidFill>
                <a:latin typeface="Roboto Medium"/>
                <a:ea typeface="Roboto Medium"/>
                <a:cs typeface="Roboto Medium"/>
                <a:sym typeface="Roboto Medium"/>
              </a:rPr>
              <a:t>Shaped</a:t>
            </a:r>
            <a:endParaRPr dirty="0"/>
          </a:p>
        </p:txBody>
      </p:sp>
      <p:pic>
        <p:nvPicPr>
          <p:cNvPr id="3" name="Imagen 2">
            <a:extLst>
              <a:ext uri="{FF2B5EF4-FFF2-40B4-BE49-F238E27FC236}">
                <a16:creationId xmlns:a16="http://schemas.microsoft.com/office/drawing/2014/main" id="{10625DBB-1866-49DF-913E-66941B7A2381}"/>
              </a:ext>
            </a:extLst>
          </p:cNvPr>
          <p:cNvPicPr>
            <a:picLocks noChangeAspect="1"/>
          </p:cNvPicPr>
          <p:nvPr/>
        </p:nvPicPr>
        <p:blipFill>
          <a:blip r:embed="rId3"/>
          <a:stretch>
            <a:fillRect/>
          </a:stretch>
        </p:blipFill>
        <p:spPr>
          <a:xfrm>
            <a:off x="190500" y="1550826"/>
            <a:ext cx="3829050" cy="2962275"/>
          </a:xfrm>
          <a:prstGeom prst="rect">
            <a:avLst/>
          </a:prstGeom>
        </p:spPr>
      </p:pic>
      <p:sp>
        <p:nvSpPr>
          <p:cNvPr id="7" name="Rectángulo 6">
            <a:extLst>
              <a:ext uri="{FF2B5EF4-FFF2-40B4-BE49-F238E27FC236}">
                <a16:creationId xmlns:a16="http://schemas.microsoft.com/office/drawing/2014/main" id="{BC26057E-E11D-4BB0-B49D-88557F69E369}"/>
              </a:ext>
            </a:extLst>
          </p:cNvPr>
          <p:cNvSpPr/>
          <p:nvPr/>
        </p:nvSpPr>
        <p:spPr>
          <a:xfrm>
            <a:off x="4481344" y="2383220"/>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17D3D27E-4BCB-49BB-9816-8D21E3F255DB}"/>
              </a:ext>
            </a:extLst>
          </p:cNvPr>
          <p:cNvSpPr/>
          <p:nvPr/>
        </p:nvSpPr>
        <p:spPr>
          <a:xfrm>
            <a:off x="7978062" y="2324212"/>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58747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p3">
            <a:extLst>
              <a:ext uri="{FF2B5EF4-FFF2-40B4-BE49-F238E27FC236}">
                <a16:creationId xmlns:a16="http://schemas.microsoft.com/office/drawing/2014/main" id="{30A2BAC8-4258-4637-A378-64BCBC30CCE0}"/>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O-</a:t>
            </a:r>
            <a:r>
              <a:rPr lang="es-ES" sz="2400" b="1" dirty="0" err="1">
                <a:solidFill>
                  <a:srgbClr val="953735"/>
                </a:solidFill>
                <a:latin typeface="Roboto Medium"/>
                <a:ea typeface="Roboto Medium"/>
                <a:cs typeface="Roboto Medium"/>
                <a:sym typeface="Roboto Medium"/>
              </a:rPr>
              <a:t>Shaped</a:t>
            </a:r>
            <a:endParaRPr dirty="0"/>
          </a:p>
        </p:txBody>
      </p:sp>
      <p:pic>
        <p:nvPicPr>
          <p:cNvPr id="11" name="Imagen 10">
            <a:extLst>
              <a:ext uri="{FF2B5EF4-FFF2-40B4-BE49-F238E27FC236}">
                <a16:creationId xmlns:a16="http://schemas.microsoft.com/office/drawing/2014/main" id="{634EC877-6CE0-48A5-8100-86E14E08C6FD}"/>
              </a:ext>
            </a:extLst>
          </p:cNvPr>
          <p:cNvPicPr>
            <a:picLocks noChangeAspect="1"/>
          </p:cNvPicPr>
          <p:nvPr/>
        </p:nvPicPr>
        <p:blipFill>
          <a:blip r:embed="rId2"/>
          <a:stretch>
            <a:fillRect/>
          </a:stretch>
        </p:blipFill>
        <p:spPr>
          <a:xfrm>
            <a:off x="-315191" y="3429000"/>
            <a:ext cx="4610100" cy="2238375"/>
          </a:xfrm>
          <a:prstGeom prst="rect">
            <a:avLst/>
          </a:prstGeom>
        </p:spPr>
      </p:pic>
      <p:pic>
        <p:nvPicPr>
          <p:cNvPr id="14" name="Imagen 13">
            <a:extLst>
              <a:ext uri="{FF2B5EF4-FFF2-40B4-BE49-F238E27FC236}">
                <a16:creationId xmlns:a16="http://schemas.microsoft.com/office/drawing/2014/main" id="{348742DD-CDF2-480D-866C-736058688E7B}"/>
              </a:ext>
            </a:extLst>
          </p:cNvPr>
          <p:cNvPicPr>
            <a:picLocks noChangeAspect="1"/>
          </p:cNvPicPr>
          <p:nvPr/>
        </p:nvPicPr>
        <p:blipFill>
          <a:blip r:embed="rId3"/>
          <a:stretch>
            <a:fillRect/>
          </a:stretch>
        </p:blipFill>
        <p:spPr>
          <a:xfrm>
            <a:off x="163083" y="1539587"/>
            <a:ext cx="3971925" cy="2171700"/>
          </a:xfrm>
          <a:prstGeom prst="rect">
            <a:avLst/>
          </a:prstGeom>
        </p:spPr>
      </p:pic>
      <p:pic>
        <p:nvPicPr>
          <p:cNvPr id="20" name="Imagen 19">
            <a:extLst>
              <a:ext uri="{FF2B5EF4-FFF2-40B4-BE49-F238E27FC236}">
                <a16:creationId xmlns:a16="http://schemas.microsoft.com/office/drawing/2014/main" id="{1BDDAADC-7578-4EE8-82E9-C9A9FE4E8675}"/>
              </a:ext>
            </a:extLst>
          </p:cNvPr>
          <p:cNvPicPr>
            <a:picLocks noChangeAspect="1"/>
          </p:cNvPicPr>
          <p:nvPr/>
        </p:nvPicPr>
        <p:blipFill>
          <a:blip r:embed="rId4"/>
          <a:stretch>
            <a:fillRect/>
          </a:stretch>
        </p:blipFill>
        <p:spPr>
          <a:xfrm>
            <a:off x="3867150" y="2493745"/>
            <a:ext cx="5276850" cy="495300"/>
          </a:xfrm>
          <a:prstGeom prst="rect">
            <a:avLst/>
          </a:prstGeom>
        </p:spPr>
      </p:pic>
      <p:pic>
        <p:nvPicPr>
          <p:cNvPr id="22" name="Imagen 21">
            <a:extLst>
              <a:ext uri="{FF2B5EF4-FFF2-40B4-BE49-F238E27FC236}">
                <a16:creationId xmlns:a16="http://schemas.microsoft.com/office/drawing/2014/main" id="{1BCF0FB4-C052-4FFC-8D5C-BD9D143F2BBA}"/>
              </a:ext>
            </a:extLst>
          </p:cNvPr>
          <p:cNvPicPr>
            <a:picLocks noChangeAspect="1"/>
          </p:cNvPicPr>
          <p:nvPr/>
        </p:nvPicPr>
        <p:blipFill>
          <a:blip r:embed="rId5"/>
          <a:stretch>
            <a:fillRect/>
          </a:stretch>
        </p:blipFill>
        <p:spPr>
          <a:xfrm>
            <a:off x="3971925" y="4333874"/>
            <a:ext cx="5172075" cy="428625"/>
          </a:xfrm>
          <a:prstGeom prst="rect">
            <a:avLst/>
          </a:prstGeom>
        </p:spPr>
      </p:pic>
      <p:sp>
        <p:nvSpPr>
          <p:cNvPr id="24" name="CuadroTexto 23">
            <a:extLst>
              <a:ext uri="{FF2B5EF4-FFF2-40B4-BE49-F238E27FC236}">
                <a16:creationId xmlns:a16="http://schemas.microsoft.com/office/drawing/2014/main" id="{93FCD3CD-8BA5-48C2-9CB9-0FEE9DD02309}"/>
              </a:ext>
            </a:extLst>
          </p:cNvPr>
          <p:cNvSpPr txBox="1"/>
          <p:nvPr/>
        </p:nvSpPr>
        <p:spPr>
          <a:xfrm>
            <a:off x="492609" y="5820602"/>
            <a:ext cx="8712968" cy="938719"/>
          </a:xfrm>
          <a:prstGeom prst="rect">
            <a:avLst/>
          </a:prstGeom>
          <a:noFill/>
        </p:spPr>
        <p:txBody>
          <a:bodyPr wrap="square">
            <a:spAutoFit/>
          </a:bodyPr>
          <a:lstStyle/>
          <a:p>
            <a:pPr algn="r"/>
            <a:r>
              <a:rPr lang="es-CL" sz="1100" b="0" i="0" u="none" strike="noStrike" baseline="0" dirty="0" err="1">
                <a:solidFill>
                  <a:srgbClr val="953735"/>
                </a:solidFill>
                <a:latin typeface="PalatinoLinotype"/>
              </a:rPr>
              <a:t>Pampara</a:t>
            </a:r>
            <a:r>
              <a:rPr lang="es-CL" sz="1100" b="0" i="0" u="none" strike="noStrike" baseline="0" dirty="0">
                <a:solidFill>
                  <a:srgbClr val="953735"/>
                </a:solidFill>
                <a:latin typeface="PalatinoLinotype"/>
              </a:rPr>
              <a:t>, G., </a:t>
            </a:r>
            <a:r>
              <a:rPr lang="es-CL" sz="1100" b="0" i="0" u="none" strike="noStrike" baseline="0" dirty="0" err="1">
                <a:solidFill>
                  <a:srgbClr val="953735"/>
                </a:solidFill>
                <a:latin typeface="PalatinoLinotype"/>
              </a:rPr>
              <a:t>Franken</a:t>
            </a:r>
            <a:r>
              <a:rPr lang="es-CL" sz="1100" b="0" i="0" u="none" strike="noStrike" baseline="0" dirty="0">
                <a:solidFill>
                  <a:srgbClr val="953735"/>
                </a:solidFill>
                <a:latin typeface="PalatinoLinotype"/>
              </a:rPr>
              <a:t>, N., &amp; </a:t>
            </a:r>
            <a:r>
              <a:rPr lang="es-CL" sz="1100" b="0" i="0" u="none" strike="noStrike" baseline="0" dirty="0" err="1">
                <a:solidFill>
                  <a:srgbClr val="953735"/>
                </a:solidFill>
                <a:latin typeface="PalatinoLinotype"/>
              </a:rPr>
              <a:t>Engelbrecht</a:t>
            </a:r>
            <a:r>
              <a:rPr lang="es-CL" sz="1100" b="0" i="0" u="none" strike="noStrike" baseline="0" dirty="0">
                <a:solidFill>
                  <a:srgbClr val="953735"/>
                </a:solidFill>
                <a:latin typeface="PalatinoLinotype"/>
              </a:rPr>
              <a:t>, A. P. (2005, </a:t>
            </a:r>
            <a:r>
              <a:rPr lang="es-CL" sz="1100" b="0" i="0" u="none" strike="noStrike" baseline="0" dirty="0" err="1">
                <a:solidFill>
                  <a:srgbClr val="953735"/>
                </a:solidFill>
                <a:latin typeface="PalatinoLinotype"/>
              </a:rPr>
              <a:t>September</a:t>
            </a:r>
            <a:r>
              <a:rPr lang="es-CL" sz="1100" b="0"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Combining</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particle</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swarm</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optimisation</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with</a:t>
            </a:r>
            <a:r>
              <a:rPr lang="es-CL" sz="1100" b="1" i="0" u="none" strike="noStrike" baseline="0" dirty="0">
                <a:solidFill>
                  <a:srgbClr val="953735"/>
                </a:solidFill>
                <a:latin typeface="PalatinoLinotype"/>
              </a:rPr>
              <a:t> angle </a:t>
            </a:r>
            <a:r>
              <a:rPr lang="es-CL" sz="1100" b="1" i="0" u="none" strike="noStrike" baseline="0" dirty="0" err="1">
                <a:solidFill>
                  <a:srgbClr val="953735"/>
                </a:solidFill>
                <a:latin typeface="PalatinoLinotype"/>
              </a:rPr>
              <a:t>modulation</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to</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solve</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binary</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problems</a:t>
            </a:r>
            <a:r>
              <a:rPr lang="es-CL" sz="1100" b="1" i="0" u="none" strike="noStrike" baseline="0" dirty="0">
                <a:solidFill>
                  <a:srgbClr val="953735"/>
                </a:solidFill>
                <a:latin typeface="PalatinoLinotype"/>
              </a:rPr>
              <a:t>.</a:t>
            </a:r>
          </a:p>
          <a:p>
            <a:pPr algn="r"/>
            <a:r>
              <a:rPr lang="en-US" sz="1100" i="0" u="none" strike="noStrike" baseline="0" dirty="0">
                <a:solidFill>
                  <a:srgbClr val="953735"/>
                </a:solidFill>
                <a:latin typeface="PalatinoLinotype"/>
              </a:rPr>
              <a:t>Costa, M. F. P., Rocha, A. M. A., Francisco, R. B., &amp; Fernandes, E. M. (2014). </a:t>
            </a:r>
            <a:r>
              <a:rPr lang="en-US" sz="1100" b="1" i="0" u="none" strike="noStrike" baseline="0" dirty="0">
                <a:solidFill>
                  <a:srgbClr val="953735"/>
                </a:solidFill>
                <a:latin typeface="PalatinoLinotype"/>
              </a:rPr>
              <a:t>Heuristic-based firefly algorithm for bound constrained nonlinear binary optimization</a:t>
            </a:r>
            <a:r>
              <a:rPr lang="en-US" sz="1100" i="0" u="none" strike="noStrike" baseline="0" dirty="0">
                <a:solidFill>
                  <a:srgbClr val="953735"/>
                </a:solidFill>
                <a:latin typeface="PalatinoLinotype"/>
              </a:rPr>
              <a:t>.</a:t>
            </a:r>
            <a:endParaRPr lang="es-CL" sz="1100" i="0" u="none" strike="noStrike" baseline="0" dirty="0">
              <a:solidFill>
                <a:srgbClr val="953735"/>
              </a:solidFill>
              <a:latin typeface="PalatinoLinotype"/>
            </a:endParaRPr>
          </a:p>
          <a:p>
            <a:pPr algn="r"/>
            <a:endParaRPr lang="es-CL" sz="1100" b="1" dirty="0">
              <a:solidFill>
                <a:srgbClr val="953735"/>
              </a:solidFill>
            </a:endParaRPr>
          </a:p>
        </p:txBody>
      </p:sp>
      <p:sp>
        <p:nvSpPr>
          <p:cNvPr id="8" name="Rectángulo 7">
            <a:extLst>
              <a:ext uri="{FF2B5EF4-FFF2-40B4-BE49-F238E27FC236}">
                <a16:creationId xmlns:a16="http://schemas.microsoft.com/office/drawing/2014/main" id="{F701C485-3EFA-404A-93C6-413DA50DDDC3}"/>
              </a:ext>
            </a:extLst>
          </p:cNvPr>
          <p:cNvSpPr/>
          <p:nvPr/>
        </p:nvSpPr>
        <p:spPr>
          <a:xfrm>
            <a:off x="4235569" y="2383219"/>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34BE41CE-CECC-4DB8-A323-9A3F2EF2F4DC}"/>
              </a:ext>
            </a:extLst>
          </p:cNvPr>
          <p:cNvSpPr/>
          <p:nvPr/>
        </p:nvSpPr>
        <p:spPr>
          <a:xfrm>
            <a:off x="8535372" y="2365659"/>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04122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F8CBC7F8-1F5B-4C5D-8941-C2F42DA12FA8}"/>
              </a:ext>
            </a:extLst>
          </p:cNvPr>
          <p:cNvPicPr>
            <a:picLocks noChangeAspect="1"/>
          </p:cNvPicPr>
          <p:nvPr/>
        </p:nvPicPr>
        <p:blipFill>
          <a:blip r:embed="rId2"/>
          <a:stretch>
            <a:fillRect/>
          </a:stretch>
        </p:blipFill>
        <p:spPr>
          <a:xfrm>
            <a:off x="3970563" y="2383211"/>
            <a:ext cx="5007841" cy="366220"/>
          </a:xfrm>
          <a:prstGeom prst="rect">
            <a:avLst/>
          </a:prstGeom>
        </p:spPr>
      </p:pic>
      <p:sp>
        <p:nvSpPr>
          <p:cNvPr id="19" name="Google Shape;51;p3">
            <a:extLst>
              <a:ext uri="{FF2B5EF4-FFF2-40B4-BE49-F238E27FC236}">
                <a16:creationId xmlns:a16="http://schemas.microsoft.com/office/drawing/2014/main" id="{726025D6-92A2-415C-ABE7-10E70B427F3D}"/>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O-</a:t>
            </a:r>
            <a:r>
              <a:rPr lang="es-ES" sz="2400" b="1" dirty="0" err="1">
                <a:solidFill>
                  <a:srgbClr val="953735"/>
                </a:solidFill>
                <a:latin typeface="Roboto Medium"/>
                <a:ea typeface="Roboto Medium"/>
                <a:cs typeface="Roboto Medium"/>
                <a:sym typeface="Roboto Medium"/>
              </a:rPr>
              <a:t>Shaped</a:t>
            </a:r>
            <a:endParaRPr dirty="0"/>
          </a:p>
        </p:txBody>
      </p:sp>
      <p:pic>
        <p:nvPicPr>
          <p:cNvPr id="20" name="Imagen 19">
            <a:extLst>
              <a:ext uri="{FF2B5EF4-FFF2-40B4-BE49-F238E27FC236}">
                <a16:creationId xmlns:a16="http://schemas.microsoft.com/office/drawing/2014/main" id="{83BC6070-9698-44FF-864D-AD31653F1136}"/>
              </a:ext>
            </a:extLst>
          </p:cNvPr>
          <p:cNvPicPr>
            <a:picLocks noChangeAspect="1"/>
          </p:cNvPicPr>
          <p:nvPr/>
        </p:nvPicPr>
        <p:blipFill>
          <a:blip r:embed="rId3"/>
          <a:stretch>
            <a:fillRect/>
          </a:stretch>
        </p:blipFill>
        <p:spPr>
          <a:xfrm>
            <a:off x="230909" y="3881535"/>
            <a:ext cx="4042402" cy="1968244"/>
          </a:xfrm>
          <a:prstGeom prst="rect">
            <a:avLst/>
          </a:prstGeom>
        </p:spPr>
      </p:pic>
      <p:pic>
        <p:nvPicPr>
          <p:cNvPr id="21" name="Imagen 20">
            <a:extLst>
              <a:ext uri="{FF2B5EF4-FFF2-40B4-BE49-F238E27FC236}">
                <a16:creationId xmlns:a16="http://schemas.microsoft.com/office/drawing/2014/main" id="{C4640405-527D-42DD-B0D3-6C180F7F2C38}"/>
              </a:ext>
            </a:extLst>
          </p:cNvPr>
          <p:cNvPicPr>
            <a:picLocks noChangeAspect="1"/>
          </p:cNvPicPr>
          <p:nvPr/>
        </p:nvPicPr>
        <p:blipFill>
          <a:blip r:embed="rId4"/>
          <a:stretch>
            <a:fillRect/>
          </a:stretch>
        </p:blipFill>
        <p:spPr>
          <a:xfrm>
            <a:off x="457200" y="1960849"/>
            <a:ext cx="3427640" cy="1774024"/>
          </a:xfrm>
          <a:prstGeom prst="rect">
            <a:avLst/>
          </a:prstGeom>
        </p:spPr>
      </p:pic>
      <p:pic>
        <p:nvPicPr>
          <p:cNvPr id="18" name="Imagen 17">
            <a:extLst>
              <a:ext uri="{FF2B5EF4-FFF2-40B4-BE49-F238E27FC236}">
                <a16:creationId xmlns:a16="http://schemas.microsoft.com/office/drawing/2014/main" id="{0E9E8259-904D-40DE-8D8C-256D1CBDECF1}"/>
              </a:ext>
            </a:extLst>
          </p:cNvPr>
          <p:cNvPicPr>
            <a:picLocks noChangeAspect="1"/>
          </p:cNvPicPr>
          <p:nvPr/>
        </p:nvPicPr>
        <p:blipFill>
          <a:blip r:embed="rId5"/>
          <a:stretch>
            <a:fillRect/>
          </a:stretch>
        </p:blipFill>
        <p:spPr>
          <a:xfrm>
            <a:off x="3884840" y="4505240"/>
            <a:ext cx="5007841" cy="289232"/>
          </a:xfrm>
          <a:prstGeom prst="rect">
            <a:avLst/>
          </a:prstGeom>
        </p:spPr>
      </p:pic>
      <p:sp>
        <p:nvSpPr>
          <p:cNvPr id="22" name="CuadroTexto 21">
            <a:extLst>
              <a:ext uri="{FF2B5EF4-FFF2-40B4-BE49-F238E27FC236}">
                <a16:creationId xmlns:a16="http://schemas.microsoft.com/office/drawing/2014/main" id="{05835DE1-D415-4C84-9EAF-15A0CD78A917}"/>
              </a:ext>
            </a:extLst>
          </p:cNvPr>
          <p:cNvSpPr txBox="1"/>
          <p:nvPr/>
        </p:nvSpPr>
        <p:spPr>
          <a:xfrm>
            <a:off x="492609" y="6109686"/>
            <a:ext cx="8712968" cy="430887"/>
          </a:xfrm>
          <a:prstGeom prst="rect">
            <a:avLst/>
          </a:prstGeom>
          <a:noFill/>
        </p:spPr>
        <p:txBody>
          <a:bodyPr wrap="square">
            <a:spAutoFit/>
          </a:bodyPr>
          <a:lstStyle/>
          <a:p>
            <a:pPr algn="r"/>
            <a:r>
              <a:rPr lang="es-CL" sz="1100" b="0" i="0" u="none" strike="noStrike" baseline="0" dirty="0" err="1">
                <a:solidFill>
                  <a:srgbClr val="953735"/>
                </a:solidFill>
                <a:latin typeface="PalatinoLinotype"/>
              </a:rPr>
              <a:t>Pampará</a:t>
            </a:r>
            <a:r>
              <a:rPr lang="es-CL" sz="1100" b="0" i="0" u="none" strike="noStrike" baseline="0" dirty="0">
                <a:solidFill>
                  <a:srgbClr val="953735"/>
                </a:solidFill>
                <a:latin typeface="PalatinoLinotype"/>
              </a:rPr>
              <a:t>, G., &amp; </a:t>
            </a:r>
            <a:r>
              <a:rPr lang="es-CL" sz="1100" b="0" i="0" u="none" strike="noStrike" baseline="0" dirty="0" err="1">
                <a:solidFill>
                  <a:srgbClr val="953735"/>
                </a:solidFill>
                <a:latin typeface="PalatinoLinotype"/>
              </a:rPr>
              <a:t>Engelbrecht</a:t>
            </a:r>
            <a:r>
              <a:rPr lang="es-CL" sz="1100" b="0" i="0" u="none" strike="noStrike" baseline="0" dirty="0">
                <a:solidFill>
                  <a:srgbClr val="953735"/>
                </a:solidFill>
                <a:latin typeface="PalatinoLinotype"/>
              </a:rPr>
              <a:t>, A. P. (2011, April). </a:t>
            </a:r>
            <a:r>
              <a:rPr lang="es-CL" sz="1100" b="1" i="0" u="none" strike="noStrike" baseline="0" dirty="0" err="1">
                <a:solidFill>
                  <a:srgbClr val="953735"/>
                </a:solidFill>
                <a:latin typeface="PalatinoLinotype"/>
              </a:rPr>
              <a:t>Binary</a:t>
            </a:r>
            <a:r>
              <a:rPr lang="es-CL" sz="1100" b="1" i="0" u="none" strike="noStrike" baseline="0" dirty="0">
                <a:solidFill>
                  <a:srgbClr val="953735"/>
                </a:solidFill>
                <a:latin typeface="PalatinoLinotype"/>
              </a:rPr>
              <a:t> artificial </a:t>
            </a:r>
            <a:r>
              <a:rPr lang="es-CL" sz="1100" b="1" i="0" u="none" strike="noStrike" baseline="0" dirty="0" err="1">
                <a:solidFill>
                  <a:srgbClr val="953735"/>
                </a:solidFill>
                <a:latin typeface="PalatinoLinotype"/>
              </a:rPr>
              <a:t>bee</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colony</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optimization</a:t>
            </a:r>
            <a:r>
              <a:rPr lang="es-CL" sz="1100" b="0" i="0" u="none" strike="noStrike" baseline="0" dirty="0">
                <a:solidFill>
                  <a:srgbClr val="953735"/>
                </a:solidFill>
                <a:latin typeface="PalatinoLinotype"/>
              </a:rPr>
              <a:t>.</a:t>
            </a:r>
          </a:p>
          <a:p>
            <a:pPr algn="r"/>
            <a:r>
              <a:rPr lang="en-US" sz="1100" dirty="0">
                <a:solidFill>
                  <a:srgbClr val="953735"/>
                </a:solidFill>
                <a:latin typeface="Palatino Linotype" panose="02040502050505030304" pitchFamily="18" charset="0"/>
              </a:rPr>
              <a:t>Zhu, H., He, Y., Wang, X., &amp; Tsang, E. C. (2017). </a:t>
            </a:r>
            <a:r>
              <a:rPr lang="en-US" sz="1100" b="1" dirty="0">
                <a:solidFill>
                  <a:srgbClr val="953735"/>
                </a:solidFill>
                <a:latin typeface="Palatino Linotype" panose="02040502050505030304" pitchFamily="18" charset="0"/>
              </a:rPr>
              <a:t>Discrete differential evolutions for the discounted {0-1} knapsack problem.</a:t>
            </a:r>
            <a:endParaRPr lang="es-CL" sz="1100" b="1" dirty="0">
              <a:solidFill>
                <a:srgbClr val="953735"/>
              </a:solidFill>
              <a:latin typeface="Palatino Linotype" panose="02040502050505030304" pitchFamily="18" charset="0"/>
            </a:endParaRPr>
          </a:p>
        </p:txBody>
      </p:sp>
      <p:sp>
        <p:nvSpPr>
          <p:cNvPr id="9" name="Rectángulo 8">
            <a:extLst>
              <a:ext uri="{FF2B5EF4-FFF2-40B4-BE49-F238E27FC236}">
                <a16:creationId xmlns:a16="http://schemas.microsoft.com/office/drawing/2014/main" id="{28E88C29-285F-4D27-AF1B-AA8109D2FD49}"/>
              </a:ext>
            </a:extLst>
          </p:cNvPr>
          <p:cNvSpPr/>
          <p:nvPr/>
        </p:nvSpPr>
        <p:spPr>
          <a:xfrm>
            <a:off x="4270308" y="2471177"/>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3A2715D0-5AE0-451E-AA5C-A003BEB05B1F}"/>
              </a:ext>
            </a:extLst>
          </p:cNvPr>
          <p:cNvSpPr/>
          <p:nvPr/>
        </p:nvSpPr>
        <p:spPr>
          <a:xfrm>
            <a:off x="3759729" y="3849201"/>
            <a:ext cx="513582" cy="4308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A3B664CC-0033-429F-AF42-23A5795E5FEB}"/>
              </a:ext>
            </a:extLst>
          </p:cNvPr>
          <p:cNvSpPr/>
          <p:nvPr/>
        </p:nvSpPr>
        <p:spPr>
          <a:xfrm>
            <a:off x="8430009" y="2239360"/>
            <a:ext cx="513582" cy="26872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7968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365EC14-538E-4249-ADBD-997E3A741523}"/>
              </a:ext>
            </a:extLst>
          </p:cNvPr>
          <p:cNvPicPr>
            <a:picLocks noChangeAspect="1"/>
          </p:cNvPicPr>
          <p:nvPr/>
        </p:nvPicPr>
        <p:blipFill>
          <a:blip r:embed="rId2"/>
          <a:stretch>
            <a:fillRect/>
          </a:stretch>
        </p:blipFill>
        <p:spPr>
          <a:xfrm>
            <a:off x="4255655" y="2332471"/>
            <a:ext cx="4592781" cy="1412250"/>
          </a:xfrm>
          <a:prstGeom prst="rect">
            <a:avLst/>
          </a:prstGeom>
        </p:spPr>
      </p:pic>
      <p:sp>
        <p:nvSpPr>
          <p:cNvPr id="10" name="Google Shape;51;p3">
            <a:extLst>
              <a:ext uri="{FF2B5EF4-FFF2-40B4-BE49-F238E27FC236}">
                <a16:creationId xmlns:a16="http://schemas.microsoft.com/office/drawing/2014/main" id="{FB718EE6-103B-469A-B50D-A551D1181100}"/>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X-</a:t>
            </a:r>
            <a:r>
              <a:rPr lang="es-ES" sz="2400" b="1" dirty="0" err="1">
                <a:solidFill>
                  <a:srgbClr val="953735"/>
                </a:solidFill>
                <a:latin typeface="Roboto Medium"/>
                <a:ea typeface="Roboto Medium"/>
                <a:cs typeface="Roboto Medium"/>
                <a:sym typeface="Roboto Medium"/>
              </a:rPr>
              <a:t>Shaped</a:t>
            </a:r>
            <a:endParaRPr dirty="0"/>
          </a:p>
        </p:txBody>
      </p:sp>
      <p:sp>
        <p:nvSpPr>
          <p:cNvPr id="11" name="CuadroTexto 10">
            <a:extLst>
              <a:ext uri="{FF2B5EF4-FFF2-40B4-BE49-F238E27FC236}">
                <a16:creationId xmlns:a16="http://schemas.microsoft.com/office/drawing/2014/main" id="{7FE8F39C-69F4-4112-B0BC-AC7A0070F507}"/>
              </a:ext>
            </a:extLst>
          </p:cNvPr>
          <p:cNvSpPr txBox="1"/>
          <p:nvPr/>
        </p:nvSpPr>
        <p:spPr>
          <a:xfrm>
            <a:off x="492609" y="5932375"/>
            <a:ext cx="8712968" cy="600164"/>
          </a:xfrm>
          <a:prstGeom prst="rect">
            <a:avLst/>
          </a:prstGeom>
          <a:noFill/>
        </p:spPr>
        <p:txBody>
          <a:bodyPr wrap="square">
            <a:spAutoFit/>
          </a:bodyPr>
          <a:lstStyle/>
          <a:p>
            <a:pPr algn="r"/>
            <a:r>
              <a:rPr lang="en-US" sz="1100" b="0" i="0" u="none" strike="noStrike" baseline="0" dirty="0">
                <a:solidFill>
                  <a:srgbClr val="953735"/>
                </a:solidFill>
                <a:latin typeface="PalatinoLinotype"/>
              </a:rPr>
              <a:t>Ghosh, K. K., Singh, P. K., Hong, J., </a:t>
            </a:r>
            <a:r>
              <a:rPr lang="en-US" sz="1100" b="0" i="0" u="none" strike="noStrike" baseline="0" dirty="0" err="1">
                <a:solidFill>
                  <a:srgbClr val="953735"/>
                </a:solidFill>
                <a:latin typeface="PalatinoLinotype"/>
              </a:rPr>
              <a:t>Geem</a:t>
            </a:r>
            <a:r>
              <a:rPr lang="en-US" sz="1100" b="0" i="0" u="none" strike="noStrike" baseline="0" dirty="0">
                <a:solidFill>
                  <a:srgbClr val="953735"/>
                </a:solidFill>
                <a:latin typeface="PalatinoLinotype"/>
              </a:rPr>
              <a:t>, Z. W., &amp; Sarkar, R. (2020). </a:t>
            </a:r>
            <a:r>
              <a:rPr lang="en-US" sz="1100" b="1" i="0" u="none" strike="noStrike" baseline="0" dirty="0">
                <a:solidFill>
                  <a:srgbClr val="953735"/>
                </a:solidFill>
                <a:latin typeface="PalatinoLinotype"/>
              </a:rPr>
              <a:t>Binary social mimic optimization algorithm with x-shaped transfer function for feature selection.</a:t>
            </a:r>
          </a:p>
          <a:p>
            <a:pPr algn="r"/>
            <a:r>
              <a:rPr lang="en-US" sz="1100" dirty="0">
                <a:solidFill>
                  <a:srgbClr val="953735"/>
                </a:solidFill>
                <a:latin typeface="Palatino Linotype" panose="02040502050505030304" pitchFamily="18" charset="0"/>
              </a:rPr>
              <a:t>Beheshti, Z. (2021). </a:t>
            </a:r>
            <a:r>
              <a:rPr lang="en-US" sz="1100" b="1" dirty="0">
                <a:solidFill>
                  <a:srgbClr val="953735"/>
                </a:solidFill>
                <a:latin typeface="Palatino Linotype" panose="02040502050505030304" pitchFamily="18" charset="0"/>
              </a:rPr>
              <a:t>A novel x-shaped binary particle swarm optimization.</a:t>
            </a:r>
            <a:endParaRPr lang="es-CL" sz="1100" b="1" dirty="0">
              <a:solidFill>
                <a:srgbClr val="953735"/>
              </a:solidFill>
              <a:latin typeface="Palatino Linotype" panose="02040502050505030304" pitchFamily="18" charset="0"/>
            </a:endParaRPr>
          </a:p>
        </p:txBody>
      </p:sp>
      <p:pic>
        <p:nvPicPr>
          <p:cNvPr id="3" name="Imagen 2">
            <a:extLst>
              <a:ext uri="{FF2B5EF4-FFF2-40B4-BE49-F238E27FC236}">
                <a16:creationId xmlns:a16="http://schemas.microsoft.com/office/drawing/2014/main" id="{149A0600-FC75-4E93-8AC9-F0F1E09C721C}"/>
              </a:ext>
            </a:extLst>
          </p:cNvPr>
          <p:cNvPicPr>
            <a:picLocks noChangeAspect="1"/>
          </p:cNvPicPr>
          <p:nvPr/>
        </p:nvPicPr>
        <p:blipFill>
          <a:blip r:embed="rId3"/>
          <a:stretch>
            <a:fillRect/>
          </a:stretch>
        </p:blipFill>
        <p:spPr>
          <a:xfrm>
            <a:off x="214021" y="1581271"/>
            <a:ext cx="3714750" cy="2914650"/>
          </a:xfrm>
          <a:prstGeom prst="rect">
            <a:avLst/>
          </a:prstGeom>
        </p:spPr>
      </p:pic>
      <p:sp>
        <p:nvSpPr>
          <p:cNvPr id="8" name="Rectángulo 7">
            <a:extLst>
              <a:ext uri="{FF2B5EF4-FFF2-40B4-BE49-F238E27FC236}">
                <a16:creationId xmlns:a16="http://schemas.microsoft.com/office/drawing/2014/main" id="{F0810E92-684D-4AF4-827F-BE44AB7E8DE8}"/>
              </a:ext>
            </a:extLst>
          </p:cNvPr>
          <p:cNvSpPr/>
          <p:nvPr/>
        </p:nvSpPr>
        <p:spPr>
          <a:xfrm>
            <a:off x="4525347" y="2116642"/>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8AC5F84B-22A9-4A51-8D4D-DA1F6AAE3ABC}"/>
              </a:ext>
            </a:extLst>
          </p:cNvPr>
          <p:cNvSpPr/>
          <p:nvPr/>
        </p:nvSpPr>
        <p:spPr>
          <a:xfrm>
            <a:off x="8416397" y="2018844"/>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25492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9C39F5F-0C16-4135-BF12-CA4DBF59F0A0}"/>
              </a:ext>
            </a:extLst>
          </p:cNvPr>
          <p:cNvPicPr>
            <a:picLocks noChangeAspect="1"/>
          </p:cNvPicPr>
          <p:nvPr/>
        </p:nvPicPr>
        <p:blipFill>
          <a:blip r:embed="rId2"/>
          <a:stretch>
            <a:fillRect/>
          </a:stretch>
        </p:blipFill>
        <p:spPr>
          <a:xfrm>
            <a:off x="4255655" y="2454063"/>
            <a:ext cx="4697845" cy="1228117"/>
          </a:xfrm>
          <a:prstGeom prst="rect">
            <a:avLst/>
          </a:prstGeom>
        </p:spPr>
      </p:pic>
      <p:sp>
        <p:nvSpPr>
          <p:cNvPr id="7" name="Google Shape;51;p3">
            <a:extLst>
              <a:ext uri="{FF2B5EF4-FFF2-40B4-BE49-F238E27FC236}">
                <a16:creationId xmlns:a16="http://schemas.microsoft.com/office/drawing/2014/main" id="{579C0F6B-27BF-4343-9172-58FA24D032A9}"/>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Z-</a:t>
            </a:r>
            <a:r>
              <a:rPr lang="es-ES" sz="2400" b="1" dirty="0" err="1">
                <a:solidFill>
                  <a:srgbClr val="953735"/>
                </a:solidFill>
                <a:latin typeface="Roboto Medium"/>
                <a:ea typeface="Roboto Medium"/>
                <a:cs typeface="Roboto Medium"/>
                <a:sym typeface="Roboto Medium"/>
              </a:rPr>
              <a:t>Shaped</a:t>
            </a:r>
            <a:endParaRPr dirty="0"/>
          </a:p>
        </p:txBody>
      </p:sp>
      <p:sp>
        <p:nvSpPr>
          <p:cNvPr id="10" name="CuadroTexto 9">
            <a:extLst>
              <a:ext uri="{FF2B5EF4-FFF2-40B4-BE49-F238E27FC236}">
                <a16:creationId xmlns:a16="http://schemas.microsoft.com/office/drawing/2014/main" id="{40189DA5-0805-46DD-B801-81F49E5EB155}"/>
              </a:ext>
            </a:extLst>
          </p:cNvPr>
          <p:cNvSpPr txBox="1"/>
          <p:nvPr/>
        </p:nvSpPr>
        <p:spPr>
          <a:xfrm>
            <a:off x="492609" y="5917534"/>
            <a:ext cx="8712968" cy="600164"/>
          </a:xfrm>
          <a:prstGeom prst="rect">
            <a:avLst/>
          </a:prstGeom>
          <a:noFill/>
        </p:spPr>
        <p:txBody>
          <a:bodyPr wrap="square">
            <a:spAutoFit/>
          </a:bodyPr>
          <a:lstStyle/>
          <a:p>
            <a:pPr algn="r"/>
            <a:r>
              <a:rPr lang="es-CL" sz="1100" dirty="0" err="1">
                <a:solidFill>
                  <a:srgbClr val="953735"/>
                </a:solidFill>
                <a:latin typeface="Palatino Linotype" panose="02040502050505030304" pitchFamily="18" charset="0"/>
              </a:rPr>
              <a:t>Guo</a:t>
            </a:r>
            <a:r>
              <a:rPr lang="es-CL" sz="1100" dirty="0">
                <a:solidFill>
                  <a:srgbClr val="953735"/>
                </a:solidFill>
                <a:latin typeface="Palatino Linotype" panose="02040502050505030304" pitchFamily="18" charset="0"/>
              </a:rPr>
              <a:t>, S. S., Wang, J. S., &amp; </a:t>
            </a:r>
            <a:r>
              <a:rPr lang="es-CL" sz="1100" dirty="0" err="1">
                <a:solidFill>
                  <a:srgbClr val="953735"/>
                </a:solidFill>
                <a:latin typeface="Palatino Linotype" panose="02040502050505030304" pitchFamily="18" charset="0"/>
              </a:rPr>
              <a:t>Guo</a:t>
            </a:r>
            <a:r>
              <a:rPr lang="es-CL" sz="1100" dirty="0">
                <a:solidFill>
                  <a:srgbClr val="953735"/>
                </a:solidFill>
                <a:latin typeface="Palatino Linotype" panose="02040502050505030304" pitchFamily="18" charset="0"/>
              </a:rPr>
              <a:t>, M. W. (2020). </a:t>
            </a:r>
            <a:r>
              <a:rPr lang="es-CL" sz="1100" b="1" dirty="0">
                <a:solidFill>
                  <a:srgbClr val="953735"/>
                </a:solidFill>
                <a:latin typeface="Palatino Linotype" panose="02040502050505030304" pitchFamily="18" charset="0"/>
              </a:rPr>
              <a:t>Z-</a:t>
            </a:r>
            <a:r>
              <a:rPr lang="es-CL" sz="1100" b="1" dirty="0" err="1">
                <a:solidFill>
                  <a:srgbClr val="953735"/>
                </a:solidFill>
                <a:latin typeface="Palatino Linotype" panose="02040502050505030304" pitchFamily="18" charset="0"/>
              </a:rPr>
              <a:t>shaped</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functions</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for</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particle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swarm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optimization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algorithm</a:t>
            </a:r>
            <a:r>
              <a:rPr lang="es-CL" sz="1100" b="1" dirty="0">
                <a:solidFill>
                  <a:srgbClr val="953735"/>
                </a:solidFill>
                <a:latin typeface="Palatino Linotype" panose="02040502050505030304" pitchFamily="18" charset="0"/>
              </a:rPr>
              <a:t>.</a:t>
            </a:r>
          </a:p>
          <a:p>
            <a:pPr algn="r"/>
            <a:r>
              <a:rPr lang="es-CL" sz="1100" dirty="0" err="1">
                <a:solidFill>
                  <a:srgbClr val="953735"/>
                </a:solidFill>
                <a:latin typeface="Palatino Linotype" panose="02040502050505030304" pitchFamily="18" charset="0"/>
              </a:rPr>
              <a:t>Sun</a:t>
            </a:r>
            <a:r>
              <a:rPr lang="es-CL" sz="1100" dirty="0">
                <a:solidFill>
                  <a:srgbClr val="953735"/>
                </a:solidFill>
                <a:latin typeface="Palatino Linotype" panose="02040502050505030304" pitchFamily="18" charset="0"/>
              </a:rPr>
              <a:t>, W. Z., Zhang, M., Wang, J. S., </a:t>
            </a:r>
            <a:r>
              <a:rPr lang="es-CL" sz="1100" dirty="0" err="1">
                <a:solidFill>
                  <a:srgbClr val="953735"/>
                </a:solidFill>
                <a:latin typeface="Palatino Linotype" panose="02040502050505030304" pitchFamily="18" charset="0"/>
              </a:rPr>
              <a:t>Guo</a:t>
            </a:r>
            <a:r>
              <a:rPr lang="es-CL" sz="1100" dirty="0">
                <a:solidFill>
                  <a:srgbClr val="953735"/>
                </a:solidFill>
                <a:latin typeface="Palatino Linotype" panose="02040502050505030304" pitchFamily="18" charset="0"/>
              </a:rPr>
              <a:t>, S. S., Wang, M., &amp; Hao, W. K. (2021).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Particle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Swarm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Optimization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Algorithm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Based</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on</a:t>
            </a:r>
            <a:r>
              <a:rPr lang="es-CL" sz="1100" b="1" dirty="0">
                <a:solidFill>
                  <a:srgbClr val="953735"/>
                </a:solidFill>
                <a:latin typeface="Palatino Linotype" panose="02040502050505030304" pitchFamily="18" charset="0"/>
              </a:rPr>
              <a:t> Z-</a:t>
            </a:r>
            <a:r>
              <a:rPr lang="es-CL" sz="1100" b="1" dirty="0" err="1">
                <a:solidFill>
                  <a:srgbClr val="953735"/>
                </a:solidFill>
                <a:latin typeface="Palatino Linotype" panose="02040502050505030304" pitchFamily="18" charset="0"/>
              </a:rPr>
              <a:t>shaped</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Probability</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to</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Solve</a:t>
            </a:r>
            <a:r>
              <a:rPr lang="es-CL" sz="1100" b="1" dirty="0">
                <a:solidFill>
                  <a:srgbClr val="953735"/>
                </a:solidFill>
                <a:latin typeface="Palatino Linotype" panose="02040502050505030304" pitchFamily="18" charset="0"/>
              </a:rPr>
              <a:t> 0-1 </a:t>
            </a:r>
            <a:r>
              <a:rPr lang="es-CL" sz="1100" b="1" dirty="0" err="1">
                <a:solidFill>
                  <a:srgbClr val="953735"/>
                </a:solidFill>
                <a:latin typeface="Palatino Linotype" panose="02040502050505030304" pitchFamily="18" charset="0"/>
              </a:rPr>
              <a:t>Knapsack</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Problem</a:t>
            </a:r>
            <a:r>
              <a:rPr lang="es-CL" sz="1100" b="1" dirty="0">
                <a:solidFill>
                  <a:srgbClr val="953735"/>
                </a:solidFill>
                <a:latin typeface="Palatino Linotype" panose="02040502050505030304" pitchFamily="18" charset="0"/>
              </a:rPr>
              <a:t>.</a:t>
            </a:r>
          </a:p>
        </p:txBody>
      </p:sp>
      <p:sp>
        <p:nvSpPr>
          <p:cNvPr id="6" name="Rectángulo 5">
            <a:extLst>
              <a:ext uri="{FF2B5EF4-FFF2-40B4-BE49-F238E27FC236}">
                <a16:creationId xmlns:a16="http://schemas.microsoft.com/office/drawing/2014/main" id="{E614270E-6D7E-488E-AA29-47F4B402DE30}"/>
              </a:ext>
            </a:extLst>
          </p:cNvPr>
          <p:cNvSpPr/>
          <p:nvPr/>
        </p:nvSpPr>
        <p:spPr>
          <a:xfrm>
            <a:off x="4527099" y="2239360"/>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4AE901F-C8C1-4DC8-97B2-AF08341E73D8}"/>
              </a:ext>
            </a:extLst>
          </p:cNvPr>
          <p:cNvSpPr/>
          <p:nvPr/>
        </p:nvSpPr>
        <p:spPr>
          <a:xfrm>
            <a:off x="8430009" y="2040664"/>
            <a:ext cx="513582" cy="23792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D948E506-AB39-4D96-AA8A-497F81571EEA}"/>
              </a:ext>
            </a:extLst>
          </p:cNvPr>
          <p:cNvPicPr>
            <a:picLocks noChangeAspect="1"/>
          </p:cNvPicPr>
          <p:nvPr/>
        </p:nvPicPr>
        <p:blipFill>
          <a:blip r:embed="rId3"/>
          <a:stretch>
            <a:fillRect/>
          </a:stretch>
        </p:blipFill>
        <p:spPr>
          <a:xfrm>
            <a:off x="200409" y="1620321"/>
            <a:ext cx="3771900" cy="2895600"/>
          </a:xfrm>
          <a:prstGeom prst="rect">
            <a:avLst/>
          </a:prstGeom>
        </p:spPr>
      </p:pic>
    </p:spTree>
    <p:extLst>
      <p:ext uri="{BB962C8B-B14F-4D97-AF65-F5344CB8AC3E}">
        <p14:creationId xmlns:p14="http://schemas.microsoft.com/office/powerpoint/2010/main" val="205111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BE413-974A-4114-B503-11E5DDBFDED3}"/>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Binarization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Scheme</a:t>
            </a:r>
            <a:endParaRPr lang="es-ES_tradnl" altLang="es-CL" sz="2400" b="1" dirty="0">
              <a:solidFill>
                <a:srgbClr val="953735"/>
              </a:solidFill>
              <a:latin typeface="Roboto Medium"/>
              <a:ea typeface="Roboto Medium"/>
              <a:cs typeface="Roboto Medium"/>
            </a:endParaRPr>
          </a:p>
        </p:txBody>
      </p:sp>
      <p:pic>
        <p:nvPicPr>
          <p:cNvPr id="3" name="Imagen 2">
            <a:extLst>
              <a:ext uri="{FF2B5EF4-FFF2-40B4-BE49-F238E27FC236}">
                <a16:creationId xmlns:a16="http://schemas.microsoft.com/office/drawing/2014/main" id="{2C7AAEF4-FEBE-4681-BF52-4C7C9F7608E8}"/>
              </a:ext>
            </a:extLst>
          </p:cNvPr>
          <p:cNvPicPr>
            <a:picLocks noChangeAspect="1"/>
          </p:cNvPicPr>
          <p:nvPr/>
        </p:nvPicPr>
        <p:blipFill>
          <a:blip r:embed="rId2"/>
          <a:stretch>
            <a:fillRect/>
          </a:stretch>
        </p:blipFill>
        <p:spPr>
          <a:xfrm>
            <a:off x="966787" y="1885950"/>
            <a:ext cx="7210425" cy="3086100"/>
          </a:xfrm>
          <a:prstGeom prst="rect">
            <a:avLst/>
          </a:prstGeom>
        </p:spPr>
      </p:pic>
      <p:sp>
        <p:nvSpPr>
          <p:cNvPr id="2" name="Rectángulo 1">
            <a:extLst>
              <a:ext uri="{FF2B5EF4-FFF2-40B4-BE49-F238E27FC236}">
                <a16:creationId xmlns:a16="http://schemas.microsoft.com/office/drawing/2014/main" id="{4856CD57-4E24-44BD-9236-AAD7E5D01F73}"/>
              </a:ext>
            </a:extLst>
          </p:cNvPr>
          <p:cNvSpPr/>
          <p:nvPr/>
        </p:nvSpPr>
        <p:spPr>
          <a:xfrm>
            <a:off x="858982" y="1801091"/>
            <a:ext cx="4304145" cy="30861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D8E58FA5-543F-4037-AFAF-1A7CB01B0B84}"/>
              </a:ext>
            </a:extLst>
          </p:cNvPr>
          <p:cNvSpPr/>
          <p:nvPr/>
        </p:nvSpPr>
        <p:spPr>
          <a:xfrm>
            <a:off x="3873067" y="1797339"/>
            <a:ext cx="4304145" cy="30861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7813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96296E5-1110-4F57-903E-99E4A2D9E4C1}"/>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Binarization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Technique</a:t>
            </a:r>
            <a:endParaRPr lang="es-ES_tradnl" altLang="es-CL" sz="2400" b="1" dirty="0">
              <a:solidFill>
                <a:srgbClr val="953735"/>
              </a:solidFill>
              <a:latin typeface="Roboto Medium"/>
              <a:ea typeface="Roboto Medium"/>
              <a:cs typeface="Roboto Medium"/>
            </a:endParaRPr>
          </a:p>
        </p:txBody>
      </p:sp>
      <p:pic>
        <p:nvPicPr>
          <p:cNvPr id="3" name="Imagen 2">
            <a:extLst>
              <a:ext uri="{FF2B5EF4-FFF2-40B4-BE49-F238E27FC236}">
                <a16:creationId xmlns:a16="http://schemas.microsoft.com/office/drawing/2014/main" id="{558B9787-B3B4-4E19-A807-A2578580C815}"/>
              </a:ext>
            </a:extLst>
          </p:cNvPr>
          <p:cNvPicPr>
            <a:picLocks noChangeAspect="1"/>
          </p:cNvPicPr>
          <p:nvPr/>
        </p:nvPicPr>
        <p:blipFill>
          <a:blip r:embed="rId2"/>
          <a:stretch>
            <a:fillRect/>
          </a:stretch>
        </p:blipFill>
        <p:spPr>
          <a:xfrm>
            <a:off x="761711" y="1311355"/>
            <a:ext cx="6599670" cy="5128843"/>
          </a:xfrm>
          <a:prstGeom prst="rect">
            <a:avLst/>
          </a:prstGeom>
        </p:spPr>
      </p:pic>
    </p:spTree>
    <p:extLst>
      <p:ext uri="{BB962C8B-B14F-4D97-AF65-F5344CB8AC3E}">
        <p14:creationId xmlns:p14="http://schemas.microsoft.com/office/powerpoint/2010/main" val="1937021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err="1">
                <a:solidFill>
                  <a:srgbClr val="953735"/>
                </a:solidFill>
                <a:latin typeface="Roboto Medium"/>
                <a:ea typeface="Roboto Medium"/>
                <a:cs typeface="Roboto Medium"/>
              </a:rPr>
              <a:t>Metaheuristics</a:t>
            </a:r>
            <a:r>
              <a:rPr lang="es-ES" altLang="es-CL" b="1" dirty="0">
                <a:solidFill>
                  <a:srgbClr val="953735"/>
                </a:solidFill>
                <a:latin typeface="Roboto Medium"/>
                <a:ea typeface="Roboto Medium"/>
                <a:cs typeface="Roboto Medium"/>
              </a:rPr>
              <a:t> </a:t>
            </a:r>
            <a:r>
              <a:rPr lang="es-ES" altLang="es-CL" b="1" dirty="0" err="1">
                <a:solidFill>
                  <a:srgbClr val="953735"/>
                </a:solidFill>
                <a:latin typeface="Roboto Medium"/>
                <a:ea typeface="Roboto Medium"/>
                <a:cs typeface="Roboto Medium"/>
              </a:rPr>
              <a:t>implemented</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80816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dirty="0" err="1">
                <a:solidFill>
                  <a:srgbClr val="953735"/>
                </a:solidFill>
                <a:latin typeface="Roboto Medium"/>
                <a:ea typeface="Roboto Medium"/>
                <a:cs typeface="Roboto Medium"/>
              </a:rPr>
              <a:t>W</a:t>
            </a:r>
            <a:r>
              <a:rPr lang="es-ES_tradnl" altLang="es-CL" sz="2400" b="1" dirty="0" err="1">
                <a:solidFill>
                  <a:srgbClr val="953735"/>
                </a:solidFill>
                <a:latin typeface="Roboto Medium"/>
                <a:ea typeface="Roboto Medium"/>
                <a:cs typeface="Roboto Medium"/>
              </a:rPr>
              <a:t>hale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OA)</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a population-based metaheuristic that is inspired by the behavior of groups of whales, which have a particular hunting strategy based on bubbles.</a:t>
            </a:r>
            <a:endParaRPr lang="es-CL" dirty="0"/>
          </a:p>
        </p:txBody>
      </p:sp>
      <p:pic>
        <p:nvPicPr>
          <p:cNvPr id="5" name="Imagen 4">
            <a:extLst>
              <a:ext uri="{FF2B5EF4-FFF2-40B4-BE49-F238E27FC236}">
                <a16:creationId xmlns:a16="http://schemas.microsoft.com/office/drawing/2014/main" id="{2F6610FD-ED7A-4FE7-9F83-FD98D62A1213}"/>
              </a:ext>
            </a:extLst>
          </p:cNvPr>
          <p:cNvPicPr>
            <a:picLocks noChangeAspect="1"/>
          </p:cNvPicPr>
          <p:nvPr/>
        </p:nvPicPr>
        <p:blipFill>
          <a:blip r:embed="rId3"/>
          <a:stretch>
            <a:fillRect/>
          </a:stretch>
        </p:blipFill>
        <p:spPr>
          <a:xfrm>
            <a:off x="457200" y="3533838"/>
            <a:ext cx="3610427" cy="1855285"/>
          </a:xfrm>
          <a:prstGeom prst="rect">
            <a:avLst/>
          </a:prstGeom>
        </p:spPr>
      </p:pic>
      <p:pic>
        <p:nvPicPr>
          <p:cNvPr id="6" name="Imagen 5">
            <a:extLst>
              <a:ext uri="{FF2B5EF4-FFF2-40B4-BE49-F238E27FC236}">
                <a16:creationId xmlns:a16="http://schemas.microsoft.com/office/drawing/2014/main" id="{8C9DEDEC-9294-4C5E-9CAD-48E2EEFD3E25}"/>
              </a:ext>
            </a:extLst>
          </p:cNvPr>
          <p:cNvPicPr>
            <a:picLocks noChangeAspect="1"/>
          </p:cNvPicPr>
          <p:nvPr/>
        </p:nvPicPr>
        <p:blipFill>
          <a:blip r:embed="rId4"/>
          <a:stretch>
            <a:fillRect/>
          </a:stretch>
        </p:blipFill>
        <p:spPr>
          <a:xfrm>
            <a:off x="4690256" y="2815554"/>
            <a:ext cx="3774155" cy="2903719"/>
          </a:xfrm>
          <a:prstGeom prst="rect">
            <a:avLst/>
          </a:prstGeom>
        </p:spPr>
      </p:pic>
      <p:sp>
        <p:nvSpPr>
          <p:cNvPr id="7" name="CuadroTexto 6">
            <a:extLst>
              <a:ext uri="{FF2B5EF4-FFF2-40B4-BE49-F238E27FC236}">
                <a16:creationId xmlns:a16="http://schemas.microsoft.com/office/drawing/2014/main" id="{B7DBD410-EF1D-40C9-88E3-EB35B3A85649}"/>
              </a:ext>
            </a:extLst>
          </p:cNvPr>
          <p:cNvSpPr txBox="1"/>
          <p:nvPr/>
        </p:nvSpPr>
        <p:spPr>
          <a:xfrm>
            <a:off x="1418255" y="6312228"/>
            <a:ext cx="7791060" cy="261610"/>
          </a:xfrm>
          <a:prstGeom prst="rect">
            <a:avLst/>
          </a:prstGeom>
          <a:noFill/>
        </p:spPr>
        <p:txBody>
          <a:bodyPr wrap="square">
            <a:spAutoFit/>
          </a:bodyPr>
          <a:lstStyle/>
          <a:p>
            <a:pPr algn="r"/>
            <a:r>
              <a:rPr lang="en-US" sz="1100" b="0" i="0" dirty="0" err="1">
                <a:solidFill>
                  <a:srgbClr val="953735"/>
                </a:solidFill>
                <a:effectLst/>
                <a:latin typeface="Palatino Linotype" panose="02040502050505030304" pitchFamily="18" charset="0"/>
              </a:rPr>
              <a:t>Mirjalili</a:t>
            </a:r>
            <a:r>
              <a:rPr lang="en-US" sz="1100" b="0" i="0" dirty="0">
                <a:solidFill>
                  <a:srgbClr val="953735"/>
                </a:solidFill>
                <a:effectLst/>
                <a:latin typeface="Palatino Linotype" panose="02040502050505030304" pitchFamily="18" charset="0"/>
              </a:rPr>
              <a:t>, S., &amp; Lewis, A. (2016). </a:t>
            </a:r>
            <a:r>
              <a:rPr lang="en-US" sz="1100" b="1" i="0" dirty="0">
                <a:solidFill>
                  <a:srgbClr val="953735"/>
                </a:solidFill>
                <a:effectLst/>
                <a:latin typeface="Palatino Linotype" panose="02040502050505030304" pitchFamily="18" charset="0"/>
              </a:rPr>
              <a:t>The whale optimization algorithm.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615148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Grey </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olf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(G</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a population-based metaheuristic that is inspired by the behavior of gray wolves and their hierarchy when searching for and hunting their prey.</a:t>
            </a:r>
          </a:p>
        </p:txBody>
      </p:sp>
      <p:pic>
        <p:nvPicPr>
          <p:cNvPr id="8" name="Imagen 7">
            <a:extLst>
              <a:ext uri="{FF2B5EF4-FFF2-40B4-BE49-F238E27FC236}">
                <a16:creationId xmlns:a16="http://schemas.microsoft.com/office/drawing/2014/main" id="{178F503D-F83B-4838-9831-D0B9DDA727B7}"/>
              </a:ext>
            </a:extLst>
          </p:cNvPr>
          <p:cNvPicPr>
            <a:picLocks noChangeAspect="1"/>
          </p:cNvPicPr>
          <p:nvPr/>
        </p:nvPicPr>
        <p:blipFill>
          <a:blip r:embed="rId3"/>
          <a:stretch>
            <a:fillRect/>
          </a:stretch>
        </p:blipFill>
        <p:spPr>
          <a:xfrm>
            <a:off x="0" y="3126180"/>
            <a:ext cx="5754000" cy="2901003"/>
          </a:xfrm>
          <a:prstGeom prst="rect">
            <a:avLst/>
          </a:prstGeom>
        </p:spPr>
      </p:pic>
      <p:sp>
        <p:nvSpPr>
          <p:cNvPr id="9" name="Rectángulo 8">
            <a:extLst>
              <a:ext uri="{FF2B5EF4-FFF2-40B4-BE49-F238E27FC236}">
                <a16:creationId xmlns:a16="http://schemas.microsoft.com/office/drawing/2014/main" id="{4AC3F2CC-5BAE-4487-932A-D2B04FBDCF2B}"/>
              </a:ext>
            </a:extLst>
          </p:cNvPr>
          <p:cNvSpPr/>
          <p:nvPr/>
        </p:nvSpPr>
        <p:spPr>
          <a:xfrm>
            <a:off x="5933508" y="3914961"/>
            <a:ext cx="3101788" cy="1323439"/>
          </a:xfrm>
          <a:prstGeom prst="rect">
            <a:avLst/>
          </a:prstGeom>
          <a:noFill/>
        </p:spPr>
        <p:txBody>
          <a:bodyPr wrap="square" rtlCol="0">
            <a:spAutoFit/>
          </a:bodyPr>
          <a:lstStyle/>
          <a:p>
            <a:r>
              <a:rPr lang="en-US" sz="1600" dirty="0">
                <a:solidFill>
                  <a:schemeClr val="tx2">
                    <a:lumMod val="75000"/>
                  </a:schemeClr>
                </a:solidFill>
                <a:latin typeface="Roboto Light"/>
              </a:rPr>
              <a:t>A. Pursuit, approach and tracking</a:t>
            </a:r>
          </a:p>
          <a:p>
            <a:r>
              <a:rPr lang="en-US" sz="1600" dirty="0">
                <a:solidFill>
                  <a:schemeClr val="tx2">
                    <a:lumMod val="75000"/>
                  </a:schemeClr>
                </a:solidFill>
                <a:latin typeface="Roboto Light"/>
              </a:rPr>
              <a:t>B-C-D. Tracking, harassing and encircling.</a:t>
            </a:r>
          </a:p>
          <a:p>
            <a:r>
              <a:rPr lang="en-US" sz="1600" dirty="0">
                <a:solidFill>
                  <a:schemeClr val="tx2">
                    <a:lumMod val="75000"/>
                  </a:schemeClr>
                </a:solidFill>
                <a:latin typeface="Roboto Light"/>
              </a:rPr>
              <a:t>E. </a:t>
            </a:r>
            <a:r>
              <a:rPr lang="en-US" sz="1600" dirty="0" err="1">
                <a:solidFill>
                  <a:schemeClr val="tx2">
                    <a:lumMod val="75000"/>
                  </a:schemeClr>
                </a:solidFill>
                <a:latin typeface="Roboto Light"/>
              </a:rPr>
              <a:t>Atack</a:t>
            </a:r>
            <a:endParaRPr lang="es-CL" sz="1600" dirty="0">
              <a:solidFill>
                <a:schemeClr val="tx2">
                  <a:lumMod val="75000"/>
                </a:schemeClr>
              </a:solidFill>
              <a:latin typeface="Roboto Light"/>
            </a:endParaRPr>
          </a:p>
        </p:txBody>
      </p:sp>
      <p:sp>
        <p:nvSpPr>
          <p:cNvPr id="7" name="CuadroTexto 6">
            <a:extLst>
              <a:ext uri="{FF2B5EF4-FFF2-40B4-BE49-F238E27FC236}">
                <a16:creationId xmlns:a16="http://schemas.microsoft.com/office/drawing/2014/main" id="{7FDE4D81-7795-4426-929F-674EE0E2E227}"/>
              </a:ext>
            </a:extLst>
          </p:cNvPr>
          <p:cNvSpPr txBox="1"/>
          <p:nvPr/>
        </p:nvSpPr>
        <p:spPr>
          <a:xfrm>
            <a:off x="2164701" y="6289249"/>
            <a:ext cx="6979299" cy="261610"/>
          </a:xfrm>
          <a:prstGeom prst="rect">
            <a:avLst/>
          </a:prstGeom>
          <a:noFill/>
        </p:spPr>
        <p:txBody>
          <a:bodyPr wrap="square">
            <a:spAutoFit/>
          </a:bodyPr>
          <a:lstStyle/>
          <a:p>
            <a:pPr algn="r"/>
            <a:r>
              <a:rPr lang="es-CL" sz="1100" b="0" i="0" dirty="0" err="1">
                <a:solidFill>
                  <a:srgbClr val="953735"/>
                </a:solidFill>
                <a:effectLst/>
                <a:latin typeface="Palatino Linotype" panose="02040502050505030304" pitchFamily="18" charset="0"/>
              </a:rPr>
              <a:t>Mirjalili</a:t>
            </a:r>
            <a:r>
              <a:rPr lang="es-CL" sz="1100" b="0" i="0" dirty="0">
                <a:solidFill>
                  <a:srgbClr val="953735"/>
                </a:solidFill>
                <a:effectLst/>
                <a:latin typeface="Palatino Linotype" panose="02040502050505030304" pitchFamily="18" charset="0"/>
              </a:rPr>
              <a:t>, S., </a:t>
            </a:r>
            <a:r>
              <a:rPr lang="es-CL" sz="1100" b="0" i="0" dirty="0" err="1">
                <a:solidFill>
                  <a:srgbClr val="953735"/>
                </a:solidFill>
                <a:effectLst/>
                <a:latin typeface="Palatino Linotype" panose="02040502050505030304" pitchFamily="18" charset="0"/>
              </a:rPr>
              <a:t>Mirjalili</a:t>
            </a:r>
            <a:r>
              <a:rPr lang="es-CL" sz="1100" b="0" i="0" dirty="0">
                <a:solidFill>
                  <a:srgbClr val="953735"/>
                </a:solidFill>
                <a:effectLst/>
                <a:latin typeface="Palatino Linotype" panose="02040502050505030304" pitchFamily="18" charset="0"/>
              </a:rPr>
              <a:t>, S. M., &amp; Lewis, A. (2014). </a:t>
            </a:r>
            <a:r>
              <a:rPr lang="es-CL" sz="1100" b="1" i="0" dirty="0">
                <a:solidFill>
                  <a:srgbClr val="953735"/>
                </a:solidFill>
                <a:effectLst/>
                <a:latin typeface="Palatino Linotype" panose="02040502050505030304" pitchFamily="18" charset="0"/>
              </a:rPr>
              <a:t>Grey </a:t>
            </a:r>
            <a:r>
              <a:rPr lang="es-CL" sz="1100" b="1" i="0" dirty="0" err="1">
                <a:solidFill>
                  <a:srgbClr val="953735"/>
                </a:solidFill>
                <a:effectLst/>
                <a:latin typeface="Palatino Linotype" panose="02040502050505030304" pitchFamily="18" charset="0"/>
              </a:rPr>
              <a:t>wolf</a:t>
            </a:r>
            <a:r>
              <a:rPr lang="es-CL" sz="1100" b="1" i="0" dirty="0">
                <a:solidFill>
                  <a:srgbClr val="953735"/>
                </a:solidFill>
                <a:effectLst/>
                <a:latin typeface="Palatino Linotype" panose="02040502050505030304" pitchFamily="18" charset="0"/>
              </a:rPr>
              <a:t> </a:t>
            </a:r>
            <a:r>
              <a:rPr lang="es-CL" sz="1100" b="1" i="0" dirty="0" err="1">
                <a:solidFill>
                  <a:srgbClr val="953735"/>
                </a:solidFill>
                <a:effectLst/>
                <a:latin typeface="Palatino Linotype" panose="02040502050505030304" pitchFamily="18" charset="0"/>
              </a:rPr>
              <a:t>optimizer</a:t>
            </a:r>
            <a:r>
              <a:rPr lang="es-CL" sz="1100" b="1" i="0" dirty="0">
                <a:solidFill>
                  <a:srgbClr val="953735"/>
                </a:solidFill>
                <a:effectLst/>
                <a:latin typeface="Palatino Linotype" panose="02040502050505030304" pitchFamily="18" charset="0"/>
              </a:rPr>
              <a:t>.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58586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
        <p:nvSpPr>
          <p:cNvPr id="5" name="Título 1">
            <a:extLst>
              <a:ext uri="{FF2B5EF4-FFF2-40B4-BE49-F238E27FC236}">
                <a16:creationId xmlns:a16="http://schemas.microsoft.com/office/drawing/2014/main" id="{C421048E-9264-45C2-B7EA-2A46A9AD53C0}"/>
              </a:ext>
            </a:extLst>
          </p:cNvPr>
          <p:cNvSpPr txBox="1">
            <a:spLocks/>
          </p:cNvSpPr>
          <p:nvPr/>
        </p:nvSpPr>
        <p:spPr>
          <a:xfrm>
            <a:off x="1096347" y="2932804"/>
            <a:ext cx="6951306" cy="992392"/>
          </a:xfrm>
          <a:prstGeom prst="rect">
            <a:avLst/>
          </a:prstGeom>
        </p:spPr>
        <p:txBody>
          <a:bodyPr/>
          <a:lstStyle>
            <a:lvl1pPr algn="l" defTabSz="457200" rtl="0" eaLnBrk="1" latinLnBrk="0" hangingPunct="1">
              <a:spcBef>
                <a:spcPct val="0"/>
              </a:spcBef>
              <a:buNone/>
              <a:defRPr sz="3200" kern="1200">
                <a:solidFill>
                  <a:schemeClr val="bg1"/>
                </a:solidFill>
                <a:latin typeface="Roboto"/>
                <a:ea typeface="+mj-ea"/>
                <a:cs typeface="Roboto"/>
              </a:defRPr>
            </a:lvl1pPr>
          </a:lstStyle>
          <a:p>
            <a:pPr algn="ctr"/>
            <a:r>
              <a:rPr kumimoji="0" lang="en-US" sz="2400" b="0" i="0" u="none" strike="noStrike" kern="1200" cap="none" spc="0" normalizeH="0" baseline="0" noProof="0" dirty="0">
                <a:ln>
                  <a:noFill/>
                </a:ln>
                <a:solidFill>
                  <a:srgbClr val="17375E"/>
                </a:solidFill>
                <a:effectLst/>
                <a:uLnTx/>
                <a:uFillTx/>
                <a:latin typeface="Arial"/>
                <a:ea typeface="Arial"/>
                <a:cs typeface="Arial"/>
                <a:sym typeface="Arial"/>
              </a:rPr>
              <a:t>Why solve combinatorial optimization problems?</a:t>
            </a:r>
            <a:endParaRPr lang="es-CL" dirty="0"/>
          </a:p>
        </p:txBody>
      </p:sp>
    </p:spTree>
    <p:extLst>
      <p:ext uri="{BB962C8B-B14F-4D97-AF65-F5344CB8AC3E}">
        <p14:creationId xmlns:p14="http://schemas.microsoft.com/office/powerpoint/2010/main" val="9226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Sine-</a:t>
            </a:r>
            <a:r>
              <a:rPr lang="es-ES_tradnl" altLang="es-CL" sz="2400" b="1" dirty="0" err="1">
                <a:solidFill>
                  <a:srgbClr val="953735"/>
                </a:solidFill>
                <a:latin typeface="Roboto Medium"/>
                <a:ea typeface="Roboto Medium"/>
                <a:cs typeface="Roboto Medium"/>
              </a:rPr>
              <a:t>Cosine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(SCA)</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Population-based metaheuristic inspired by the fluctuation that solutions have when following a mathematical model based on sine and cosine functions.</a:t>
            </a:r>
            <a:endParaRPr lang="es-CL" sz="2400" dirty="0"/>
          </a:p>
        </p:txBody>
      </p:sp>
      <p:pic>
        <p:nvPicPr>
          <p:cNvPr id="5" name="Imagen 4">
            <a:extLst>
              <a:ext uri="{FF2B5EF4-FFF2-40B4-BE49-F238E27FC236}">
                <a16:creationId xmlns:a16="http://schemas.microsoft.com/office/drawing/2014/main" id="{674C0EBD-BA27-4D84-8650-FD5A023B5464}"/>
              </a:ext>
            </a:extLst>
          </p:cNvPr>
          <p:cNvPicPr>
            <a:picLocks noChangeAspect="1"/>
          </p:cNvPicPr>
          <p:nvPr/>
        </p:nvPicPr>
        <p:blipFill>
          <a:blip r:embed="rId3"/>
          <a:stretch>
            <a:fillRect/>
          </a:stretch>
        </p:blipFill>
        <p:spPr>
          <a:xfrm>
            <a:off x="1986124" y="3015448"/>
            <a:ext cx="5171752" cy="2543682"/>
          </a:xfrm>
          <a:prstGeom prst="rect">
            <a:avLst/>
          </a:prstGeom>
        </p:spPr>
      </p:pic>
      <p:sp>
        <p:nvSpPr>
          <p:cNvPr id="6" name="CuadroTexto 5">
            <a:extLst>
              <a:ext uri="{FF2B5EF4-FFF2-40B4-BE49-F238E27FC236}">
                <a16:creationId xmlns:a16="http://schemas.microsoft.com/office/drawing/2014/main" id="{2B5C66D3-6E49-4B3E-A92B-E4D156514B58}"/>
              </a:ext>
            </a:extLst>
          </p:cNvPr>
          <p:cNvSpPr txBox="1"/>
          <p:nvPr/>
        </p:nvSpPr>
        <p:spPr>
          <a:xfrm>
            <a:off x="2332653" y="6231578"/>
            <a:ext cx="6811347" cy="261610"/>
          </a:xfrm>
          <a:prstGeom prst="rect">
            <a:avLst/>
          </a:prstGeom>
          <a:noFill/>
        </p:spPr>
        <p:txBody>
          <a:bodyPr wrap="square">
            <a:spAutoFit/>
          </a:bodyPr>
          <a:lstStyle/>
          <a:p>
            <a:pPr algn="r"/>
            <a:r>
              <a:rPr lang="en-US" sz="1100" b="0" i="0" dirty="0" err="1">
                <a:solidFill>
                  <a:srgbClr val="953735"/>
                </a:solidFill>
                <a:effectLst/>
                <a:latin typeface="Palatino Linotype" panose="02040502050505030304" pitchFamily="18" charset="0"/>
              </a:rPr>
              <a:t>Mirjalili</a:t>
            </a:r>
            <a:r>
              <a:rPr lang="en-US" sz="1100" b="0" i="0" dirty="0">
                <a:solidFill>
                  <a:srgbClr val="953735"/>
                </a:solidFill>
                <a:effectLst/>
                <a:latin typeface="Palatino Linotype" panose="02040502050505030304" pitchFamily="18" charset="0"/>
              </a:rPr>
              <a:t>, S. (2016). </a:t>
            </a:r>
            <a:r>
              <a:rPr lang="en-US" sz="1100" b="1" i="0" dirty="0">
                <a:solidFill>
                  <a:srgbClr val="953735"/>
                </a:solidFill>
                <a:effectLst/>
                <a:latin typeface="Palatino Linotype" panose="02040502050505030304" pitchFamily="18" charset="0"/>
              </a:rPr>
              <a:t>SCA: a sine cosine algorithm for solving optimization problems.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553859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a:solidFill>
                  <a:srgbClr val="953735"/>
                </a:solidFill>
                <a:latin typeface="Roboto Medium"/>
                <a:ea typeface="Roboto Medium"/>
                <a:cs typeface="Roboto Medium"/>
              </a:rPr>
              <a:t>Machine </a:t>
            </a:r>
            <a:r>
              <a:rPr lang="es-ES" altLang="es-CL" b="1" dirty="0" err="1">
                <a:solidFill>
                  <a:srgbClr val="953735"/>
                </a:solidFill>
                <a:latin typeface="Roboto Medium"/>
                <a:ea typeface="Roboto Medium"/>
                <a:cs typeface="Roboto Medium"/>
              </a:rPr>
              <a:t>Learning</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220933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Q-</a:t>
            </a:r>
            <a:r>
              <a:rPr lang="es-ES_tradnl" altLang="es-CL" sz="2400" b="1" dirty="0" err="1">
                <a:solidFill>
                  <a:srgbClr val="953735"/>
                </a:solidFill>
                <a:latin typeface="Roboto Medium"/>
                <a:ea typeface="Roboto Medium"/>
                <a:cs typeface="Roboto Medium"/>
              </a:rPr>
              <a:t>Learning</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516140" y="2038217"/>
                <a:ext cx="8229600" cy="762516"/>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limLow>
                            <m:limLowPr>
                              <m:ctrlPr>
                                <a:rPr lang="es-CL" i="1">
                                  <a:solidFill>
                                    <a:schemeClr val="tx2">
                                      <a:lumMod val="75000"/>
                                    </a:schemeClr>
                                  </a:solidFill>
                                  <a:latin typeface="Cambria Math" panose="02040503050406030204" pitchFamily="18" charset="0"/>
                                </a:rPr>
                              </m:ctrlPr>
                            </m:limLowPr>
                            <m:e>
                              <m:r>
                                <m:rPr>
                                  <m:sty m:val="p"/>
                                </m:rPr>
                                <a:rPr lang="es-MX">
                                  <a:solidFill>
                                    <a:schemeClr val="tx2">
                                      <a:lumMod val="75000"/>
                                    </a:schemeClr>
                                  </a:solidFill>
                                  <a:latin typeface="Cambria Math" panose="02040503050406030204" pitchFamily="18" charset="0"/>
                                </a:rPr>
                                <m:t>max</m:t>
                              </m:r>
                            </m:e>
                            <m:lim>
                              <m:r>
                                <a:rPr lang="es-ES" b="0" i="1" smtClean="0">
                                  <a:solidFill>
                                    <a:schemeClr val="tx2">
                                      <a:lumMod val="75000"/>
                                    </a:schemeClr>
                                  </a:solidFill>
                                  <a:latin typeface="Cambria Math" panose="02040503050406030204" pitchFamily="18" charset="0"/>
                                </a:rPr>
                                <m:t>𝑎</m:t>
                              </m:r>
                            </m:lim>
                          </m:limLow>
                          <m:r>
                            <a:rPr lang="es-ES" b="0" i="1" smtClean="0">
                              <a:solidFill>
                                <a:schemeClr val="tx2">
                                  <a:lumMod val="75000"/>
                                </a:schemeClr>
                              </a:solidFill>
                              <a:latin typeface="Cambria Math" panose="02040503050406030204" pitchFamily="18" charset="0"/>
                            </a:rPr>
                            <m:t> </m:t>
                          </m:r>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516140" y="2038217"/>
                <a:ext cx="8229600" cy="762516"/>
              </a:xfrm>
              <a:prstGeom prst="rect">
                <a:avLst/>
              </a:prstGeom>
              <a:blipFill>
                <a:blip r:embed="rId3"/>
                <a:stretch>
                  <a:fillRect/>
                </a:stretch>
              </a:blipFill>
            </p:spPr>
            <p:txBody>
              <a:bodyPr/>
              <a:lstStyle/>
              <a:p>
                <a:r>
                  <a:rPr lang="es-CL">
                    <a:noFill/>
                  </a:rPr>
                  <a:t> </a:t>
                </a:r>
              </a:p>
            </p:txBody>
          </p:sp>
        </mc:Fallback>
      </mc:AlternateContent>
      <p:sp>
        <p:nvSpPr>
          <p:cNvPr id="29" name="Elipse 28">
            <a:extLst>
              <a:ext uri="{FF2B5EF4-FFF2-40B4-BE49-F238E27FC236}">
                <a16:creationId xmlns:a16="http://schemas.microsoft.com/office/drawing/2014/main" id="{D4A33371-120C-4754-AA0D-7D16445626B5}"/>
              </a:ext>
            </a:extLst>
          </p:cNvPr>
          <p:cNvSpPr/>
          <p:nvPr/>
        </p:nvSpPr>
        <p:spPr>
          <a:xfrm>
            <a:off x="4174301" y="2385851"/>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CBC6F753-3573-492E-A5C2-A6846AF76446}"/>
              </a:ext>
            </a:extLst>
          </p:cNvPr>
          <p:cNvSpPr/>
          <p:nvPr/>
        </p:nvSpPr>
        <p:spPr>
          <a:xfrm>
            <a:off x="4639797" y="2385851"/>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406CA7FB-FA6D-41AC-9845-B2D7D7812B27}"/>
              </a:ext>
            </a:extLst>
          </p:cNvPr>
          <p:cNvSpPr/>
          <p:nvPr/>
        </p:nvSpPr>
        <p:spPr>
          <a:xfrm>
            <a:off x="3876216" y="2403030"/>
            <a:ext cx="315160" cy="3099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Abrir llave 11">
            <a:extLst>
              <a:ext uri="{FF2B5EF4-FFF2-40B4-BE49-F238E27FC236}">
                <a16:creationId xmlns:a16="http://schemas.microsoft.com/office/drawing/2014/main" id="{83372FBB-C093-4298-8B4A-AE32C9D7213B}"/>
              </a:ext>
            </a:extLst>
          </p:cNvPr>
          <p:cNvSpPr/>
          <p:nvPr/>
        </p:nvSpPr>
        <p:spPr>
          <a:xfrm rot="5400000">
            <a:off x="5193660" y="2128155"/>
            <a:ext cx="106223" cy="478463"/>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3" name="CuadroTexto 12">
            <a:extLst>
              <a:ext uri="{FF2B5EF4-FFF2-40B4-BE49-F238E27FC236}">
                <a16:creationId xmlns:a16="http://schemas.microsoft.com/office/drawing/2014/main" id="{650FA619-6908-426B-B8B7-DE192C283478}"/>
              </a:ext>
            </a:extLst>
          </p:cNvPr>
          <p:cNvSpPr txBox="1"/>
          <p:nvPr/>
        </p:nvSpPr>
        <p:spPr>
          <a:xfrm>
            <a:off x="4527495" y="1190042"/>
            <a:ext cx="1438555" cy="923330"/>
          </a:xfrm>
          <a:prstGeom prst="rect">
            <a:avLst/>
          </a:prstGeom>
          <a:noFill/>
        </p:spPr>
        <p:txBody>
          <a:bodyPr wrap="square">
            <a:spAutoFit/>
          </a:bodyPr>
          <a:lstStyle/>
          <a:p>
            <a:pPr algn="ctr"/>
            <a:r>
              <a:rPr lang="es-US" dirty="0" err="1">
                <a:solidFill>
                  <a:srgbClr val="17375E"/>
                </a:solidFill>
                <a:latin typeface="Roboto"/>
              </a:rPr>
              <a:t>Select</a:t>
            </a:r>
            <a:r>
              <a:rPr lang="es-US" dirty="0">
                <a:solidFill>
                  <a:srgbClr val="17375E"/>
                </a:solidFill>
                <a:latin typeface="Roboto"/>
              </a:rPr>
              <a:t> </a:t>
            </a:r>
            <a:r>
              <a:rPr lang="es-US" dirty="0" err="1">
                <a:solidFill>
                  <a:srgbClr val="17375E"/>
                </a:solidFill>
                <a:latin typeface="Roboto"/>
              </a:rPr>
              <a:t>the</a:t>
            </a:r>
            <a:r>
              <a:rPr lang="es-US" dirty="0">
                <a:solidFill>
                  <a:srgbClr val="17375E"/>
                </a:solidFill>
                <a:latin typeface="Roboto"/>
              </a:rPr>
              <a:t> </a:t>
            </a:r>
            <a:r>
              <a:rPr lang="es-US" dirty="0" err="1">
                <a:solidFill>
                  <a:srgbClr val="17375E"/>
                </a:solidFill>
                <a:latin typeface="Roboto"/>
              </a:rPr>
              <a:t>maximum</a:t>
            </a:r>
            <a:r>
              <a:rPr lang="es-US" dirty="0">
                <a:solidFill>
                  <a:srgbClr val="17375E"/>
                </a:solidFill>
                <a:latin typeface="Roboto"/>
              </a:rPr>
              <a:t> </a:t>
            </a:r>
            <a:r>
              <a:rPr lang="es-US" dirty="0" err="1">
                <a:solidFill>
                  <a:srgbClr val="17375E"/>
                </a:solidFill>
                <a:latin typeface="Roboto"/>
              </a:rPr>
              <a:t>action</a:t>
            </a:r>
            <a:r>
              <a:rPr lang="es-US" dirty="0">
                <a:solidFill>
                  <a:srgbClr val="17375E"/>
                </a:solidFill>
                <a:latin typeface="Roboto"/>
              </a:rPr>
              <a:t> </a:t>
            </a:r>
          </a:p>
        </p:txBody>
      </p:sp>
      <p:sp>
        <p:nvSpPr>
          <p:cNvPr id="14" name="Abrir llave 13">
            <a:extLst>
              <a:ext uri="{FF2B5EF4-FFF2-40B4-BE49-F238E27FC236}">
                <a16:creationId xmlns:a16="http://schemas.microsoft.com/office/drawing/2014/main" id="{31A30EA1-B651-4B25-BFB2-7642DD988558}"/>
              </a:ext>
            </a:extLst>
          </p:cNvPr>
          <p:cNvSpPr/>
          <p:nvPr/>
        </p:nvSpPr>
        <p:spPr>
          <a:xfrm rot="16200000">
            <a:off x="2808229" y="2147389"/>
            <a:ext cx="205503" cy="1306687"/>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5" name="CuadroTexto 14">
            <a:extLst>
              <a:ext uri="{FF2B5EF4-FFF2-40B4-BE49-F238E27FC236}">
                <a16:creationId xmlns:a16="http://schemas.microsoft.com/office/drawing/2014/main" id="{A26FF906-E22B-4BD8-8E3A-23333BA8EEFB}"/>
              </a:ext>
            </a:extLst>
          </p:cNvPr>
          <p:cNvSpPr txBox="1"/>
          <p:nvPr/>
        </p:nvSpPr>
        <p:spPr>
          <a:xfrm>
            <a:off x="2375599" y="3019158"/>
            <a:ext cx="1093429"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5" name="TextBox 5">
                <a:extLst>
                  <a:ext uri="{FF2B5EF4-FFF2-40B4-BE49-F238E27FC236}">
                    <a16:creationId xmlns:a16="http://schemas.microsoft.com/office/drawing/2014/main" id="{89B17C42-9730-48A0-8E24-AEE99113781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5" name="TextBox 5">
                <a:extLst>
                  <a:ext uri="{FF2B5EF4-FFF2-40B4-BE49-F238E27FC236}">
                    <a16:creationId xmlns:a16="http://schemas.microsoft.com/office/drawing/2014/main" id="{89B17C42-9730-48A0-8E24-AEE99113781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4"/>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7" name="TextBox 5">
                <a:extLst>
                  <a:ext uri="{FF2B5EF4-FFF2-40B4-BE49-F238E27FC236}">
                    <a16:creationId xmlns:a16="http://schemas.microsoft.com/office/drawing/2014/main" id="{D3625FF9-BBE5-4989-A457-46D9674264C8}"/>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7" name="TextBox 5">
                <a:extLst>
                  <a:ext uri="{FF2B5EF4-FFF2-40B4-BE49-F238E27FC236}">
                    <a16:creationId xmlns:a16="http://schemas.microsoft.com/office/drawing/2014/main" id="{D3625FF9-BBE5-4989-A457-46D9674264C8}"/>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5"/>
                <a:stretch>
                  <a:fillRect l="-333"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8792B25E-FC6D-47F2-B09D-78830FBC5DF4}"/>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8792B25E-FC6D-47F2-B09D-78830FBC5DF4}"/>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30277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1000"/>
                            </p:stCondLst>
                            <p:childTnLst>
                              <p:par>
                                <p:cTn id="19" presetID="22" presetClass="entr" presetSubtype="4"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12" grpId="0" animBg="1"/>
      <p:bldP spid="13" grpId="0"/>
      <p:bldP spid="14" grpId="0" animBg="1"/>
      <p:bldP spid="15" grpId="0"/>
      <p:bldP spid="25"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SARSA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p:grpSp>
        <p:nvGrpSpPr>
          <p:cNvPr id="6" name="Grupo 5">
            <a:extLst>
              <a:ext uri="{FF2B5EF4-FFF2-40B4-BE49-F238E27FC236}">
                <a16:creationId xmlns:a16="http://schemas.microsoft.com/office/drawing/2014/main" id="{1EEBCF74-53E2-4616-AE34-BABC45AF77B6}"/>
              </a:ext>
            </a:extLst>
          </p:cNvPr>
          <p:cNvGrpSpPr/>
          <p:nvPr/>
        </p:nvGrpSpPr>
        <p:grpSpPr>
          <a:xfrm>
            <a:off x="1848348" y="2465804"/>
            <a:ext cx="1306687" cy="967508"/>
            <a:chOff x="2981373" y="4055913"/>
            <a:chExt cx="2138041" cy="967508"/>
          </a:xfrm>
        </p:grpSpPr>
        <p:sp>
          <p:nvSpPr>
            <p:cNvPr id="7" name="Abrir llave 6">
              <a:extLst>
                <a:ext uri="{FF2B5EF4-FFF2-40B4-BE49-F238E27FC236}">
                  <a16:creationId xmlns:a16="http://schemas.microsoft.com/office/drawing/2014/main" id="{39FA83EF-32AB-47CF-B412-3BB5B32A70FD}"/>
                </a:ext>
              </a:extLst>
            </p:cNvPr>
            <p:cNvSpPr/>
            <p:nvPr/>
          </p:nvSpPr>
          <p:spPr>
            <a:xfrm rot="16200000">
              <a:off x="3947642" y="3089644"/>
              <a:ext cx="205503" cy="213804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8" name="CuadroTexto 7">
              <a:extLst>
                <a:ext uri="{FF2B5EF4-FFF2-40B4-BE49-F238E27FC236}">
                  <a16:creationId xmlns:a16="http://schemas.microsoft.com/office/drawing/2014/main" id="{41817B4F-D9C8-4C2A-B759-A8AC0D9DFD43}"/>
                </a:ext>
              </a:extLst>
            </p:cNvPr>
            <p:cNvSpPr txBox="1"/>
            <p:nvPr/>
          </p:nvSpPr>
          <p:spPr>
            <a:xfrm>
              <a:off x="3174386" y="4377090"/>
              <a:ext cx="1789102"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ES" i="1" dirty="0">
                <a:solidFill>
                  <a:srgbClr val="17375E"/>
                </a:solidFill>
                <a:latin typeface="Roboto"/>
              </a:endParaRPr>
            </a:p>
          </p:txBody>
        </p:sp>
      </p:grpSp>
      <p:grpSp>
        <p:nvGrpSpPr>
          <p:cNvPr id="9" name="Grupo 8">
            <a:extLst>
              <a:ext uri="{FF2B5EF4-FFF2-40B4-BE49-F238E27FC236}">
                <a16:creationId xmlns:a16="http://schemas.microsoft.com/office/drawing/2014/main" id="{2FF5919E-93DA-4CF0-A021-753EE9F4373F}"/>
              </a:ext>
            </a:extLst>
          </p:cNvPr>
          <p:cNvGrpSpPr/>
          <p:nvPr/>
        </p:nvGrpSpPr>
        <p:grpSpPr>
          <a:xfrm>
            <a:off x="3164286" y="2523949"/>
            <a:ext cx="1611639" cy="651104"/>
            <a:chOff x="5083455" y="4066690"/>
            <a:chExt cx="1611639" cy="651104"/>
          </a:xfrm>
        </p:grpSpPr>
        <p:sp>
          <p:nvSpPr>
            <p:cNvPr id="10" name="Abrir llave 9">
              <a:extLst>
                <a:ext uri="{FF2B5EF4-FFF2-40B4-BE49-F238E27FC236}">
                  <a16:creationId xmlns:a16="http://schemas.microsoft.com/office/drawing/2014/main" id="{EB63744C-63A1-4BA0-8A78-F3E97CBDC2E6}"/>
                </a:ext>
              </a:extLst>
            </p:cNvPr>
            <p:cNvSpPr/>
            <p:nvPr/>
          </p:nvSpPr>
          <p:spPr>
            <a:xfrm rot="16200000">
              <a:off x="5703276" y="4020231"/>
              <a:ext cx="222242" cy="315160"/>
            </a:xfrm>
            <a:prstGeom prst="leftBrace">
              <a:avLst>
                <a:gd name="adj1" fmla="val 281059"/>
                <a:gd name="adj2" fmla="val 50000"/>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US" dirty="0"/>
            </a:p>
          </p:txBody>
        </p:sp>
        <p:sp>
          <p:nvSpPr>
            <p:cNvPr id="11" name="CuadroTexto 10">
              <a:extLst>
                <a:ext uri="{FF2B5EF4-FFF2-40B4-BE49-F238E27FC236}">
                  <a16:creationId xmlns:a16="http://schemas.microsoft.com/office/drawing/2014/main" id="{0E46D058-97AE-4416-8F17-610253EFB3A5}"/>
                </a:ext>
              </a:extLst>
            </p:cNvPr>
            <p:cNvSpPr txBox="1"/>
            <p:nvPr/>
          </p:nvSpPr>
          <p:spPr>
            <a:xfrm>
              <a:off x="5083455" y="4348462"/>
              <a:ext cx="1611639" cy="369332"/>
            </a:xfrm>
            <a:prstGeom prst="rect">
              <a:avLst/>
            </a:prstGeom>
            <a:noFill/>
          </p:spPr>
          <p:txBody>
            <a:bodyPr wrap="square">
              <a:spAutoFit/>
            </a:bodyPr>
            <a:lstStyle/>
            <a:p>
              <a:pPr algn="ctr"/>
              <a:r>
                <a:rPr lang="es-US" dirty="0" err="1">
                  <a:solidFill>
                    <a:srgbClr val="17375E"/>
                  </a:solidFill>
                  <a:latin typeface="Roboto"/>
                </a:rPr>
                <a:t>Reward</a:t>
              </a:r>
              <a:endParaRPr lang="es-US" dirty="0">
                <a:solidFill>
                  <a:srgbClr val="17375E"/>
                </a:solidFill>
                <a:latin typeface="Roboto"/>
              </a:endParaRPr>
            </a:p>
          </p:txBody>
        </p:sp>
      </p:grpSp>
      <p:sp>
        <p:nvSpPr>
          <p:cNvPr id="13" name="Abrir llave 12">
            <a:extLst>
              <a:ext uri="{FF2B5EF4-FFF2-40B4-BE49-F238E27FC236}">
                <a16:creationId xmlns:a16="http://schemas.microsoft.com/office/drawing/2014/main" id="{61D98359-DEA1-45ED-B531-D8DFE0841081}"/>
              </a:ext>
            </a:extLst>
          </p:cNvPr>
          <p:cNvSpPr/>
          <p:nvPr/>
        </p:nvSpPr>
        <p:spPr>
          <a:xfrm rot="16200000">
            <a:off x="5323663" y="1757356"/>
            <a:ext cx="205504" cy="160242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grpSp>
        <p:nvGrpSpPr>
          <p:cNvPr id="18" name="Grupo 17">
            <a:extLst>
              <a:ext uri="{FF2B5EF4-FFF2-40B4-BE49-F238E27FC236}">
                <a16:creationId xmlns:a16="http://schemas.microsoft.com/office/drawing/2014/main" id="{EE7A8EE1-8CDE-4015-9172-C6824BA0CCF7}"/>
              </a:ext>
            </a:extLst>
          </p:cNvPr>
          <p:cNvGrpSpPr/>
          <p:nvPr/>
        </p:nvGrpSpPr>
        <p:grpSpPr>
          <a:xfrm>
            <a:off x="3598549" y="1280614"/>
            <a:ext cx="1602419" cy="928687"/>
            <a:chOff x="5129076" y="2705581"/>
            <a:chExt cx="1602419" cy="928687"/>
          </a:xfrm>
        </p:grpSpPr>
        <p:sp>
          <p:nvSpPr>
            <p:cNvPr id="19" name="Abrir llave 18">
              <a:extLst>
                <a:ext uri="{FF2B5EF4-FFF2-40B4-BE49-F238E27FC236}">
                  <a16:creationId xmlns:a16="http://schemas.microsoft.com/office/drawing/2014/main" id="{B7107669-7AC8-43B4-AFD7-C06190CDB6A1}"/>
                </a:ext>
              </a:extLst>
            </p:cNvPr>
            <p:cNvSpPr/>
            <p:nvPr/>
          </p:nvSpPr>
          <p:spPr>
            <a:xfrm rot="5400000">
              <a:off x="5819165" y="3365567"/>
              <a:ext cx="222242" cy="315160"/>
            </a:xfrm>
            <a:prstGeom prst="leftBrace">
              <a:avLst>
                <a:gd name="adj1" fmla="val 281059"/>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US" dirty="0"/>
            </a:p>
          </p:txBody>
        </p:sp>
        <p:sp>
          <p:nvSpPr>
            <p:cNvPr id="20" name="CuadroTexto 19">
              <a:extLst>
                <a:ext uri="{FF2B5EF4-FFF2-40B4-BE49-F238E27FC236}">
                  <a16:creationId xmlns:a16="http://schemas.microsoft.com/office/drawing/2014/main" id="{A0D69527-77B9-4B46-9BD0-40D413FEC1CB}"/>
                </a:ext>
              </a:extLst>
            </p:cNvPr>
            <p:cNvSpPr txBox="1"/>
            <p:nvPr/>
          </p:nvSpPr>
          <p:spPr>
            <a:xfrm>
              <a:off x="5129076" y="2705581"/>
              <a:ext cx="1602419" cy="646331"/>
            </a:xfrm>
            <a:prstGeom prst="rect">
              <a:avLst/>
            </a:prstGeom>
            <a:noFill/>
          </p:spPr>
          <p:txBody>
            <a:bodyPr wrap="square">
              <a:spAutoFit/>
            </a:bodyPr>
            <a:lstStyle/>
            <a:p>
              <a:pPr algn="ctr"/>
              <a:r>
                <a:rPr lang="it-IT" sz="1800" dirty="0">
                  <a:solidFill>
                    <a:schemeClr val="tx2">
                      <a:lumMod val="75000"/>
                    </a:schemeClr>
                  </a:solidFill>
                  <a:latin typeface="Roboto Light"/>
                  <a:cs typeface="Roboto Light"/>
                </a:rPr>
                <a:t>Discount factor</a:t>
              </a:r>
              <a:endParaRPr lang="es-ES" i="1" dirty="0">
                <a:solidFill>
                  <a:srgbClr val="17375E"/>
                </a:solidFill>
                <a:latin typeface="Roboto"/>
              </a:endParaRPr>
            </a:p>
          </p:txBody>
        </p:sp>
      </p:grpSp>
      <mc:AlternateContent xmlns:mc="http://schemas.openxmlformats.org/markup-compatibility/2006" xmlns:a14="http://schemas.microsoft.com/office/drawing/2010/main">
        <mc:Choice Requires="a14">
          <p:sp>
            <p:nvSpPr>
              <p:cNvPr id="22" name="TextBox 5">
                <a:extLst>
                  <a:ext uri="{FF2B5EF4-FFF2-40B4-BE49-F238E27FC236}">
                    <a16:creationId xmlns:a16="http://schemas.microsoft.com/office/drawing/2014/main" id="{28DE5ADD-27D1-4020-9F10-39CB8E29A77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2" name="TextBox 5">
                <a:extLst>
                  <a:ext uri="{FF2B5EF4-FFF2-40B4-BE49-F238E27FC236}">
                    <a16:creationId xmlns:a16="http://schemas.microsoft.com/office/drawing/2014/main" id="{28DE5ADD-27D1-4020-9F10-39CB8E29A77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3"/>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TextBox 5">
                <a:extLst>
                  <a:ext uri="{FF2B5EF4-FFF2-40B4-BE49-F238E27FC236}">
                    <a16:creationId xmlns:a16="http://schemas.microsoft.com/office/drawing/2014/main" id="{D48E0F8E-20D4-4649-BB3D-15AF8F7F6C4D}"/>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4" name="TextBox 5">
                <a:extLst>
                  <a:ext uri="{FF2B5EF4-FFF2-40B4-BE49-F238E27FC236}">
                    <a16:creationId xmlns:a16="http://schemas.microsoft.com/office/drawing/2014/main" id="{D48E0F8E-20D4-4649-BB3D-15AF8F7F6C4D}"/>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4"/>
                <a:stretch>
                  <a:fillRect l="-333" t="-2190" b="-6569"/>
                </a:stretch>
              </a:blipFill>
            </p:spPr>
            <p:txBody>
              <a:bodyPr/>
              <a:lstStyle/>
              <a:p>
                <a:r>
                  <a:rPr lang="es-CL">
                    <a:noFill/>
                  </a:rPr>
                  <a:t> </a:t>
                </a:r>
              </a:p>
            </p:txBody>
          </p:sp>
        </mc:Fallback>
      </mc:AlternateContent>
      <p:sp>
        <p:nvSpPr>
          <p:cNvPr id="25" name="CuadroTexto 24">
            <a:extLst>
              <a:ext uri="{FF2B5EF4-FFF2-40B4-BE49-F238E27FC236}">
                <a16:creationId xmlns:a16="http://schemas.microsoft.com/office/drawing/2014/main" id="{FF66B133-4795-41BD-A6BF-5E66407AA34F}"/>
              </a:ext>
            </a:extLst>
          </p:cNvPr>
          <p:cNvSpPr txBox="1"/>
          <p:nvPr/>
        </p:nvSpPr>
        <p:spPr>
          <a:xfrm>
            <a:off x="4499976" y="2805286"/>
            <a:ext cx="1852877" cy="646331"/>
          </a:xfrm>
          <a:prstGeom prst="rect">
            <a:avLst/>
          </a:prstGeom>
          <a:noFill/>
        </p:spPr>
        <p:txBody>
          <a:bodyPr wrap="square">
            <a:spAutoFit/>
          </a:bodyPr>
          <a:lstStyle/>
          <a:p>
            <a:pPr algn="ctr"/>
            <a:r>
              <a:rPr lang="en-US" dirty="0">
                <a:solidFill>
                  <a:srgbClr val="17375E"/>
                </a:solidFill>
                <a:latin typeface="Roboto"/>
              </a:rPr>
              <a:t>Value of the following state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204395" y="2111016"/>
                <a:ext cx="822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204395" y="2111016"/>
                <a:ext cx="8229600" cy="369332"/>
              </a:xfrm>
              <a:prstGeom prst="rect">
                <a:avLst/>
              </a:prstGeom>
              <a:blipFill>
                <a:blip r:embed="rId5"/>
                <a:stretch>
                  <a:fillRect b="-14754"/>
                </a:stretch>
              </a:blipFill>
            </p:spPr>
            <p:txBody>
              <a:bodyPr/>
              <a:lstStyle/>
              <a:p>
                <a:r>
                  <a:rPr lang="es-CL">
                    <a:noFill/>
                  </a:rPr>
                  <a:t> </a:t>
                </a:r>
              </a:p>
            </p:txBody>
          </p:sp>
        </mc:Fallback>
      </mc:AlternateContent>
      <p:sp>
        <p:nvSpPr>
          <p:cNvPr id="2" name="Elipse 1">
            <a:extLst>
              <a:ext uri="{FF2B5EF4-FFF2-40B4-BE49-F238E27FC236}">
                <a16:creationId xmlns:a16="http://schemas.microsoft.com/office/drawing/2014/main" id="{74B4DDCE-2F51-41B6-91B5-663BD04F449A}"/>
              </a:ext>
            </a:extLst>
          </p:cNvPr>
          <p:cNvSpPr/>
          <p:nvPr/>
        </p:nvSpPr>
        <p:spPr>
          <a:xfrm>
            <a:off x="4242179" y="2164137"/>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8D7CE1E2-C9AE-490D-8D6E-717088818F8B}"/>
              </a:ext>
            </a:extLst>
          </p:cNvPr>
          <p:cNvSpPr/>
          <p:nvPr/>
        </p:nvSpPr>
        <p:spPr>
          <a:xfrm>
            <a:off x="3468766" y="2154866"/>
            <a:ext cx="315160" cy="3420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id="{9FC1462F-934F-4CE3-B8BE-031BF6A1B19E}"/>
              </a:ext>
            </a:extLst>
          </p:cNvPr>
          <p:cNvSpPr/>
          <p:nvPr/>
        </p:nvSpPr>
        <p:spPr>
          <a:xfrm>
            <a:off x="3735590" y="2162854"/>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1A526C7D-F90D-4AFE-A4DC-FE7412D1AB7A}"/>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1A526C7D-F90D-4AFE-A4DC-FE7412D1AB7A}"/>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28650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4" grpId="0"/>
      <p:bldP spid="25" grpId="0"/>
      <p:bldP spid="2" grpId="0" animBg="1"/>
      <p:bldP spid="21" grpId="0" animBg="1"/>
      <p:bldP spid="27" grpId="0" animBg="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108315F-13C6-4B18-989C-D363BA5A4F93}"/>
              </a:ext>
            </a:extLst>
          </p:cNvPr>
          <p:cNvSpPr>
            <a:spLocks noGrp="1"/>
          </p:cNvSpPr>
          <p:nvPr>
            <p:ph idx="1"/>
          </p:nvPr>
        </p:nvSpPr>
        <p:spPr>
          <a:xfrm>
            <a:off x="457200" y="1335930"/>
            <a:ext cx="8229600" cy="4324350"/>
          </a:xfrm>
        </p:spPr>
        <p:txBody>
          <a:bodyPr/>
          <a:lstStyle/>
          <a:p>
            <a:r>
              <a:rPr lang="es-ES" sz="2400" dirty="0" err="1"/>
              <a:t>It</a:t>
            </a:r>
            <a:r>
              <a:rPr lang="es-ES" sz="2400" dirty="0"/>
              <a:t> </a:t>
            </a:r>
            <a:r>
              <a:rPr lang="es-ES" sz="2400" dirty="0" err="1"/>
              <a:t>is</a:t>
            </a:r>
            <a:r>
              <a:rPr lang="es-ES" sz="2400" dirty="0"/>
              <a:t> a </a:t>
            </a:r>
            <a:r>
              <a:rPr lang="es-ES" sz="2400" dirty="0" err="1"/>
              <a:t>structure</a:t>
            </a:r>
            <a:r>
              <a:rPr lang="es-ES" sz="2400" dirty="0"/>
              <a:t> </a:t>
            </a:r>
            <a:r>
              <a:rPr lang="es-ES" sz="2400" dirty="0" err="1"/>
              <a:t>where</a:t>
            </a:r>
            <a:r>
              <a:rPr lang="es-ES" sz="2400" dirty="0"/>
              <a:t> </a:t>
            </a:r>
            <a:r>
              <a:rPr lang="es-ES" sz="2400" dirty="0" err="1"/>
              <a:t>the</a:t>
            </a:r>
            <a:r>
              <a:rPr lang="es-ES" sz="2400" dirty="0"/>
              <a:t> </a:t>
            </a:r>
            <a:r>
              <a:rPr lang="es-ES" sz="2400" dirty="0" err="1"/>
              <a:t>action</a:t>
            </a:r>
            <a:r>
              <a:rPr lang="es-ES" sz="2400" dirty="0"/>
              <a:t> </a:t>
            </a:r>
            <a:r>
              <a:rPr lang="es-ES" sz="2400" dirty="0" err="1"/>
              <a:t>is</a:t>
            </a:r>
            <a:r>
              <a:rPr lang="es-ES" sz="2400" dirty="0"/>
              <a:t> </a:t>
            </a:r>
            <a:r>
              <a:rPr lang="es-ES" sz="2400" dirty="0" err="1"/>
              <a:t>directly</a:t>
            </a:r>
            <a:r>
              <a:rPr lang="es-ES" sz="2400" dirty="0"/>
              <a:t> </a:t>
            </a:r>
            <a:r>
              <a:rPr lang="es-ES" sz="2400" dirty="0" err="1"/>
              <a:t>affected</a:t>
            </a:r>
            <a:r>
              <a:rPr lang="es-ES" sz="2400" dirty="0"/>
              <a:t>, </a:t>
            </a:r>
            <a:r>
              <a:rPr lang="es-ES" sz="2400" dirty="0" err="1"/>
              <a:t>while</a:t>
            </a:r>
            <a:r>
              <a:rPr lang="es-ES" sz="2400" dirty="0"/>
              <a:t> </a:t>
            </a:r>
            <a:r>
              <a:rPr lang="es-ES" sz="2400" dirty="0" err="1"/>
              <a:t>the</a:t>
            </a:r>
            <a:r>
              <a:rPr lang="es-ES" sz="2400" dirty="0"/>
              <a:t> </a:t>
            </a:r>
            <a:r>
              <a:rPr lang="es-ES" sz="2400" dirty="0" err="1"/>
              <a:t>policy</a:t>
            </a:r>
            <a:r>
              <a:rPr lang="es-ES" sz="2400" dirty="0"/>
              <a:t> </a:t>
            </a:r>
            <a:r>
              <a:rPr lang="es-ES" sz="2400" dirty="0" err="1"/>
              <a:t>is</a:t>
            </a:r>
            <a:r>
              <a:rPr lang="es-ES" sz="2400" dirty="0"/>
              <a:t> </a:t>
            </a:r>
            <a:r>
              <a:rPr lang="es-ES" sz="2400" dirty="0" err="1"/>
              <a:t>indirectly</a:t>
            </a:r>
            <a:r>
              <a:rPr lang="es-ES" sz="2400" dirty="0"/>
              <a:t> </a:t>
            </a:r>
            <a:r>
              <a:rPr lang="es-ES" sz="2400" dirty="0" err="1"/>
              <a:t>affected</a:t>
            </a:r>
            <a:r>
              <a:rPr lang="es-ES" sz="2400" dirty="0"/>
              <a:t>.</a:t>
            </a:r>
          </a:p>
          <a:p>
            <a:r>
              <a:rPr lang="es-CL" sz="2400" dirty="0" err="1"/>
              <a:t>Improve</a:t>
            </a:r>
            <a:r>
              <a:rPr lang="es-CL" sz="2400" dirty="0"/>
              <a:t> </a:t>
            </a:r>
            <a:r>
              <a:rPr lang="es-CL" sz="2400" dirty="0" err="1"/>
              <a:t>the</a:t>
            </a:r>
            <a:r>
              <a:rPr lang="es-CL" sz="2400" dirty="0"/>
              <a:t> </a:t>
            </a:r>
            <a:r>
              <a:rPr lang="es-CL" sz="2400" dirty="0" err="1"/>
              <a:t>speed</a:t>
            </a:r>
            <a:r>
              <a:rPr lang="es-CL" sz="2400" dirty="0"/>
              <a:t> </a:t>
            </a:r>
            <a:r>
              <a:rPr lang="es-CL" sz="2400" dirty="0" err="1"/>
              <a:t>of</a:t>
            </a:r>
            <a:r>
              <a:rPr lang="es-CL" sz="2400" dirty="0"/>
              <a:t> </a:t>
            </a:r>
            <a:r>
              <a:rPr lang="es-CL" sz="2400" dirty="0" err="1"/>
              <a:t>learning</a:t>
            </a:r>
            <a:r>
              <a:rPr lang="es-CL" sz="2400" dirty="0"/>
              <a:t>.</a:t>
            </a:r>
          </a:p>
          <a:p>
            <a:r>
              <a:rPr lang="es-CL" sz="2400" dirty="0" err="1"/>
              <a:t>Increse</a:t>
            </a:r>
            <a:r>
              <a:rPr lang="es-CL" sz="2400" dirty="0"/>
              <a:t> </a:t>
            </a:r>
            <a:r>
              <a:rPr lang="es-CL" sz="2400" dirty="0" err="1"/>
              <a:t>the</a:t>
            </a:r>
            <a:r>
              <a:rPr lang="es-CL" sz="2400" dirty="0"/>
              <a:t> precise </a:t>
            </a:r>
            <a:r>
              <a:rPr lang="es-CL" sz="2400" dirty="0" err="1"/>
              <a:t>knowledge</a:t>
            </a:r>
            <a:r>
              <a:rPr lang="es-CL" sz="2400" dirty="0"/>
              <a:t>.</a:t>
            </a:r>
          </a:p>
        </p:txBody>
      </p:sp>
      <p:sp>
        <p:nvSpPr>
          <p:cNvPr id="4" name="Rectangle 4">
            <a:extLst>
              <a:ext uri="{FF2B5EF4-FFF2-40B4-BE49-F238E27FC236}">
                <a16:creationId xmlns:a16="http://schemas.microsoft.com/office/drawing/2014/main" id="{394E42A8-987A-4A6C-AC66-4A774CAC26A9}"/>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Backward</a:t>
            </a:r>
            <a:r>
              <a:rPr lang="es-ES_tradnl" altLang="es-CL" sz="2400" b="1" dirty="0">
                <a:solidFill>
                  <a:srgbClr val="953735"/>
                </a:solidFill>
                <a:latin typeface="Roboto Medium"/>
                <a:ea typeface="Roboto Medium"/>
                <a:cs typeface="Roboto Medium"/>
              </a:rPr>
              <a:t> Q-</a:t>
            </a:r>
            <a:r>
              <a:rPr lang="es-ES_tradnl" altLang="es-CL" sz="2400" b="1" dirty="0" err="1">
                <a:solidFill>
                  <a:srgbClr val="953735"/>
                </a:solidFill>
                <a:latin typeface="Roboto Medium"/>
                <a:ea typeface="Roboto Medium"/>
                <a:cs typeface="Roboto Medium"/>
              </a:rPr>
              <a:t>Learning</a:t>
            </a:r>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D99FC71E-C42B-436E-A617-6ED7D714296A}"/>
                  </a:ext>
                </a:extLst>
              </p:cNvPr>
              <p:cNvSpPr/>
              <p:nvPr/>
            </p:nvSpPr>
            <p:spPr>
              <a:xfrm>
                <a:off x="0" y="2974289"/>
                <a:ext cx="8229600" cy="725648"/>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e>
                      </m:d>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𝑟</m:t>
                          </m:r>
                        </m:e>
                        <m:sub>
                          <m:r>
                            <a:rPr lang="es-ES" b="0" i="1" smtClean="0">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𝑚</m:t>
                      </m:r>
                      <m:r>
                        <a:rPr lang="es-ES" b="0" i="1" smtClean="0">
                          <a:solidFill>
                            <a:schemeClr val="tx2">
                              <a:lumMod val="75000"/>
                            </a:schemeClr>
                          </a:solidFill>
                          <a:latin typeface="Cambria Math" panose="02040503050406030204" pitchFamily="18" charset="0"/>
                        </a:rPr>
                        <m:t>𝑎𝑥𝑄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e>
                      </m:d>
                      <m:r>
                        <a:rPr lang="es-ES" b="0" i="1" smtClean="0">
                          <a:solidFill>
                            <a:schemeClr val="tx2">
                              <a:lumMod val="75000"/>
                            </a:schemeClr>
                          </a:solidFill>
                          <a:latin typeface="Cambria Math" panose="02040503050406030204" pitchFamily="18" charset="0"/>
                        </a:rPr>
                        <m:t>−</m:t>
                      </m:r>
                      <m:r>
                        <a:rPr lang="es-ES" b="0" i="1" smtClean="0">
                          <a:solidFill>
                            <a:schemeClr val="tx2">
                              <a:lumMod val="75000"/>
                            </a:schemeClr>
                          </a:solidFill>
                          <a:latin typeface="Cambria Math" panose="02040503050406030204" pitchFamily="18" charset="0"/>
                        </a:rPr>
                        <m:t>𝑄</m:t>
                      </m:r>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6" name="Rectángulo 5">
                <a:extLst>
                  <a:ext uri="{FF2B5EF4-FFF2-40B4-BE49-F238E27FC236}">
                    <a16:creationId xmlns:a16="http://schemas.microsoft.com/office/drawing/2014/main" id="{D99FC71E-C42B-436E-A617-6ED7D714296A}"/>
                  </a:ext>
                </a:extLst>
              </p:cNvPr>
              <p:cNvSpPr>
                <a:spLocks noRot="1" noChangeAspect="1" noMove="1" noResize="1" noEditPoints="1" noAdjustHandles="1" noChangeArrowheads="1" noChangeShapeType="1" noTextEdit="1"/>
              </p:cNvSpPr>
              <p:nvPr/>
            </p:nvSpPr>
            <p:spPr>
              <a:xfrm>
                <a:off x="0" y="2974289"/>
                <a:ext cx="8229600" cy="725648"/>
              </a:xfrm>
              <a:prstGeom prst="rect">
                <a:avLst/>
              </a:prstGeom>
              <a:blipFill>
                <a:blip r:embed="rId3"/>
                <a:stretch>
                  <a:fillRect b="-4202"/>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26F85860-9A68-49ED-93E9-FE9D91E422BA}"/>
                  </a:ext>
                </a:extLst>
              </p:cNvPr>
              <p:cNvSpPr/>
              <p:nvPr/>
            </p:nvSpPr>
            <p:spPr>
              <a:xfrm>
                <a:off x="0" y="3843435"/>
                <a:ext cx="8229600" cy="742832"/>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e>
                      </m:d>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𝑟</m:t>
                          </m:r>
                        </m:e>
                        <m:sub>
                          <m:r>
                            <a:rPr lang="es-ES" b="0" i="1" smtClean="0">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r>
                        <a:rPr lang="es-ES" i="1" smtClean="0">
                          <a:solidFill>
                            <a:schemeClr val="tx2">
                              <a:lumMod val="75000"/>
                            </a:schemeClr>
                          </a:solidFill>
                          <a:latin typeface="Cambria Math" panose="02040503050406030204" pitchFamily="18" charset="0"/>
                        </a:rPr>
                        <m:t>𝑚</m:t>
                      </m:r>
                      <m:r>
                        <a:rPr lang="es-ES" b="0" i="1" smtClean="0">
                          <a:solidFill>
                            <a:schemeClr val="tx2">
                              <a:lumMod val="75000"/>
                            </a:schemeClr>
                          </a:solidFill>
                          <a:latin typeface="Cambria Math" panose="02040503050406030204" pitchFamily="18" charset="0"/>
                        </a:rPr>
                        <m:t>𝑎𝑥𝑄</m:t>
                      </m:r>
                      <m:d>
                        <m:dPr>
                          <m:ctrlPr>
                            <a:rPr lang="es-US" i="1">
                              <a:solidFill>
                                <a:schemeClr val="tx2">
                                  <a:lumMod val="75000"/>
                                </a:schemeClr>
                              </a:solidFill>
                              <a:latin typeface="Cambria Math" panose="02040503050406030204" pitchFamily="18" charset="0"/>
                            </a:rPr>
                          </m:ctrlPr>
                        </m:dPr>
                        <m:e>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e>
                      </m:d>
                      <m:r>
                        <a:rPr lang="es-ES" b="0" i="1" smtClean="0">
                          <a:solidFill>
                            <a:schemeClr val="tx2">
                              <a:lumMod val="75000"/>
                            </a:schemeClr>
                          </a:solidFill>
                          <a:latin typeface="Cambria Math" panose="02040503050406030204" pitchFamily="18" charset="0"/>
                        </a:rPr>
                        <m:t>−</m:t>
                      </m:r>
                      <m:r>
                        <a:rPr lang="es-ES" b="0" i="1" smtClean="0">
                          <a:solidFill>
                            <a:schemeClr val="tx2">
                              <a:lumMod val="75000"/>
                            </a:schemeClr>
                          </a:solidFill>
                          <a:latin typeface="Cambria Math" panose="02040503050406030204" pitchFamily="18" charset="0"/>
                        </a:rPr>
                        <m:t>𝑄</m:t>
                      </m:r>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US" i="1">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𝑗</m:t>
                          </m:r>
                        </m:sup>
                      </m:sSubSup>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7" name="Rectángulo 6">
                <a:extLst>
                  <a:ext uri="{FF2B5EF4-FFF2-40B4-BE49-F238E27FC236}">
                    <a16:creationId xmlns:a16="http://schemas.microsoft.com/office/drawing/2014/main" id="{26F85860-9A68-49ED-93E9-FE9D91E422BA}"/>
                  </a:ext>
                </a:extLst>
              </p:cNvPr>
              <p:cNvSpPr>
                <a:spLocks noRot="1" noChangeAspect="1" noMove="1" noResize="1" noEditPoints="1" noAdjustHandles="1" noChangeArrowheads="1" noChangeShapeType="1" noTextEdit="1"/>
              </p:cNvSpPr>
              <p:nvPr/>
            </p:nvSpPr>
            <p:spPr>
              <a:xfrm>
                <a:off x="0" y="3843435"/>
                <a:ext cx="8229600" cy="742832"/>
              </a:xfrm>
              <a:prstGeom prst="rect">
                <a:avLst/>
              </a:prstGeom>
              <a:blipFill>
                <a:blip r:embed="rId4"/>
                <a:stretch>
                  <a:fillRect b="-5738"/>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8212EB6B-E15A-4481-9C96-CA567860202E}"/>
                  </a:ext>
                </a:extLst>
              </p:cNvPr>
              <p:cNvSpPr/>
              <p:nvPr/>
            </p:nvSpPr>
            <p:spPr>
              <a:xfrm>
                <a:off x="0" y="4367251"/>
                <a:ext cx="8229600" cy="677108"/>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r>
                        <a:rPr lang="es-ES" i="1" smtClean="0">
                          <a:solidFill>
                            <a:schemeClr val="tx2">
                              <a:lumMod val="75000"/>
                            </a:schemeClr>
                          </a:solidFill>
                          <a:latin typeface="Cambria Math" panose="02040503050406030204" pitchFamily="18" charset="0"/>
                        </a:rPr>
                        <m:t>𝑗</m:t>
                      </m:r>
                      <m:r>
                        <a:rPr lang="es-ES" b="0" i="1" smtClean="0">
                          <a:solidFill>
                            <a:schemeClr val="tx2">
                              <a:lumMod val="75000"/>
                            </a:schemeClr>
                          </a:solidFill>
                          <a:latin typeface="Cambria Math" panose="02040503050406030204" pitchFamily="18" charset="0"/>
                        </a:rPr>
                        <m:t>=</m:t>
                      </m:r>
                      <m:r>
                        <a:rPr lang="es-ES" b="0" i="1" smtClean="0">
                          <a:solidFill>
                            <a:schemeClr val="tx2">
                              <a:lumMod val="75000"/>
                            </a:schemeClr>
                          </a:solidFill>
                          <a:latin typeface="Cambria Math" panose="02040503050406030204" pitchFamily="18" charset="0"/>
                        </a:rPr>
                        <m:t>𝑁</m:t>
                      </m:r>
                      <m:r>
                        <a:rPr lang="es-ES" b="0" i="1" smtClean="0">
                          <a:solidFill>
                            <a:schemeClr val="tx2">
                              <a:lumMod val="75000"/>
                            </a:schemeClr>
                          </a:solidFill>
                          <a:latin typeface="Cambria Math" panose="02040503050406030204" pitchFamily="18" charset="0"/>
                        </a:rPr>
                        <m:t>, </m:t>
                      </m:r>
                      <m:r>
                        <a:rPr lang="es-ES" b="0" i="1" smtClean="0">
                          <a:solidFill>
                            <a:schemeClr val="tx2">
                              <a:lumMod val="75000"/>
                            </a:schemeClr>
                          </a:solidFill>
                          <a:latin typeface="Cambria Math" panose="02040503050406030204" pitchFamily="18" charset="0"/>
                        </a:rPr>
                        <m:t>𝑁</m:t>
                      </m:r>
                      <m:r>
                        <a:rPr lang="es-ES" b="0" i="1" smtClean="0">
                          <a:solidFill>
                            <a:schemeClr val="tx2">
                              <a:lumMod val="75000"/>
                            </a:schemeClr>
                          </a:solidFill>
                          <a:latin typeface="Cambria Math" panose="02040503050406030204" pitchFamily="18" charset="0"/>
                        </a:rPr>
                        <m:t>−1, </m:t>
                      </m:r>
                      <m:r>
                        <a:rPr lang="es-ES" b="0" i="1" smtClean="0">
                          <a:solidFill>
                            <a:schemeClr val="tx2">
                              <a:lumMod val="75000"/>
                            </a:schemeClr>
                          </a:solidFill>
                          <a:latin typeface="Cambria Math" panose="02040503050406030204" pitchFamily="18" charset="0"/>
                        </a:rPr>
                        <m:t>𝑁</m:t>
                      </m:r>
                      <m:r>
                        <a:rPr lang="es-ES" b="0" i="1" smtClean="0">
                          <a:solidFill>
                            <a:schemeClr val="tx2">
                              <a:lumMod val="75000"/>
                            </a:schemeClr>
                          </a:solidFill>
                          <a:latin typeface="Cambria Math" panose="02040503050406030204" pitchFamily="18" charset="0"/>
                        </a:rPr>
                        <m:t>−2, …, 1.</m:t>
                      </m:r>
                    </m:oMath>
                  </m:oMathPara>
                </a14:m>
                <a:endParaRPr lang="es-US" dirty="0">
                  <a:solidFill>
                    <a:schemeClr val="tx2">
                      <a:lumMod val="75000"/>
                    </a:schemeClr>
                  </a:solidFill>
                </a:endParaRPr>
              </a:p>
            </p:txBody>
          </p:sp>
        </mc:Choice>
        <mc:Fallback xmlns="">
          <p:sp>
            <p:nvSpPr>
              <p:cNvPr id="8" name="Rectángulo 7">
                <a:extLst>
                  <a:ext uri="{FF2B5EF4-FFF2-40B4-BE49-F238E27FC236}">
                    <a16:creationId xmlns:a16="http://schemas.microsoft.com/office/drawing/2014/main" id="{8212EB6B-E15A-4481-9C96-CA567860202E}"/>
                  </a:ext>
                </a:extLst>
              </p:cNvPr>
              <p:cNvSpPr>
                <a:spLocks noRot="1" noChangeAspect="1" noMove="1" noResize="1" noEditPoints="1" noAdjustHandles="1" noChangeArrowheads="1" noChangeShapeType="1" noTextEdit="1"/>
              </p:cNvSpPr>
              <p:nvPr/>
            </p:nvSpPr>
            <p:spPr>
              <a:xfrm>
                <a:off x="0" y="4367251"/>
                <a:ext cx="8229600" cy="677108"/>
              </a:xfrm>
              <a:prstGeom prst="rect">
                <a:avLst/>
              </a:prstGeom>
              <a:blipFill>
                <a:blip r:embed="rId5"/>
                <a:stretch>
                  <a:fillRect b="-7207"/>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FCD98019-C8EB-47F8-8292-D9DEBF780C67}"/>
                  </a:ext>
                </a:extLst>
              </p:cNvPr>
              <p:cNvSpPr/>
              <p:nvPr/>
            </p:nvSpPr>
            <p:spPr>
              <a:xfrm>
                <a:off x="0" y="5110083"/>
                <a:ext cx="8229600" cy="693010"/>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p>
                        <m:sSupPr>
                          <m:ctrlPr>
                            <a:rPr lang="es-ES" b="0" i="1" smtClean="0">
                              <a:solidFill>
                                <a:schemeClr val="tx2">
                                  <a:lumMod val="75000"/>
                                </a:schemeClr>
                              </a:solidFill>
                              <a:latin typeface="Cambria Math" panose="02040503050406030204" pitchFamily="18" charset="0"/>
                            </a:rPr>
                          </m:ctrlPr>
                        </m:sSupPr>
                        <m:e>
                          <m:r>
                            <a:rPr lang="es-ES" i="1" smtClean="0">
                              <a:solidFill>
                                <a:schemeClr val="tx2">
                                  <a:lumMod val="75000"/>
                                </a:schemeClr>
                              </a:solidFill>
                              <a:latin typeface="Cambria Math" panose="02040503050406030204" pitchFamily="18" charset="0"/>
                            </a:rPr>
                            <m:t>𝑀</m:t>
                          </m:r>
                        </m:e>
                        <m:sup>
                          <m:r>
                            <a:rPr lang="es-ES" b="0" i="1" smtClean="0">
                              <a:solidFill>
                                <a:schemeClr val="tx2">
                                  <a:lumMod val="75000"/>
                                </a:schemeClr>
                              </a:solidFill>
                              <a:latin typeface="Cambria Math" panose="02040503050406030204" pitchFamily="18" charset="0"/>
                            </a:rPr>
                            <m:t>𝑖</m:t>
                          </m:r>
                        </m:sup>
                      </m:s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𝑠</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𝑎</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𝑟</m:t>
                          </m:r>
                        </m:e>
                        <m:sub>
                          <m:r>
                            <a:rPr lang="es-ES" b="0" i="1" smtClean="0">
                              <a:solidFill>
                                <a:schemeClr val="tx2">
                                  <a:lumMod val="75000"/>
                                </a:schemeClr>
                              </a:solidFill>
                              <a:latin typeface="Cambria Math" panose="02040503050406030204" pitchFamily="18" charset="0"/>
                            </a:rPr>
                            <m:t>𝑡</m:t>
                          </m:r>
                        </m:sub>
                        <m:sup>
                          <m:r>
                            <a:rPr lang="es-ES" b="0" i="1" smtClean="0">
                              <a:solidFill>
                                <a:schemeClr val="tx2">
                                  <a:lumMod val="75000"/>
                                </a:schemeClr>
                              </a:solidFill>
                              <a:latin typeface="Cambria Math" panose="02040503050406030204" pitchFamily="18" charset="0"/>
                            </a:rPr>
                            <m:t>𝑖</m:t>
                          </m:r>
                        </m:sup>
                      </m:sSubSup>
                      <m:r>
                        <a:rPr lang="es-ES" b="0" i="1" smtClean="0">
                          <a:solidFill>
                            <a:schemeClr val="tx2">
                              <a:lumMod val="75000"/>
                            </a:schemeClr>
                          </a:solidFill>
                          <a:latin typeface="Cambria Math" panose="02040503050406030204" pitchFamily="18" charset="0"/>
                        </a:rPr>
                        <m:t>,</m:t>
                      </m:r>
                      <m:sSubSup>
                        <m:sSubSupPr>
                          <m:ctrlPr>
                            <a:rPr lang="es-ES" b="0" i="1" smtClean="0">
                              <a:solidFill>
                                <a:schemeClr val="tx2">
                                  <a:lumMod val="75000"/>
                                </a:schemeClr>
                              </a:solidFill>
                              <a:latin typeface="Cambria Math" panose="02040503050406030204" pitchFamily="18" charset="0"/>
                            </a:rPr>
                          </m:ctrlPr>
                        </m:sSubSupPr>
                        <m:e>
                          <m:r>
                            <a:rPr lang="es-ES" b="0" i="1" smtClean="0">
                              <a:solidFill>
                                <a:schemeClr val="tx2">
                                  <a:lumMod val="75000"/>
                                </a:schemeClr>
                              </a:solidFill>
                              <a:latin typeface="Cambria Math" panose="02040503050406030204" pitchFamily="18" charset="0"/>
                            </a:rPr>
                            <m:t>𝑠</m:t>
                          </m:r>
                        </m:e>
                        <m:sub>
                          <m:r>
                            <a:rPr lang="es-ES" b="0" i="1" smtClean="0">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up>
                          <m:r>
                            <a:rPr lang="es-ES" b="0" i="1" smtClean="0">
                              <a:solidFill>
                                <a:schemeClr val="tx2">
                                  <a:lumMod val="75000"/>
                                </a:schemeClr>
                              </a:solidFill>
                              <a:latin typeface="Cambria Math" panose="02040503050406030204" pitchFamily="18" charset="0"/>
                            </a:rPr>
                            <m:t>𝑖</m:t>
                          </m:r>
                        </m:sup>
                      </m:sSubSup>
                    </m:oMath>
                  </m:oMathPara>
                </a14:m>
                <a:endParaRPr lang="es-US" dirty="0">
                  <a:solidFill>
                    <a:schemeClr val="tx2">
                      <a:lumMod val="75000"/>
                    </a:schemeClr>
                  </a:solidFill>
                </a:endParaRPr>
              </a:p>
            </p:txBody>
          </p:sp>
        </mc:Choice>
        <mc:Fallback xmlns="">
          <p:sp>
            <p:nvSpPr>
              <p:cNvPr id="9" name="Rectángulo 8">
                <a:extLst>
                  <a:ext uri="{FF2B5EF4-FFF2-40B4-BE49-F238E27FC236}">
                    <a16:creationId xmlns:a16="http://schemas.microsoft.com/office/drawing/2014/main" id="{FCD98019-C8EB-47F8-8292-D9DEBF780C67}"/>
                  </a:ext>
                </a:extLst>
              </p:cNvPr>
              <p:cNvSpPr>
                <a:spLocks noRot="1" noChangeAspect="1" noMove="1" noResize="1" noEditPoints="1" noAdjustHandles="1" noChangeArrowheads="1" noChangeShapeType="1" noTextEdit="1"/>
              </p:cNvSpPr>
              <p:nvPr/>
            </p:nvSpPr>
            <p:spPr>
              <a:xfrm>
                <a:off x="0" y="5110083"/>
                <a:ext cx="8229600" cy="693010"/>
              </a:xfrm>
              <a:prstGeom prst="rect">
                <a:avLst/>
              </a:prstGeom>
              <a:blipFill>
                <a:blip r:embed="rId6"/>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30911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err="1">
                <a:solidFill>
                  <a:srgbClr val="953735"/>
                </a:solidFill>
                <a:latin typeface="Roboto Medium"/>
                <a:ea typeface="Roboto Medium"/>
                <a:cs typeface="Roboto Medium"/>
              </a:rPr>
              <a:t>Problems</a:t>
            </a:r>
            <a:r>
              <a:rPr lang="es-ES" altLang="es-CL" b="1" dirty="0">
                <a:solidFill>
                  <a:srgbClr val="953735"/>
                </a:solidFill>
                <a:latin typeface="Roboto Medium"/>
                <a:ea typeface="Roboto Medium"/>
                <a:cs typeface="Roboto Medium"/>
              </a:rPr>
              <a:t> </a:t>
            </a:r>
            <a:r>
              <a:rPr lang="es-ES" altLang="es-CL" b="1" dirty="0" err="1">
                <a:solidFill>
                  <a:srgbClr val="953735"/>
                </a:solidFill>
                <a:latin typeface="Roboto Medium"/>
                <a:ea typeface="Roboto Medium"/>
                <a:cs typeface="Roboto Medium"/>
              </a:rPr>
              <a:t>to</a:t>
            </a:r>
            <a:r>
              <a:rPr lang="es-ES" altLang="es-CL" b="1" dirty="0">
                <a:solidFill>
                  <a:srgbClr val="953735"/>
                </a:solidFill>
                <a:latin typeface="Roboto Medium"/>
                <a:ea typeface="Roboto Medium"/>
                <a:cs typeface="Roboto Medium"/>
              </a:rPr>
              <a:t> be </a:t>
            </a:r>
            <a:r>
              <a:rPr lang="es-ES" altLang="es-CL" b="1" dirty="0" err="1">
                <a:solidFill>
                  <a:srgbClr val="953735"/>
                </a:solidFill>
                <a:latin typeface="Roboto Medium"/>
                <a:ea typeface="Roboto Medium"/>
                <a:cs typeface="Roboto Medium"/>
              </a:rPr>
              <a:t>solved</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29784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D77C84A5-7ACD-4B08-87C0-D98A83AE64AC}"/>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Set </a:t>
            </a:r>
            <a:r>
              <a:rPr lang="es-ES_tradnl" altLang="es-CL" sz="2400" b="1" dirty="0" err="1">
                <a:solidFill>
                  <a:srgbClr val="953735"/>
                </a:solidFill>
                <a:latin typeface="Roboto Medium"/>
                <a:ea typeface="Roboto Medium"/>
                <a:cs typeface="Roboto Medium"/>
              </a:rPr>
              <a:t>Covering</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Problem</a:t>
            </a:r>
            <a:r>
              <a:rPr lang="es-ES_tradnl" altLang="es-CL" sz="2400" b="1" dirty="0">
                <a:solidFill>
                  <a:srgbClr val="953735"/>
                </a:solidFill>
                <a:latin typeface="Roboto Medium"/>
                <a:ea typeface="Roboto Medium"/>
                <a:cs typeface="Roboto Medium"/>
              </a:rPr>
              <a:t> (SCP)</a:t>
            </a:r>
          </a:p>
          <a:p>
            <a:pPr eaLnBrk="1" hangingPunct="1"/>
            <a:endParaRPr lang="es-ES_tradnl" altLang="es-CL" sz="2400" b="1" dirty="0">
              <a:solidFill>
                <a:srgbClr val="953735"/>
              </a:solidFill>
              <a:latin typeface="Roboto Medium"/>
              <a:ea typeface="Roboto Medium"/>
              <a:cs typeface="Roboto Medium"/>
            </a:endParaRPr>
          </a:p>
        </p:txBody>
      </p:sp>
      <p:sp>
        <p:nvSpPr>
          <p:cNvPr id="5" name="Marcador de contenido 2">
            <a:extLst>
              <a:ext uri="{FF2B5EF4-FFF2-40B4-BE49-F238E27FC236}">
                <a16:creationId xmlns:a16="http://schemas.microsoft.com/office/drawing/2014/main" id="{3EED90E7-CDB7-4BE3-A5C2-9C624CF154E8}"/>
              </a:ext>
            </a:extLst>
          </p:cNvPr>
          <p:cNvSpPr>
            <a:spLocks noGrp="1"/>
          </p:cNvSpPr>
          <p:nvPr>
            <p:ph idx="1"/>
          </p:nvPr>
        </p:nvSpPr>
        <p:spPr>
          <a:xfrm>
            <a:off x="457200" y="1468877"/>
            <a:ext cx="8229600" cy="5104961"/>
          </a:xfrm>
        </p:spPr>
        <p:txBody>
          <a:bodyPr/>
          <a:lstStyle/>
          <a:p>
            <a:pPr marL="0" indent="0" algn="just">
              <a:buNone/>
            </a:pPr>
            <a:r>
              <a:rPr lang="en-US" sz="2400" dirty="0"/>
              <a:t>SCP aims to minimize the cost of the subset S ⊆ J, with the constraint that all rows </a:t>
            </a:r>
            <a:r>
              <a:rPr lang="en-US" sz="2400" dirty="0" err="1"/>
              <a:t>i</a:t>
            </a:r>
            <a:r>
              <a:rPr lang="en-US" sz="2400" dirty="0"/>
              <a:t> ∈ I are covered by at least one column j ∈ J. Note that when column j is in the subset of solutions S, this is equal to 1, otherwise it corresponds to a 0.</a:t>
            </a:r>
            <a:r>
              <a:rPr lang="es-CL" sz="2400" dirty="0"/>
              <a:t>			</a:t>
            </a:r>
          </a:p>
        </p:txBody>
      </p:sp>
      <p:pic>
        <p:nvPicPr>
          <p:cNvPr id="3" name="Imagen 2">
            <a:extLst>
              <a:ext uri="{FF2B5EF4-FFF2-40B4-BE49-F238E27FC236}">
                <a16:creationId xmlns:a16="http://schemas.microsoft.com/office/drawing/2014/main" id="{78D7E07C-2673-4B2C-9C5C-16B66132B48C}"/>
              </a:ext>
            </a:extLst>
          </p:cNvPr>
          <p:cNvPicPr>
            <a:picLocks noChangeAspect="1"/>
          </p:cNvPicPr>
          <p:nvPr/>
        </p:nvPicPr>
        <p:blipFill>
          <a:blip r:embed="rId3"/>
          <a:stretch>
            <a:fillRect/>
          </a:stretch>
        </p:blipFill>
        <p:spPr>
          <a:xfrm>
            <a:off x="1648187" y="3669174"/>
            <a:ext cx="4735768" cy="2453470"/>
          </a:xfrm>
          <a:prstGeom prst="rect">
            <a:avLst/>
          </a:prstGeom>
        </p:spPr>
      </p:pic>
    </p:spTree>
    <p:extLst>
      <p:ext uri="{BB962C8B-B14F-4D97-AF65-F5344CB8AC3E}">
        <p14:creationId xmlns:p14="http://schemas.microsoft.com/office/powerpoint/2010/main" val="277386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1EB497C-257C-4F93-B1EB-4A8B405EAF39}"/>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319337" y="4045733"/>
            <a:ext cx="4505325" cy="866775"/>
          </a:xfrm>
          <a:prstGeom prst="rect">
            <a:avLst/>
          </a:prstGeom>
        </p:spPr>
      </p:pic>
      <p:pic>
        <p:nvPicPr>
          <p:cNvPr id="15" name="Imagen 14">
            <a:extLst>
              <a:ext uri="{FF2B5EF4-FFF2-40B4-BE49-F238E27FC236}">
                <a16:creationId xmlns:a16="http://schemas.microsoft.com/office/drawing/2014/main" id="{C964593C-A9CE-451C-A3FD-991B0FA0DDA1}"/>
              </a:ext>
            </a:extLst>
          </p:cNvPr>
          <p:cNvPicPr>
            <a:picLocks noChangeAspect="1"/>
          </p:cNvPicPr>
          <p:nvPr/>
        </p:nvPicPr>
        <p:blipFill>
          <a:blip r:embed="rId5">
            <a:duotone>
              <a:prstClr val="black"/>
              <a:schemeClr val="accent1">
                <a:tint val="45000"/>
                <a:satMod val="400000"/>
              </a:schemeClr>
            </a:duotone>
          </a:blip>
          <a:stretch>
            <a:fillRect/>
          </a:stretch>
        </p:blipFill>
        <p:spPr>
          <a:xfrm>
            <a:off x="2338387" y="5054317"/>
            <a:ext cx="4495800" cy="323850"/>
          </a:xfrm>
          <a:prstGeom prst="rect">
            <a:avLst/>
          </a:prstGeom>
        </p:spPr>
      </p:pic>
      <p:sp>
        <p:nvSpPr>
          <p:cNvPr id="16" name="CuadroTexto 15">
            <a:extLst>
              <a:ext uri="{FF2B5EF4-FFF2-40B4-BE49-F238E27FC236}">
                <a16:creationId xmlns:a16="http://schemas.microsoft.com/office/drawing/2014/main" id="{A4CD41E3-39B6-44A9-A49A-75E0A26435DE}"/>
              </a:ext>
            </a:extLst>
          </p:cNvPr>
          <p:cNvSpPr txBox="1"/>
          <p:nvPr/>
        </p:nvSpPr>
        <p:spPr>
          <a:xfrm>
            <a:off x="457200" y="1738610"/>
            <a:ext cx="2880917" cy="461665"/>
          </a:xfrm>
          <a:prstGeom prst="rect">
            <a:avLst/>
          </a:prstGeom>
          <a:noFill/>
        </p:spPr>
        <p:txBody>
          <a:bodyPr wrap="none" rtlCol="0">
            <a:spAutoFit/>
          </a:bodyPr>
          <a:lstStyle/>
          <a:p>
            <a:r>
              <a:rPr lang="es-ES" sz="2400" dirty="0" err="1">
                <a:solidFill>
                  <a:srgbClr val="17375E"/>
                </a:solidFill>
                <a:latin typeface="Roboto"/>
              </a:rPr>
              <a:t>Objective</a:t>
            </a:r>
            <a:r>
              <a:rPr lang="es-ES" sz="2400" dirty="0">
                <a:solidFill>
                  <a:srgbClr val="17375E"/>
                </a:solidFill>
                <a:latin typeface="Roboto"/>
              </a:rPr>
              <a:t> </a:t>
            </a:r>
            <a:r>
              <a:rPr lang="es-ES" sz="2400" dirty="0" err="1">
                <a:solidFill>
                  <a:srgbClr val="17375E"/>
                </a:solidFill>
                <a:latin typeface="Roboto"/>
              </a:rPr>
              <a:t>Function</a:t>
            </a:r>
            <a:r>
              <a:rPr lang="es-ES" sz="2400" dirty="0">
                <a:solidFill>
                  <a:srgbClr val="17375E"/>
                </a:solidFill>
                <a:latin typeface="Roboto"/>
              </a:rPr>
              <a:t> :</a:t>
            </a:r>
            <a:endParaRPr lang="es-CL" sz="2400" dirty="0">
              <a:solidFill>
                <a:srgbClr val="17375E"/>
              </a:solidFill>
              <a:latin typeface="Roboto"/>
            </a:endParaRPr>
          </a:p>
        </p:txBody>
      </p:sp>
      <p:sp>
        <p:nvSpPr>
          <p:cNvPr id="17" name="CuadroTexto 16">
            <a:extLst>
              <a:ext uri="{FF2B5EF4-FFF2-40B4-BE49-F238E27FC236}">
                <a16:creationId xmlns:a16="http://schemas.microsoft.com/office/drawing/2014/main" id="{5826502C-0D43-4A14-86A8-3001B34DB49E}"/>
              </a:ext>
            </a:extLst>
          </p:cNvPr>
          <p:cNvSpPr txBox="1"/>
          <p:nvPr/>
        </p:nvSpPr>
        <p:spPr>
          <a:xfrm>
            <a:off x="457200" y="3376910"/>
            <a:ext cx="1640193" cy="461665"/>
          </a:xfrm>
          <a:prstGeom prst="rect">
            <a:avLst/>
          </a:prstGeom>
          <a:noFill/>
        </p:spPr>
        <p:txBody>
          <a:bodyPr wrap="none" rtlCol="0">
            <a:spAutoFit/>
          </a:bodyPr>
          <a:lstStyle/>
          <a:p>
            <a:r>
              <a:rPr lang="es-ES" sz="2400" dirty="0" err="1">
                <a:solidFill>
                  <a:srgbClr val="17375E"/>
                </a:solidFill>
                <a:latin typeface="Roboto"/>
              </a:rPr>
              <a:t>Subject</a:t>
            </a:r>
            <a:r>
              <a:rPr lang="es-ES" sz="2400" dirty="0">
                <a:solidFill>
                  <a:srgbClr val="17375E"/>
                </a:solidFill>
                <a:latin typeface="Roboto"/>
              </a:rPr>
              <a:t> </a:t>
            </a:r>
            <a:r>
              <a:rPr lang="es-ES" sz="2400" dirty="0" err="1">
                <a:solidFill>
                  <a:srgbClr val="17375E"/>
                </a:solidFill>
                <a:latin typeface="Roboto"/>
              </a:rPr>
              <a:t>to</a:t>
            </a:r>
            <a:r>
              <a:rPr lang="es-ES" sz="2400" dirty="0">
                <a:solidFill>
                  <a:srgbClr val="17375E"/>
                </a:solidFill>
                <a:latin typeface="Roboto"/>
              </a:rPr>
              <a:t>:</a:t>
            </a:r>
            <a:endParaRPr lang="es-CL" sz="2400" dirty="0">
              <a:solidFill>
                <a:srgbClr val="17375E"/>
              </a:solidFill>
              <a:latin typeface="Roboto"/>
            </a:endParaRPr>
          </a:p>
        </p:txBody>
      </p:sp>
      <p:pic>
        <p:nvPicPr>
          <p:cNvPr id="3" name="Imagen 2">
            <a:extLst>
              <a:ext uri="{FF2B5EF4-FFF2-40B4-BE49-F238E27FC236}">
                <a16:creationId xmlns:a16="http://schemas.microsoft.com/office/drawing/2014/main" id="{B6138191-B106-4162-B66A-78F7956A262C}"/>
              </a:ext>
            </a:extLst>
          </p:cNvPr>
          <p:cNvPicPr>
            <a:picLocks noChangeAspect="1"/>
          </p:cNvPicPr>
          <p:nvPr/>
        </p:nvPicPr>
        <p:blipFill>
          <a:blip r:embed="rId6"/>
          <a:stretch>
            <a:fillRect/>
          </a:stretch>
        </p:blipFill>
        <p:spPr>
          <a:xfrm>
            <a:off x="2727325" y="2342084"/>
            <a:ext cx="3486150" cy="990600"/>
          </a:xfrm>
          <a:prstGeom prst="rect">
            <a:avLst/>
          </a:prstGeom>
        </p:spPr>
      </p:pic>
      <p:sp>
        <p:nvSpPr>
          <p:cNvPr id="8" name="Rectangle 4">
            <a:extLst>
              <a:ext uri="{FF2B5EF4-FFF2-40B4-BE49-F238E27FC236}">
                <a16:creationId xmlns:a16="http://schemas.microsoft.com/office/drawing/2014/main" id="{2BB682C3-ED5B-4CB5-9AD7-CBAFAD8003BE}"/>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Mathematical</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model</a:t>
            </a:r>
            <a:endParaRPr lang="es-ES_tradnl" altLang="es-CL" sz="2400"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575558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Knapsack</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Problem</a:t>
            </a:r>
            <a:r>
              <a:rPr lang="es-ES_tradnl" altLang="es-CL" sz="2400" b="1" dirty="0">
                <a:solidFill>
                  <a:srgbClr val="953735"/>
                </a:solidFill>
                <a:latin typeface="Roboto Medium"/>
                <a:ea typeface="Roboto Medium"/>
                <a:cs typeface="Roboto Medium"/>
              </a:rPr>
              <a:t> (KP)</a:t>
            </a:r>
          </a:p>
          <a:p>
            <a:pPr eaLnBrk="1" hangingPunct="1"/>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classified as an NP-hard problem. Where it is assumed that there is a knapsack with a maximum capacity </a:t>
                </a:r>
                <a14:m>
                  <m:oMath xmlns:m="http://schemas.openxmlformats.org/officeDocument/2006/math">
                    <m:r>
                      <a:rPr lang="en-US" sz="2400" i="1" dirty="0" smtClean="0">
                        <a:latin typeface="Cambria Math" panose="02040503050406030204" pitchFamily="18" charset="0"/>
                      </a:rPr>
                      <m:t>𝐶</m:t>
                    </m:r>
                  </m:oMath>
                </a14:m>
                <a:r>
                  <a:rPr lang="en-US" sz="2400" dirty="0"/>
                  <a:t> and a set of elements </a:t>
                </a:r>
                <a14:m>
                  <m:oMath xmlns:m="http://schemas.openxmlformats.org/officeDocument/2006/math">
                    <m:r>
                      <a:rPr lang="en-US" sz="2400" i="1" dirty="0" smtClean="0">
                        <a:latin typeface="Cambria Math" panose="02040503050406030204" pitchFamily="18" charset="0"/>
                      </a:rPr>
                      <m:t>𝑁</m:t>
                    </m:r>
                  </m:oMath>
                </a14:m>
                <a:r>
                  <a:rPr lang="en-US" sz="2400" dirty="0"/>
                  <a:t>. Composed by each object element having a value </a:t>
                </a:r>
                <a14:m>
                  <m:oMath xmlns:m="http://schemas.openxmlformats.org/officeDocument/2006/math">
                    <m:sSub>
                      <m:sSubPr>
                        <m:ctrlPr>
                          <a:rPr lang="es-ES" sz="2400" i="1" dirty="0">
                            <a:latin typeface="Cambria Math" panose="02040503050406030204" pitchFamily="18" charset="0"/>
                          </a:rPr>
                        </m:ctrlPr>
                      </m:sSubPr>
                      <m:e>
                        <m:r>
                          <a:rPr lang="es-ES" sz="2400" b="0" i="1" dirty="0" smtClean="0">
                            <a:latin typeface="Cambria Math" panose="02040503050406030204" pitchFamily="18" charset="0"/>
                          </a:rPr>
                          <m:t>𝑝</m:t>
                        </m:r>
                      </m:e>
                      <m:sub>
                        <m:r>
                          <a:rPr lang="en-US" sz="2400" i="1" dirty="0">
                            <a:latin typeface="Cambria Math" panose="02040503050406030204" pitchFamily="18" charset="0"/>
                          </a:rPr>
                          <m:t>𝑖</m:t>
                        </m:r>
                      </m:sub>
                    </m:sSub>
                  </m:oMath>
                </a14:m>
                <a:r>
                  <a:rPr lang="en-US" sz="2400" dirty="0"/>
                  <a:t> and a weight </a:t>
                </a:r>
                <a14:m>
                  <m:oMath xmlns:m="http://schemas.openxmlformats.org/officeDocument/2006/math">
                    <m:sSub>
                      <m:sSubPr>
                        <m:ctrlPr>
                          <a:rPr lang="es-ES" sz="2400" b="0" i="1" dirty="0" smtClean="0">
                            <a:latin typeface="Cambria Math" panose="02040503050406030204" pitchFamily="18" charset="0"/>
                          </a:rPr>
                        </m:ctrlPr>
                      </m:sSubPr>
                      <m:e>
                        <m:r>
                          <a:rPr lang="en-US" sz="2400" i="1" dirty="0" smtClean="0">
                            <a:latin typeface="Cambria Math" panose="02040503050406030204" pitchFamily="18" charset="0"/>
                          </a:rPr>
                          <m:t>𝑤</m:t>
                        </m:r>
                      </m:e>
                      <m:sub>
                        <m:r>
                          <a:rPr lang="en-US" sz="2400" i="1" dirty="0" smtClean="0">
                            <a:latin typeface="Cambria Math" panose="02040503050406030204" pitchFamily="18" charset="0"/>
                          </a:rPr>
                          <m:t>𝑖</m:t>
                        </m:r>
                      </m:sub>
                    </m:sSub>
                  </m:oMath>
                </a14:m>
                <a:r>
                  <a:rPr lang="en-US" sz="2400" dirty="0"/>
                  <a:t>. Where we seek to maximize the value of objects stored in the backpack, without exceeding the maximum capacity </a:t>
                </a:r>
                <a14:m>
                  <m:oMath xmlns:m="http://schemas.openxmlformats.org/officeDocument/2006/math">
                    <m:r>
                      <a:rPr lang="en-US" sz="2400" i="1" dirty="0" smtClean="0">
                        <a:latin typeface="Cambria Math" panose="02040503050406030204" pitchFamily="18" charset="0"/>
                      </a:rPr>
                      <m:t>𝐶</m:t>
                    </m:r>
                  </m:oMath>
                </a14:m>
                <a:r>
                  <a:rPr lang="en-US" sz="2400" dirty="0"/>
                  <a:t>.</a:t>
                </a:r>
              </a:p>
            </p:txBody>
          </p:sp>
        </mc:Choice>
        <mc:Fallback xmlns="">
          <p:sp>
            <p:nvSpPr>
              <p:cNvPr id="3" name="Marcador de contenido 2">
                <a:extLst>
                  <a:ext uri="{FF2B5EF4-FFF2-40B4-BE49-F238E27FC236}">
                    <a16:creationId xmlns:a16="http://schemas.microsoft.com/office/drawing/2014/main" id="{E74440DC-1CC0-4BCD-B4A3-0CB77AC1F4B4}"/>
                  </a:ext>
                </a:extLst>
              </p:cNvPr>
              <p:cNvSpPr>
                <a:spLocks noGrp="1" noRot="1" noChangeAspect="1" noMove="1" noResize="1" noEditPoints="1" noAdjustHandles="1" noChangeArrowheads="1" noChangeShapeType="1" noTextEdit="1"/>
              </p:cNvSpPr>
              <p:nvPr>
                <p:ph idx="1"/>
              </p:nvPr>
            </p:nvSpPr>
            <p:spPr>
              <a:xfrm>
                <a:off x="457200" y="1468877"/>
                <a:ext cx="8229600" cy="5104961"/>
              </a:xfrm>
              <a:blipFill>
                <a:blip r:embed="rId3"/>
                <a:stretch>
                  <a:fillRect l="-1111" t="-836" r="-1111"/>
                </a:stretch>
              </a:blipFill>
            </p:spPr>
            <p:txBody>
              <a:bodyPr/>
              <a:lstStyle/>
              <a:p>
                <a:r>
                  <a:rPr lang="es-CL">
                    <a:noFill/>
                  </a:rPr>
                  <a:t> </a:t>
                </a:r>
              </a:p>
            </p:txBody>
          </p:sp>
        </mc:Fallback>
      </mc:AlternateContent>
      <p:pic>
        <p:nvPicPr>
          <p:cNvPr id="7" name="Marcador de contenido 9" descr="Mochila con relleno sólido">
            <a:extLst>
              <a:ext uri="{FF2B5EF4-FFF2-40B4-BE49-F238E27FC236}">
                <a16:creationId xmlns:a16="http://schemas.microsoft.com/office/drawing/2014/main" id="{0146C86F-521E-45F0-9D18-96A56B2B3C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4417" y="4581130"/>
            <a:ext cx="914400" cy="914400"/>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D86F5CF-FD77-40C9-B0F1-55F27D06173A}"/>
                  </a:ext>
                </a:extLst>
              </p:cNvPr>
              <p:cNvSpPr txBox="1"/>
              <p:nvPr/>
            </p:nvSpPr>
            <p:spPr>
              <a:xfrm>
                <a:off x="1742961" y="5490354"/>
                <a:ext cx="14808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solidFill>
                            <a:srgbClr val="17375E"/>
                          </a:solidFill>
                          <a:latin typeface="Cambria Math" panose="02040503050406030204" pitchFamily="18" charset="0"/>
                        </a:rPr>
                        <m:t>𝐶</m:t>
                      </m:r>
                      <m:r>
                        <a:rPr lang="es-ES" b="0" i="1" smtClean="0">
                          <a:solidFill>
                            <a:srgbClr val="17375E"/>
                          </a:solidFill>
                          <a:latin typeface="Cambria Math" panose="02040503050406030204" pitchFamily="18" charset="0"/>
                        </a:rPr>
                        <m:t>=</m:t>
                      </m:r>
                      <m:r>
                        <a:rPr lang="es-ES" b="0" i="1" smtClean="0">
                          <a:solidFill>
                            <a:srgbClr val="17375E"/>
                          </a:solidFill>
                          <a:latin typeface="Cambria Math" panose="02040503050406030204" pitchFamily="18" charset="0"/>
                        </a:rPr>
                        <m:t>𝐶𝑎𝑝𝑎𝑐𝑖𝑡𝑦</m:t>
                      </m:r>
                      <m:r>
                        <a:rPr lang="es-ES" b="0" i="1" smtClean="0">
                          <a:solidFill>
                            <a:srgbClr val="17375E"/>
                          </a:solidFill>
                          <a:latin typeface="Cambria Math" panose="02040503050406030204" pitchFamily="18" charset="0"/>
                        </a:rPr>
                        <m:t> </m:t>
                      </m:r>
                    </m:oMath>
                  </m:oMathPara>
                </a14:m>
                <a:endParaRPr lang="es-CL" dirty="0">
                  <a:solidFill>
                    <a:srgbClr val="17375E"/>
                  </a:solidFill>
                </a:endParaRPr>
              </a:p>
            </p:txBody>
          </p:sp>
        </mc:Choice>
        <mc:Fallback xmlns="">
          <p:sp>
            <p:nvSpPr>
              <p:cNvPr id="8" name="CuadroTexto 7">
                <a:extLst>
                  <a:ext uri="{FF2B5EF4-FFF2-40B4-BE49-F238E27FC236}">
                    <a16:creationId xmlns:a16="http://schemas.microsoft.com/office/drawing/2014/main" id="{0D86F5CF-FD77-40C9-B0F1-55F27D06173A}"/>
                  </a:ext>
                </a:extLst>
              </p:cNvPr>
              <p:cNvSpPr txBox="1">
                <a:spLocks noRot="1" noChangeAspect="1" noMove="1" noResize="1" noEditPoints="1" noAdjustHandles="1" noChangeArrowheads="1" noChangeShapeType="1" noTextEdit="1"/>
              </p:cNvSpPr>
              <p:nvPr/>
            </p:nvSpPr>
            <p:spPr>
              <a:xfrm>
                <a:off x="1742961" y="5490354"/>
                <a:ext cx="1480855" cy="276999"/>
              </a:xfrm>
              <a:prstGeom prst="rect">
                <a:avLst/>
              </a:prstGeom>
              <a:blipFill>
                <a:blip r:embed="rId6"/>
                <a:stretch>
                  <a:fillRect l="-3704" t="-4444" r="-1646" b="-35556"/>
                </a:stretch>
              </a:blipFill>
            </p:spPr>
            <p:txBody>
              <a:bodyPr/>
              <a:lstStyle/>
              <a:p>
                <a:r>
                  <a:rPr lang="es-CL">
                    <a:noFill/>
                  </a:rPr>
                  <a:t> </a:t>
                </a:r>
              </a:p>
            </p:txBody>
          </p:sp>
        </mc:Fallback>
      </mc:AlternateContent>
      <p:pic>
        <p:nvPicPr>
          <p:cNvPr id="9" name="Gráfico 8" descr="Pantalones con relleno sólido">
            <a:extLst>
              <a:ext uri="{FF2B5EF4-FFF2-40B4-BE49-F238E27FC236}">
                <a16:creationId xmlns:a16="http://schemas.microsoft.com/office/drawing/2014/main" id="{717A0717-455A-45C3-8363-3E3B659F32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86528" y="4243221"/>
            <a:ext cx="914400" cy="914400"/>
          </a:xfrm>
          <a:prstGeom prst="rect">
            <a:avLst/>
          </a:prstGeom>
        </p:spPr>
      </p:pic>
      <p:pic>
        <p:nvPicPr>
          <p:cNvPr id="10" name="Gráfico 9" descr="Gorra de béisbol con relleno sólido">
            <a:extLst>
              <a:ext uri="{FF2B5EF4-FFF2-40B4-BE49-F238E27FC236}">
                <a16:creationId xmlns:a16="http://schemas.microsoft.com/office/drawing/2014/main" id="{54D559B4-37DD-4714-9468-BA739658C99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84402" y="4193851"/>
            <a:ext cx="914400" cy="914400"/>
          </a:xfrm>
          <a:prstGeom prst="rect">
            <a:avLst/>
          </a:prstGeom>
        </p:spPr>
      </p:pic>
      <p:pic>
        <p:nvPicPr>
          <p:cNvPr id="11" name="Gráfico 10" descr="Zapato de tacón alto con relleno sólido">
            <a:extLst>
              <a:ext uri="{FF2B5EF4-FFF2-40B4-BE49-F238E27FC236}">
                <a16:creationId xmlns:a16="http://schemas.microsoft.com/office/drawing/2014/main" id="{6F888D72-E0BD-4A64-912B-39D6532065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8345" y="5112789"/>
            <a:ext cx="914400" cy="914400"/>
          </a:xfrm>
          <a:prstGeom prst="rect">
            <a:avLst/>
          </a:prstGeom>
        </p:spPr>
      </p:pic>
      <p:pic>
        <p:nvPicPr>
          <p:cNvPr id="12" name="Gráfico 11" descr="Zapato con relleno sólido">
            <a:extLst>
              <a:ext uri="{FF2B5EF4-FFF2-40B4-BE49-F238E27FC236}">
                <a16:creationId xmlns:a16="http://schemas.microsoft.com/office/drawing/2014/main" id="{7D808C04-F1A4-43ED-87B4-D9E0F8ED95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6700" y="4931923"/>
            <a:ext cx="914400" cy="914400"/>
          </a:xfrm>
          <a:prstGeom prst="rect">
            <a:avLst/>
          </a:prstGeom>
        </p:spPr>
      </p:pic>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5A1B65B9-012F-4B7E-B0B4-ECEDE15C410D}"/>
                  </a:ext>
                </a:extLst>
              </p:cNvPr>
              <p:cNvSpPr txBox="1"/>
              <p:nvPr/>
            </p:nvSpPr>
            <p:spPr>
              <a:xfrm>
                <a:off x="4815373" y="6027189"/>
                <a:ext cx="2086597" cy="276999"/>
              </a:xfrm>
              <a:prstGeom prst="rect">
                <a:avLst/>
              </a:prstGeom>
              <a:noFill/>
            </p:spPr>
            <p:txBody>
              <a:bodyPr wrap="none" lIns="0" tIns="0" rIns="0" bIns="0" rtlCol="0">
                <a:spAutoFit/>
              </a:bodyPr>
              <a:lstStyle/>
              <a:p>
                <a:r>
                  <a:rPr lang="es-ES" i="1" dirty="0">
                    <a:solidFill>
                      <a:srgbClr val="17375E"/>
                    </a:solidFill>
                    <a:latin typeface="Roboto"/>
                  </a:rPr>
                  <a:t>N</a:t>
                </a:r>
                <a:r>
                  <a:rPr lang="es-ES" i="1" dirty="0">
                    <a:solidFill>
                      <a:srgbClr val="17375E"/>
                    </a:solidFill>
                  </a:rPr>
                  <a:t> </a:t>
                </a:r>
                <a14:m>
                  <m:oMath xmlns:m="http://schemas.openxmlformats.org/officeDocument/2006/math">
                    <m:r>
                      <a:rPr lang="es-ES" i="1">
                        <a:solidFill>
                          <a:srgbClr val="17375E"/>
                        </a:solidFill>
                        <a:latin typeface="Cambria Math" panose="02040503050406030204" pitchFamily="18" charset="0"/>
                      </a:rPr>
                      <m:t>=</m:t>
                    </m:r>
                    <m:r>
                      <a:rPr lang="es-ES" i="1">
                        <a:solidFill>
                          <a:srgbClr val="17375E"/>
                        </a:solidFill>
                        <a:latin typeface="Cambria Math" panose="02040503050406030204" pitchFamily="18" charset="0"/>
                      </a:rPr>
                      <m:t>𝑆𝑒𝑡</m:t>
                    </m:r>
                    <m:r>
                      <a:rPr lang="es-ES" i="1">
                        <a:solidFill>
                          <a:srgbClr val="17375E"/>
                        </a:solidFill>
                        <a:latin typeface="Cambria Math" panose="02040503050406030204" pitchFamily="18" charset="0"/>
                      </a:rPr>
                      <m:t> </m:t>
                    </m:r>
                    <m:r>
                      <a:rPr lang="es-ES" i="1">
                        <a:solidFill>
                          <a:srgbClr val="17375E"/>
                        </a:solidFill>
                        <a:latin typeface="Cambria Math" panose="02040503050406030204" pitchFamily="18" charset="0"/>
                      </a:rPr>
                      <m:t>𝑜𝑓</m:t>
                    </m:r>
                    <m:r>
                      <a:rPr lang="es-ES" i="1">
                        <a:solidFill>
                          <a:srgbClr val="17375E"/>
                        </a:solidFill>
                        <a:latin typeface="Cambria Math" panose="02040503050406030204" pitchFamily="18" charset="0"/>
                      </a:rPr>
                      <m:t> </m:t>
                    </m:r>
                    <m:r>
                      <a:rPr lang="es-ES" i="1">
                        <a:solidFill>
                          <a:srgbClr val="17375E"/>
                        </a:solidFill>
                        <a:latin typeface="Cambria Math" panose="02040503050406030204" pitchFamily="18" charset="0"/>
                      </a:rPr>
                      <m:t>𝑒𝑙𝑒𝑚𝑒𝑛𝑡𝑠</m:t>
                    </m:r>
                  </m:oMath>
                </a14:m>
                <a:endParaRPr lang="es-CL" baseline="-25000" dirty="0">
                  <a:solidFill>
                    <a:srgbClr val="17375E"/>
                  </a:solidFill>
                </a:endParaRPr>
              </a:p>
            </p:txBody>
          </p:sp>
        </mc:Choice>
        <mc:Fallback xmlns="">
          <p:sp>
            <p:nvSpPr>
              <p:cNvPr id="13" name="CuadroTexto 12">
                <a:extLst>
                  <a:ext uri="{FF2B5EF4-FFF2-40B4-BE49-F238E27FC236}">
                    <a16:creationId xmlns:a16="http://schemas.microsoft.com/office/drawing/2014/main" id="{5A1B65B9-012F-4B7E-B0B4-ECEDE15C410D}"/>
                  </a:ext>
                </a:extLst>
              </p:cNvPr>
              <p:cNvSpPr txBox="1">
                <a:spLocks noRot="1" noChangeAspect="1" noMove="1" noResize="1" noEditPoints="1" noAdjustHandles="1" noChangeArrowheads="1" noChangeShapeType="1" noTextEdit="1"/>
              </p:cNvSpPr>
              <p:nvPr/>
            </p:nvSpPr>
            <p:spPr>
              <a:xfrm>
                <a:off x="4815373" y="6027189"/>
                <a:ext cx="2086597" cy="276999"/>
              </a:xfrm>
              <a:prstGeom prst="rect">
                <a:avLst/>
              </a:prstGeom>
              <a:blipFill>
                <a:blip r:embed="rId15"/>
                <a:stretch>
                  <a:fillRect l="-7018" t="-28889" r="-3216" b="-51111"/>
                </a:stretch>
              </a:blipFill>
            </p:spPr>
            <p:txBody>
              <a:bodyPr/>
              <a:lstStyle/>
              <a:p>
                <a:r>
                  <a:rPr lang="es-CL">
                    <a:noFill/>
                  </a:rPr>
                  <a:t> </a:t>
                </a:r>
              </a:p>
            </p:txBody>
          </p:sp>
        </mc:Fallback>
      </mc:AlternateContent>
      <p:cxnSp>
        <p:nvCxnSpPr>
          <p:cNvPr id="14" name="Conector recto de flecha 13">
            <a:extLst>
              <a:ext uri="{FF2B5EF4-FFF2-40B4-BE49-F238E27FC236}">
                <a16:creationId xmlns:a16="http://schemas.microsoft.com/office/drawing/2014/main" id="{9C4B2D89-ECD2-4EBB-8201-FD57ACB1576A}"/>
              </a:ext>
            </a:extLst>
          </p:cNvPr>
          <p:cNvCxnSpPr>
            <a:cxnSpLocks/>
          </p:cNvCxnSpPr>
          <p:nvPr/>
        </p:nvCxnSpPr>
        <p:spPr>
          <a:xfrm flipH="1">
            <a:off x="3400274" y="4700421"/>
            <a:ext cx="1756188" cy="210944"/>
          </a:xfrm>
          <a:prstGeom prst="straightConnector1">
            <a:avLst/>
          </a:prstGeom>
          <a:ln w="63500">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68844FF3-D087-4155-BA25-56638C35A216}"/>
              </a:ext>
            </a:extLst>
          </p:cNvPr>
          <p:cNvCxnSpPr>
            <a:cxnSpLocks/>
          </p:cNvCxnSpPr>
          <p:nvPr/>
        </p:nvCxnSpPr>
        <p:spPr>
          <a:xfrm flipH="1" flipV="1">
            <a:off x="3400274" y="5219001"/>
            <a:ext cx="1690200" cy="342813"/>
          </a:xfrm>
          <a:prstGeom prst="straightConnector1">
            <a:avLst/>
          </a:prstGeom>
          <a:ln w="63500">
            <a:prstDash val="dash"/>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61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Mathematical</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model</a:t>
            </a:r>
            <a:endParaRPr lang="es-ES_tradnl" altLang="es-CL" sz="2400" b="1" dirty="0">
              <a:solidFill>
                <a:srgbClr val="953735"/>
              </a:solidFill>
              <a:latin typeface="Roboto Medium"/>
              <a:ea typeface="Roboto Medium"/>
              <a:cs typeface="Roboto Medium"/>
            </a:endParaRPr>
          </a:p>
        </p:txBody>
      </p:sp>
      <p:pic>
        <p:nvPicPr>
          <p:cNvPr id="7" name="Imagen 6">
            <a:extLst>
              <a:ext uri="{FF2B5EF4-FFF2-40B4-BE49-F238E27FC236}">
                <a16:creationId xmlns:a16="http://schemas.microsoft.com/office/drawing/2014/main" id="{A4ABF681-1669-4D58-A058-9805A6BC09F6}"/>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682712" y="3838575"/>
            <a:ext cx="1390650" cy="819150"/>
          </a:xfrm>
          <a:prstGeom prst="rect">
            <a:avLst/>
          </a:prstGeom>
        </p:spPr>
      </p:pic>
      <p:sp>
        <p:nvSpPr>
          <p:cNvPr id="9" name="CuadroTexto 8">
            <a:extLst>
              <a:ext uri="{FF2B5EF4-FFF2-40B4-BE49-F238E27FC236}">
                <a16:creationId xmlns:a16="http://schemas.microsoft.com/office/drawing/2014/main" id="{8DB3ED95-483E-4556-8F6C-43E5818DE619}"/>
              </a:ext>
            </a:extLst>
          </p:cNvPr>
          <p:cNvSpPr txBox="1"/>
          <p:nvPr/>
        </p:nvSpPr>
        <p:spPr>
          <a:xfrm>
            <a:off x="457200" y="1738610"/>
            <a:ext cx="2880917" cy="461665"/>
          </a:xfrm>
          <a:prstGeom prst="rect">
            <a:avLst/>
          </a:prstGeom>
          <a:noFill/>
        </p:spPr>
        <p:txBody>
          <a:bodyPr wrap="none" rtlCol="0">
            <a:spAutoFit/>
          </a:bodyPr>
          <a:lstStyle/>
          <a:p>
            <a:r>
              <a:rPr lang="es-ES" sz="2400" dirty="0" err="1">
                <a:solidFill>
                  <a:srgbClr val="17375E"/>
                </a:solidFill>
                <a:latin typeface="Roboto"/>
              </a:rPr>
              <a:t>Objective</a:t>
            </a:r>
            <a:r>
              <a:rPr lang="es-ES" sz="2400" dirty="0">
                <a:solidFill>
                  <a:srgbClr val="17375E"/>
                </a:solidFill>
                <a:latin typeface="Roboto"/>
              </a:rPr>
              <a:t> </a:t>
            </a:r>
            <a:r>
              <a:rPr lang="es-ES" sz="2400" dirty="0" err="1">
                <a:solidFill>
                  <a:srgbClr val="17375E"/>
                </a:solidFill>
                <a:latin typeface="Roboto"/>
              </a:rPr>
              <a:t>Function</a:t>
            </a:r>
            <a:r>
              <a:rPr lang="es-ES" sz="2400" dirty="0">
                <a:solidFill>
                  <a:srgbClr val="17375E"/>
                </a:solidFill>
                <a:latin typeface="Roboto"/>
              </a:rPr>
              <a:t> :</a:t>
            </a:r>
            <a:endParaRPr lang="es-CL" sz="2400" dirty="0">
              <a:solidFill>
                <a:srgbClr val="17375E"/>
              </a:solidFill>
              <a:latin typeface="Roboto"/>
            </a:endParaRPr>
          </a:p>
        </p:txBody>
      </p:sp>
      <p:sp>
        <p:nvSpPr>
          <p:cNvPr id="10" name="CuadroTexto 9">
            <a:extLst>
              <a:ext uri="{FF2B5EF4-FFF2-40B4-BE49-F238E27FC236}">
                <a16:creationId xmlns:a16="http://schemas.microsoft.com/office/drawing/2014/main" id="{FA63A2B5-7016-4E95-979C-E2F08B3CD6A8}"/>
              </a:ext>
            </a:extLst>
          </p:cNvPr>
          <p:cNvSpPr txBox="1"/>
          <p:nvPr/>
        </p:nvSpPr>
        <p:spPr>
          <a:xfrm>
            <a:off x="457200" y="3376910"/>
            <a:ext cx="1717137" cy="461665"/>
          </a:xfrm>
          <a:prstGeom prst="rect">
            <a:avLst/>
          </a:prstGeom>
          <a:noFill/>
        </p:spPr>
        <p:txBody>
          <a:bodyPr wrap="none" rtlCol="0">
            <a:spAutoFit/>
          </a:bodyPr>
          <a:lstStyle/>
          <a:p>
            <a:r>
              <a:rPr lang="es-ES" sz="2400" dirty="0" err="1">
                <a:solidFill>
                  <a:srgbClr val="17375E"/>
                </a:solidFill>
                <a:latin typeface="Roboto"/>
              </a:rPr>
              <a:t>Subject</a:t>
            </a:r>
            <a:r>
              <a:rPr lang="es-ES" sz="2400" dirty="0">
                <a:solidFill>
                  <a:srgbClr val="17375E"/>
                </a:solidFill>
                <a:latin typeface="Roboto"/>
              </a:rPr>
              <a:t> </a:t>
            </a:r>
            <a:r>
              <a:rPr lang="es-ES" sz="2400" dirty="0" err="1">
                <a:solidFill>
                  <a:srgbClr val="17375E"/>
                </a:solidFill>
                <a:latin typeface="Roboto"/>
              </a:rPr>
              <a:t>to</a:t>
            </a:r>
            <a:r>
              <a:rPr lang="es-ES" sz="2400" dirty="0">
                <a:solidFill>
                  <a:srgbClr val="17375E"/>
                </a:solidFill>
                <a:latin typeface="Roboto"/>
              </a:rPr>
              <a:t> :</a:t>
            </a:r>
            <a:endParaRPr lang="es-CL" sz="2400" dirty="0">
              <a:solidFill>
                <a:srgbClr val="17375E"/>
              </a:solidFill>
              <a:latin typeface="Roboto"/>
            </a:endParaRPr>
          </a:p>
        </p:txBody>
      </p:sp>
      <p:pic>
        <p:nvPicPr>
          <p:cNvPr id="8" name="Imagen 7">
            <a:extLst>
              <a:ext uri="{FF2B5EF4-FFF2-40B4-BE49-F238E27FC236}">
                <a16:creationId xmlns:a16="http://schemas.microsoft.com/office/drawing/2014/main" id="{F9AA89A0-5317-4D11-B8CB-E350AEC6F9E9}"/>
              </a:ext>
            </a:extLst>
          </p:cNvPr>
          <p:cNvPicPr>
            <a:picLocks noChangeAspect="1"/>
          </p:cNvPicPr>
          <p:nvPr/>
        </p:nvPicPr>
        <p:blipFill>
          <a:blip r:embed="rId5"/>
          <a:stretch>
            <a:fillRect/>
          </a:stretch>
        </p:blipFill>
        <p:spPr>
          <a:xfrm>
            <a:off x="3133725" y="2187440"/>
            <a:ext cx="2876550" cy="1085850"/>
          </a:xfrm>
          <a:prstGeom prst="rect">
            <a:avLst/>
          </a:prstGeom>
        </p:spPr>
      </p:pic>
    </p:spTree>
    <p:extLst>
      <p:ext uri="{BB962C8B-B14F-4D97-AF65-F5344CB8AC3E}">
        <p14:creationId xmlns:p14="http://schemas.microsoft.com/office/powerpoint/2010/main" val="280808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5BB87-33D2-45C3-983D-3AB1C1BB84B7}"/>
              </a:ext>
            </a:extLst>
          </p:cNvPr>
          <p:cNvSpPr>
            <a:spLocks noGrp="1"/>
          </p:cNvSpPr>
          <p:nvPr>
            <p:ph type="title"/>
          </p:nvPr>
        </p:nvSpPr>
        <p:spPr>
          <a:xfrm>
            <a:off x="1096347" y="2932804"/>
            <a:ext cx="6951306" cy="992392"/>
          </a:xfrm>
        </p:spPr>
        <p:txBody>
          <a:bodyPr/>
          <a:lstStyle/>
          <a:p>
            <a:pPr algn="ctr"/>
            <a:r>
              <a:rPr kumimoji="0" lang="en-US" sz="2400" b="0" i="0" u="none" strike="noStrike" kern="1200" cap="none" spc="0" normalizeH="0" baseline="0" noProof="0" dirty="0">
                <a:ln>
                  <a:noFill/>
                </a:ln>
                <a:solidFill>
                  <a:srgbClr val="17375E"/>
                </a:solidFill>
                <a:effectLst/>
                <a:uLnTx/>
                <a:uFillTx/>
                <a:latin typeface="Arial"/>
                <a:ea typeface="Arial"/>
                <a:cs typeface="Arial"/>
                <a:sym typeface="Arial"/>
              </a:rPr>
              <a:t>Why apply metaheuristics to solve combinatorial optimization problems?</a:t>
            </a:r>
            <a:endParaRPr lang="es-CL" dirty="0"/>
          </a:p>
        </p:txBody>
      </p:sp>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Tree>
    <p:extLst>
      <p:ext uri="{BB962C8B-B14F-4D97-AF65-F5344CB8AC3E}">
        <p14:creationId xmlns:p14="http://schemas.microsoft.com/office/powerpoint/2010/main" val="3740895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e171d0a772_0_0"/>
          <p:cNvSpPr txBox="1">
            <a:spLocks noGrp="1"/>
          </p:cNvSpPr>
          <p:nvPr>
            <p:ph type="ctrTitle"/>
          </p:nvPr>
        </p:nvSpPr>
        <p:spPr>
          <a:xfrm>
            <a:off x="685800" y="3175390"/>
            <a:ext cx="7772400" cy="770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953735"/>
              </a:buClr>
              <a:buSzPts val="3200"/>
              <a:buFont typeface="Roboto Medium"/>
              <a:buNone/>
            </a:pPr>
            <a:r>
              <a:rPr lang="es-ES" b="1" dirty="0">
                <a:solidFill>
                  <a:srgbClr val="953735"/>
                </a:solidFill>
                <a:latin typeface="Roboto Medium"/>
                <a:ea typeface="Roboto Medium"/>
                <a:cs typeface="Roboto Medium"/>
                <a:sym typeface="Roboto Medium"/>
              </a:rPr>
              <a:t>Experimental </a:t>
            </a:r>
            <a:r>
              <a:rPr lang="es-ES" b="1" dirty="0" err="1">
                <a:solidFill>
                  <a:srgbClr val="953735"/>
                </a:solidFill>
                <a:latin typeface="Roboto Medium"/>
                <a:ea typeface="Roboto Medium"/>
                <a:cs typeface="Roboto Medium"/>
                <a:sym typeface="Roboto Medium"/>
              </a:rPr>
              <a:t>Results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2FC2CEAE-5A2B-449A-BDBA-9EB99FC31E95}"/>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Diversity</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Determination</a:t>
            </a:r>
            <a:endParaRPr sz="2400" b="1" dirty="0">
              <a:solidFill>
                <a:srgbClr val="953735"/>
              </a:solidFill>
              <a:latin typeface="Roboto Medium"/>
              <a:ea typeface="Roboto Medium"/>
              <a:cs typeface="Roboto Medium"/>
              <a:sym typeface="Roboto Medium"/>
            </a:endParaRPr>
          </a:p>
        </p:txBody>
      </p:sp>
      <mc:AlternateContent xmlns:mc="http://schemas.openxmlformats.org/markup-compatibility/2006" xmlns:a14="http://schemas.microsoft.com/office/drawing/2010/main">
        <mc:Choice Requires="a14">
          <p:sp>
            <p:nvSpPr>
              <p:cNvPr id="7" name="Marcador de contenido 2">
                <a:extLst>
                  <a:ext uri="{FF2B5EF4-FFF2-40B4-BE49-F238E27FC236}">
                    <a16:creationId xmlns:a16="http://schemas.microsoft.com/office/drawing/2014/main" id="{80383C95-7250-448E-9B61-CEC7163ED102}"/>
                  </a:ext>
                </a:extLst>
              </p:cNvPr>
              <p:cNvSpPr txBox="1">
                <a:spLocks/>
              </p:cNvSpPr>
              <p:nvPr/>
            </p:nvSpPr>
            <p:spPr>
              <a:xfrm>
                <a:off x="421341" y="2640607"/>
                <a:ext cx="8229600" cy="359185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CL" sz="2400" dirty="0"/>
                  <a:t>Where:</a:t>
                </a:r>
              </a:p>
              <a:p>
                <a14:m>
                  <m:oMath xmlns:m="http://schemas.openxmlformats.org/officeDocument/2006/math">
                    <m:r>
                      <a:rPr lang="es-CL" sz="2400" i="1" dirty="0" smtClean="0">
                        <a:latin typeface="Cambria Math" panose="02040503050406030204" pitchFamily="18" charset="0"/>
                      </a:rPr>
                      <m:t>𝐷𝑖𝑣</m:t>
                    </m:r>
                  </m:oMath>
                </a14:m>
                <a:r>
                  <a:rPr lang="es-CL" sz="2400" dirty="0"/>
                  <a:t>: </a:t>
                </a:r>
                <a:r>
                  <a:rPr lang="es-CL" sz="2400" dirty="0" err="1"/>
                  <a:t>Diversity</a:t>
                </a:r>
                <a:r>
                  <a:rPr lang="es-CL" sz="2400" dirty="0"/>
                  <a:t> status </a:t>
                </a:r>
                <a:r>
                  <a:rPr lang="es-CL" sz="2400" dirty="0" err="1"/>
                  <a:t>determination</a:t>
                </a:r>
                <a:endParaRPr lang="es-CL" sz="2400" dirty="0"/>
              </a:p>
              <a:p>
                <a14:m>
                  <m:oMath xmlns:m="http://schemas.openxmlformats.org/officeDocument/2006/math">
                    <m:sSup>
                      <m:sSupPr>
                        <m:ctrlPr>
                          <a:rPr lang="es-ES" sz="2400" b="0" i="1" smtClean="0">
                            <a:latin typeface="Cambria Math" panose="02040503050406030204" pitchFamily="18" charset="0"/>
                          </a:rPr>
                        </m:ctrlPr>
                      </m:sSupPr>
                      <m:e>
                        <m:acc>
                          <m:accPr>
                            <m:chr m:val="̅"/>
                            <m:ctrlPr>
                              <a:rPr lang="es-CL" sz="2400" i="1" smtClean="0">
                                <a:latin typeface="Cambria Math" panose="02040503050406030204" pitchFamily="18" charset="0"/>
                              </a:rPr>
                            </m:ctrlPr>
                          </m:accPr>
                          <m:e>
                            <m:r>
                              <a:rPr lang="es-ES" sz="2400" b="0" i="1" smtClean="0">
                                <a:latin typeface="Cambria Math" panose="02040503050406030204" pitchFamily="18" charset="0"/>
                              </a:rPr>
                              <m:t>𝑥</m:t>
                            </m:r>
                          </m:e>
                        </m:acc>
                      </m:e>
                      <m:sup>
                        <m:r>
                          <a:rPr lang="es-ES" sz="2400" b="0" i="1" smtClean="0">
                            <a:latin typeface="Cambria Math" panose="02040503050406030204" pitchFamily="18" charset="0"/>
                          </a:rPr>
                          <m:t>𝑑</m:t>
                        </m:r>
                      </m:sup>
                    </m:sSup>
                  </m:oMath>
                </a14:m>
                <a:r>
                  <a:rPr lang="es-CL" sz="2400" dirty="0"/>
                  <a:t>: denotes </a:t>
                </a:r>
                <a:r>
                  <a:rPr lang="es-CL" sz="2400" dirty="0" err="1"/>
                  <a:t>the</a:t>
                </a:r>
                <a:r>
                  <a:rPr lang="es-CL" sz="2400" dirty="0"/>
                  <a:t> mean </a:t>
                </a:r>
                <a:r>
                  <a:rPr lang="es-CL" sz="2400" dirty="0" err="1"/>
                  <a:t>of</a:t>
                </a:r>
                <a:r>
                  <a:rPr lang="es-CL" sz="2400" dirty="0"/>
                  <a:t> </a:t>
                </a:r>
                <a:r>
                  <a:rPr lang="es-CL" sz="2400" dirty="0" err="1"/>
                  <a:t>the</a:t>
                </a:r>
                <a:r>
                  <a:rPr lang="es-CL" sz="2400" dirty="0"/>
                  <a:t> </a:t>
                </a:r>
                <a:r>
                  <a:rPr lang="es-CL" sz="2400" dirty="0" err="1"/>
                  <a:t>individuals</a:t>
                </a:r>
                <a:r>
                  <a:rPr lang="es-CL" sz="2400" dirty="0"/>
                  <a:t> in </a:t>
                </a:r>
                <a:r>
                  <a:rPr lang="es-CL" sz="2400" dirty="0" err="1"/>
                  <a:t>dimension</a:t>
                </a:r>
                <a:r>
                  <a:rPr lang="es-CL" sz="2400" dirty="0"/>
                  <a:t> d.</a:t>
                </a:r>
              </a:p>
              <a:p>
                <a14:m>
                  <m:oMath xmlns:m="http://schemas.openxmlformats.org/officeDocument/2006/math">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𝑥</m:t>
                        </m:r>
                      </m:e>
                      <m:sub>
                        <m:r>
                          <a:rPr lang="es-ES" sz="2400" b="0" i="1" smtClean="0">
                            <a:latin typeface="Cambria Math" panose="02040503050406030204" pitchFamily="18" charset="0"/>
                          </a:rPr>
                          <m:t>𝑖</m:t>
                        </m:r>
                      </m:sub>
                      <m:sup>
                        <m:r>
                          <a:rPr lang="es-ES" sz="2400" b="0" i="1" smtClean="0">
                            <a:latin typeface="Cambria Math" panose="02040503050406030204" pitchFamily="18" charset="0"/>
                          </a:rPr>
                          <m:t>𝑑</m:t>
                        </m:r>
                      </m:sup>
                    </m:sSubSup>
                  </m:oMath>
                </a14:m>
                <a:r>
                  <a:rPr lang="es-CL" sz="2400" dirty="0"/>
                  <a:t>: </a:t>
                </a:r>
                <a:r>
                  <a:rPr lang="es-CL" sz="2400" dirty="0" err="1"/>
                  <a:t>is</a:t>
                </a:r>
                <a:r>
                  <a:rPr lang="es-CL" sz="2400" dirty="0"/>
                  <a:t> </a:t>
                </a:r>
                <a:r>
                  <a:rPr lang="es-CL" sz="2400" dirty="0" err="1"/>
                  <a:t>the</a:t>
                </a:r>
                <a:r>
                  <a:rPr lang="es-CL" sz="2400" dirty="0"/>
                  <a:t> </a:t>
                </a:r>
                <a:r>
                  <a:rPr lang="es-CL" sz="2400" dirty="0" err="1"/>
                  <a:t>value</a:t>
                </a:r>
                <a:r>
                  <a:rPr lang="es-CL" sz="2400" dirty="0"/>
                  <a:t> </a:t>
                </a:r>
                <a:r>
                  <a:rPr lang="es-CL" sz="2400" dirty="0" err="1"/>
                  <a:t>of</a:t>
                </a:r>
                <a:r>
                  <a:rPr lang="es-CL" sz="2400" dirty="0"/>
                  <a:t> </a:t>
                </a:r>
                <a:r>
                  <a:rPr lang="es-CL" sz="2400" dirty="0" err="1"/>
                  <a:t>the</a:t>
                </a:r>
                <a:r>
                  <a:rPr lang="es-CL" sz="2400" dirty="0"/>
                  <a:t> i-</a:t>
                </a:r>
                <a:r>
                  <a:rPr lang="es-CL" sz="2400" dirty="0" err="1"/>
                  <a:t>th</a:t>
                </a:r>
                <a:r>
                  <a:rPr lang="es-CL" sz="2400" dirty="0"/>
                  <a:t> individual </a:t>
                </a:r>
                <a:r>
                  <a:rPr lang="es-CL" sz="2400" dirty="0" err="1"/>
                  <a:t>of</a:t>
                </a:r>
                <a:r>
                  <a:rPr lang="es-CL" sz="2400" dirty="0"/>
                  <a:t> </a:t>
                </a:r>
                <a:r>
                  <a:rPr lang="es-CL" sz="2400" dirty="0" err="1"/>
                  <a:t>the</a:t>
                </a:r>
                <a:r>
                  <a:rPr lang="es-CL" sz="2400" dirty="0"/>
                  <a:t> d-</a:t>
                </a:r>
                <a:r>
                  <a:rPr lang="es-CL" sz="2400" dirty="0" err="1"/>
                  <a:t>th</a:t>
                </a:r>
                <a:r>
                  <a:rPr lang="es-CL" sz="2400" dirty="0"/>
                  <a:t> </a:t>
                </a:r>
                <a:r>
                  <a:rPr lang="es-CL" sz="2400" dirty="0" err="1"/>
                  <a:t>dimension</a:t>
                </a:r>
                <a:r>
                  <a:rPr lang="es-CL" sz="2400" dirty="0"/>
                  <a:t>.</a:t>
                </a:r>
              </a:p>
              <a:p>
                <a14:m>
                  <m:oMath xmlns:m="http://schemas.openxmlformats.org/officeDocument/2006/math">
                    <m:r>
                      <a:rPr lang="es-CL" sz="2400" i="1" dirty="0" smtClean="0">
                        <a:latin typeface="Cambria Math" panose="02040503050406030204" pitchFamily="18" charset="0"/>
                      </a:rPr>
                      <m:t>𝑛</m:t>
                    </m:r>
                  </m:oMath>
                </a14:m>
                <a:r>
                  <a:rPr lang="es-CL" sz="2400" dirty="0"/>
                  <a:t>: </a:t>
                </a:r>
                <a:r>
                  <a:rPr lang="es-CL" sz="2400" dirty="0" err="1"/>
                  <a:t>is</a:t>
                </a:r>
                <a:r>
                  <a:rPr lang="es-CL" sz="2400" dirty="0"/>
                  <a:t> </a:t>
                </a:r>
                <a:r>
                  <a:rPr lang="es-CL" sz="2400" dirty="0" err="1"/>
                  <a:t>the</a:t>
                </a:r>
                <a:r>
                  <a:rPr lang="es-CL" sz="2400" dirty="0"/>
                  <a:t> </a:t>
                </a:r>
                <a:r>
                  <a:rPr lang="es-CL" sz="2400" dirty="0" err="1"/>
                  <a:t>number</a:t>
                </a:r>
                <a:r>
                  <a:rPr lang="es-CL" sz="2400" dirty="0"/>
                  <a:t> </a:t>
                </a:r>
                <a:r>
                  <a:rPr lang="es-CL" sz="2400" dirty="0" err="1"/>
                  <a:t>of</a:t>
                </a:r>
                <a:r>
                  <a:rPr lang="es-CL" sz="2400" dirty="0"/>
                  <a:t> </a:t>
                </a:r>
                <a:r>
                  <a:rPr lang="es-CL" sz="2400" dirty="0" err="1"/>
                  <a:t>individuals</a:t>
                </a:r>
                <a:r>
                  <a:rPr lang="es-CL" sz="2400" dirty="0"/>
                  <a:t> in </a:t>
                </a:r>
                <a:r>
                  <a:rPr lang="es-CL" sz="2400" dirty="0" err="1"/>
                  <a:t>the</a:t>
                </a:r>
                <a:r>
                  <a:rPr lang="es-CL" sz="2400" dirty="0"/>
                  <a:t> </a:t>
                </a:r>
                <a:r>
                  <a:rPr lang="es-CL" sz="2400" dirty="0" err="1"/>
                  <a:t>population</a:t>
                </a:r>
                <a:endParaRPr lang="es-CL" sz="2400" dirty="0"/>
              </a:p>
              <a:p>
                <a14:m>
                  <m:oMath xmlns:m="http://schemas.openxmlformats.org/officeDocument/2006/math">
                    <m:r>
                      <a:rPr lang="es-CL" sz="2400" i="1" dirty="0" smtClean="0">
                        <a:latin typeface="Cambria Math" panose="02040503050406030204" pitchFamily="18" charset="0"/>
                      </a:rPr>
                      <m:t>𝑙</m:t>
                    </m:r>
                  </m:oMath>
                </a14:m>
                <a:r>
                  <a:rPr lang="es-CL" sz="2400" dirty="0"/>
                  <a:t>: </a:t>
                </a:r>
                <a:r>
                  <a:rPr lang="es-CL" sz="2400" dirty="0" err="1"/>
                  <a:t>is</a:t>
                </a:r>
                <a:r>
                  <a:rPr lang="es-CL" sz="2400" dirty="0"/>
                  <a:t> </a:t>
                </a:r>
                <a:r>
                  <a:rPr lang="es-CL" sz="2400" dirty="0" err="1"/>
                  <a:t>the</a:t>
                </a:r>
                <a:r>
                  <a:rPr lang="es-CL" sz="2400" dirty="0"/>
                  <a:t> </a:t>
                </a:r>
                <a:r>
                  <a:rPr lang="es-CL" sz="2400" dirty="0" err="1"/>
                  <a:t>size</a:t>
                </a:r>
                <a:r>
                  <a:rPr lang="es-CL" sz="2400" dirty="0"/>
                  <a:t> </a:t>
                </a:r>
                <a:r>
                  <a:rPr lang="es-CL" sz="2400" dirty="0" err="1"/>
                  <a:t>of</a:t>
                </a:r>
                <a:r>
                  <a:rPr lang="es-CL" sz="2400" dirty="0"/>
                  <a:t> </a:t>
                </a:r>
                <a:r>
                  <a:rPr lang="es-CL" sz="2400" dirty="0" err="1"/>
                  <a:t>the</a:t>
                </a:r>
                <a:r>
                  <a:rPr lang="es-CL" sz="2400" dirty="0"/>
                  <a:t> dimensión </a:t>
                </a:r>
                <a:r>
                  <a:rPr lang="es-CL" sz="2400" dirty="0" err="1"/>
                  <a:t>of</a:t>
                </a:r>
                <a:r>
                  <a:rPr lang="es-CL" sz="2400" dirty="0"/>
                  <a:t> </a:t>
                </a:r>
                <a:r>
                  <a:rPr lang="es-CL" sz="2400" dirty="0" err="1"/>
                  <a:t>the</a:t>
                </a:r>
                <a:r>
                  <a:rPr lang="es-CL" sz="2400" dirty="0"/>
                  <a:t> </a:t>
                </a:r>
                <a:r>
                  <a:rPr lang="es-CL" sz="2400" dirty="0" err="1"/>
                  <a:t>individuals</a:t>
                </a:r>
                <a:r>
                  <a:rPr lang="es-CL" sz="2400" dirty="0"/>
                  <a:t> </a:t>
                </a:r>
              </a:p>
              <a:p>
                <a:pPr marL="0" indent="0">
                  <a:buFont typeface="Arial"/>
                  <a:buNone/>
                </a:pPr>
                <a:endParaRPr lang="es-CL" sz="2400" dirty="0"/>
              </a:p>
            </p:txBody>
          </p:sp>
        </mc:Choice>
        <mc:Fallback xmlns="">
          <p:sp>
            <p:nvSpPr>
              <p:cNvPr id="7" name="Marcador de contenido 2">
                <a:extLst>
                  <a:ext uri="{FF2B5EF4-FFF2-40B4-BE49-F238E27FC236}">
                    <a16:creationId xmlns:a16="http://schemas.microsoft.com/office/drawing/2014/main" id="{80383C95-7250-448E-9B61-CEC7163ED102}"/>
                  </a:ext>
                </a:extLst>
              </p:cNvPr>
              <p:cNvSpPr txBox="1">
                <a:spLocks noRot="1" noChangeAspect="1" noMove="1" noResize="1" noEditPoints="1" noAdjustHandles="1" noChangeArrowheads="1" noChangeShapeType="1" noTextEdit="1"/>
              </p:cNvSpPr>
              <p:nvPr/>
            </p:nvSpPr>
            <p:spPr>
              <a:xfrm>
                <a:off x="421341" y="2640607"/>
                <a:ext cx="8229600" cy="3591850"/>
              </a:xfrm>
              <a:prstGeom prst="rect">
                <a:avLst/>
              </a:prstGeom>
              <a:blipFill>
                <a:blip r:embed="rId3"/>
                <a:stretch>
                  <a:fillRect l="-1111" t="-1188"/>
                </a:stretch>
              </a:blipFill>
            </p:spPr>
            <p:txBody>
              <a:bodyPr/>
              <a:lstStyle/>
              <a:p>
                <a:r>
                  <a:rPr lang="es-CL">
                    <a:noFill/>
                  </a:rPr>
                  <a:t> </a:t>
                </a:r>
              </a:p>
            </p:txBody>
          </p:sp>
        </mc:Fallback>
      </mc:AlternateContent>
      <p:sp>
        <p:nvSpPr>
          <p:cNvPr id="8" name="CuadroTexto 7">
            <a:extLst>
              <a:ext uri="{FF2B5EF4-FFF2-40B4-BE49-F238E27FC236}">
                <a16:creationId xmlns:a16="http://schemas.microsoft.com/office/drawing/2014/main" id="{8C1A3436-640A-49EA-8ED5-A7925CDF5253}"/>
              </a:ext>
            </a:extLst>
          </p:cNvPr>
          <p:cNvSpPr txBox="1"/>
          <p:nvPr/>
        </p:nvSpPr>
        <p:spPr>
          <a:xfrm>
            <a:off x="457200" y="6131881"/>
            <a:ext cx="8712968" cy="430887"/>
          </a:xfrm>
          <a:prstGeom prst="rect">
            <a:avLst/>
          </a:prstGeom>
          <a:noFill/>
        </p:spPr>
        <p:txBody>
          <a:bodyPr wrap="square">
            <a:spAutoFit/>
          </a:bodyPr>
          <a:lstStyle/>
          <a:p>
            <a:pPr algn="r"/>
            <a:r>
              <a:rPr lang="en-US" sz="1100" b="0" i="0" u="none" strike="noStrike" baseline="0" dirty="0">
                <a:solidFill>
                  <a:srgbClr val="953735"/>
                </a:solidFill>
                <a:latin typeface="PalatinoLinotype"/>
              </a:rPr>
              <a:t>Hussain, K., Zhu, W., &amp; Salleh, M. N. M. (2019). </a:t>
            </a:r>
            <a:r>
              <a:rPr lang="en-US" sz="1100" b="1" i="0" u="none" strike="noStrike" baseline="0" dirty="0">
                <a:solidFill>
                  <a:srgbClr val="953735"/>
                </a:solidFill>
                <a:latin typeface="PalatinoLinotype"/>
              </a:rPr>
              <a:t>Long-term memory Harris’ hawk optimization for high dimensional and optimal power flow problems</a:t>
            </a:r>
            <a:r>
              <a:rPr lang="en-US" sz="1100" b="0" i="0" u="none" strike="noStrike" baseline="0" dirty="0">
                <a:solidFill>
                  <a:srgbClr val="953735"/>
                </a:solidFill>
                <a:latin typeface="PalatinoLinotype"/>
              </a:rPr>
              <a:t>.</a:t>
            </a:r>
            <a:endParaRPr lang="es-CL" sz="1100" b="1" i="0" u="none" strike="noStrike" baseline="0" dirty="0">
              <a:solidFill>
                <a:srgbClr val="953735"/>
              </a:solidFill>
              <a:latin typeface="PalatinoLinotype"/>
            </a:endParaRPr>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4F3C859D-ABD2-4B8B-8AD2-188EBA8F1050}"/>
                  </a:ext>
                </a:extLst>
              </p:cNvPr>
              <p:cNvSpPr txBox="1"/>
              <p:nvPr/>
            </p:nvSpPr>
            <p:spPr>
              <a:xfrm>
                <a:off x="3165958" y="1438488"/>
                <a:ext cx="2740366" cy="7845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ES" b="0" i="0" smtClean="0">
                          <a:latin typeface="Cambria Math" panose="02040503050406030204" pitchFamily="18" charset="0"/>
                        </a:rPr>
                        <m:t>Div</m:t>
                      </m:r>
                      <m:r>
                        <a:rPr lang="es-ES" b="0" i="0" smtClean="0">
                          <a:latin typeface="Cambria Math" panose="02040503050406030204" pitchFamily="18" charset="0"/>
                        </a:rPr>
                        <m:t>=</m:t>
                      </m:r>
                      <m:f>
                        <m:fPr>
                          <m:ctrlPr>
                            <a:rPr lang="es-ES" b="0" i="1" smtClean="0">
                              <a:latin typeface="Cambria Math" panose="02040503050406030204" pitchFamily="18" charset="0"/>
                            </a:rPr>
                          </m:ctrlPr>
                        </m:fPr>
                        <m:num>
                          <m:r>
                            <a:rPr lang="es-ES" b="0" i="0" smtClean="0">
                              <a:latin typeface="Cambria Math" panose="02040503050406030204" pitchFamily="18" charset="0"/>
                            </a:rPr>
                            <m:t>1</m:t>
                          </m:r>
                        </m:num>
                        <m:den>
                          <m:r>
                            <m:rPr>
                              <m:sty m:val="p"/>
                            </m:rPr>
                            <a:rPr lang="es-ES" b="0" i="0" smtClean="0">
                              <a:latin typeface="Cambria Math" panose="02040503050406030204" pitchFamily="18" charset="0"/>
                            </a:rPr>
                            <m:t>l</m:t>
                          </m:r>
                          <m:r>
                            <a:rPr lang="es-ES" b="0" i="0" smtClean="0">
                              <a:latin typeface="Cambria Math" panose="02040503050406030204" pitchFamily="18" charset="0"/>
                            </a:rPr>
                            <m:t>·</m:t>
                          </m:r>
                          <m:r>
                            <m:rPr>
                              <m:sty m:val="p"/>
                            </m:rPr>
                            <a:rPr lang="es-ES" b="0" i="0" smtClean="0">
                              <a:latin typeface="Cambria Math" panose="02040503050406030204" pitchFamily="18" charset="0"/>
                            </a:rPr>
                            <m:t>n</m:t>
                          </m:r>
                        </m:den>
                      </m:f>
                      <m:nary>
                        <m:naryPr>
                          <m:chr m:val="∑"/>
                          <m:ctrlPr>
                            <a:rPr lang="es-ES" b="0" i="1" smtClean="0">
                              <a:latin typeface="Cambria Math" panose="02040503050406030204" pitchFamily="18" charset="0"/>
                            </a:rPr>
                          </m:ctrlPr>
                        </m:naryPr>
                        <m:sub>
                          <m:r>
                            <m:rPr>
                              <m:brk m:alnAt="23"/>
                            </m:rPr>
                            <a:rPr lang="es-ES" b="0" i="1" smtClean="0">
                              <a:latin typeface="Cambria Math" panose="02040503050406030204" pitchFamily="18" charset="0"/>
                            </a:rPr>
                            <m:t>𝑑</m:t>
                          </m:r>
                          <m:r>
                            <a:rPr lang="es-ES" b="0" i="1" smtClean="0">
                              <a:latin typeface="Cambria Math" panose="02040503050406030204" pitchFamily="18" charset="0"/>
                            </a:rPr>
                            <m:t>=</m:t>
                          </m:r>
                          <m:r>
                            <m:rPr>
                              <m:brk m:alnAt="23"/>
                            </m:rPr>
                            <a:rPr lang="es-ES" b="0" i="1" smtClean="0">
                              <a:latin typeface="Cambria Math" panose="02040503050406030204" pitchFamily="18" charset="0"/>
                            </a:rPr>
                            <m:t>1</m:t>
                          </m:r>
                        </m:sub>
                        <m:sup>
                          <m:r>
                            <a:rPr lang="es-ES" b="0" i="1" smtClean="0">
                              <a:latin typeface="Cambria Math" panose="02040503050406030204" pitchFamily="18" charset="0"/>
                            </a:rPr>
                            <m:t>𝑙</m:t>
                          </m:r>
                        </m:sup>
                        <m:e>
                          <m:nary>
                            <m:naryPr>
                              <m:chr m:val="∑"/>
                              <m:ctrlPr>
                                <a:rPr lang="es-ES" b="0" i="1" smtClean="0">
                                  <a:latin typeface="Cambria Math" panose="02040503050406030204" pitchFamily="18" charset="0"/>
                                </a:rPr>
                              </m:ctrlPr>
                            </m:naryPr>
                            <m:sub>
                              <m:r>
                                <m:rPr>
                                  <m:brk m:alnAt="23"/>
                                </m:rPr>
                                <a:rPr lang="es-ES" b="0" i="1" smtClean="0">
                                  <a:latin typeface="Cambria Math" panose="02040503050406030204" pitchFamily="18" charset="0"/>
                                </a:rPr>
                                <m:t>𝑖</m:t>
                              </m:r>
                              <m:r>
                                <a:rPr lang="es-ES" b="0" i="1" smtClean="0">
                                  <a:latin typeface="Cambria Math" panose="02040503050406030204" pitchFamily="18" charset="0"/>
                                </a:rPr>
                                <m:t>=</m:t>
                              </m:r>
                              <m:r>
                                <m:rPr>
                                  <m:brk m:alnAt="23"/>
                                </m:rPr>
                                <a:rPr lang="es-ES" b="0" i="1" smtClean="0">
                                  <a:latin typeface="Cambria Math" panose="02040503050406030204" pitchFamily="18" charset="0"/>
                                </a:rPr>
                                <m:t>1</m:t>
                              </m:r>
                            </m:sub>
                            <m:sup>
                              <m:r>
                                <a:rPr lang="es-ES" b="0" i="1" smtClean="0">
                                  <a:latin typeface="Cambria Math" panose="02040503050406030204" pitchFamily="18" charset="0"/>
                                </a:rPr>
                                <m:t>𝑛</m:t>
                              </m:r>
                            </m:sup>
                            <m:e>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𝑥</m:t>
                                      </m:r>
                                    </m:e>
                                  </m:acc>
                                </m:e>
                                <m:sup>
                                  <m:r>
                                    <a:rPr lang="es-ES" b="0" i="1" smtClean="0">
                                      <a:latin typeface="Cambria Math" panose="02040503050406030204" pitchFamily="18" charset="0"/>
                                    </a:rPr>
                                    <m:t>𝑑</m:t>
                                  </m:r>
                                </m:sup>
                              </m:sSup>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𝑥</m:t>
                                  </m:r>
                                </m:e>
                                <m:sub>
                                  <m:r>
                                    <a:rPr lang="es-ES" b="0" i="1" smtClean="0">
                                      <a:latin typeface="Cambria Math" panose="02040503050406030204" pitchFamily="18" charset="0"/>
                                    </a:rPr>
                                    <m:t>𝑖</m:t>
                                  </m:r>
                                </m:sub>
                                <m:sup>
                                  <m:r>
                                    <a:rPr lang="es-ES" b="0" i="1" smtClean="0">
                                      <a:latin typeface="Cambria Math" panose="02040503050406030204" pitchFamily="18" charset="0"/>
                                    </a:rPr>
                                    <m:t>𝑑</m:t>
                                  </m:r>
                                </m:sup>
                              </m:sSubSup>
                              <m:r>
                                <a:rPr lang="es-ES" b="0" i="1" smtClean="0">
                                  <a:latin typeface="Cambria Math" panose="02040503050406030204" pitchFamily="18" charset="0"/>
                                </a:rPr>
                                <m:t>|</m:t>
                              </m:r>
                            </m:e>
                          </m:nary>
                        </m:e>
                      </m:nary>
                    </m:oMath>
                  </m:oMathPara>
                </a14:m>
                <a:endParaRPr lang="es-CL" dirty="0"/>
              </a:p>
            </p:txBody>
          </p:sp>
        </mc:Choice>
        <mc:Fallback xmlns="">
          <p:sp>
            <p:nvSpPr>
              <p:cNvPr id="2" name="CuadroTexto 1">
                <a:extLst>
                  <a:ext uri="{FF2B5EF4-FFF2-40B4-BE49-F238E27FC236}">
                    <a16:creationId xmlns:a16="http://schemas.microsoft.com/office/drawing/2014/main" id="{4F3C859D-ABD2-4B8B-8AD2-188EBA8F1050}"/>
                  </a:ext>
                </a:extLst>
              </p:cNvPr>
              <p:cNvSpPr txBox="1">
                <a:spLocks noRot="1" noChangeAspect="1" noMove="1" noResize="1" noEditPoints="1" noAdjustHandles="1" noChangeArrowheads="1" noChangeShapeType="1" noTextEdit="1"/>
              </p:cNvSpPr>
              <p:nvPr/>
            </p:nvSpPr>
            <p:spPr>
              <a:xfrm>
                <a:off x="3165958" y="1438488"/>
                <a:ext cx="2740366" cy="784574"/>
              </a:xfrm>
              <a:prstGeom prst="rect">
                <a:avLst/>
              </a:prstGeom>
              <a:blipFill>
                <a:blip r:embed="rId4"/>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128260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E4BA4101-F69B-410F-98DD-210F6A715D4C}"/>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State</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Determination</a:t>
            </a:r>
            <a:endParaRPr sz="2400" b="1" dirty="0">
              <a:solidFill>
                <a:srgbClr val="953735"/>
              </a:solidFill>
              <a:latin typeface="Roboto Medium"/>
              <a:ea typeface="Roboto Medium"/>
              <a:cs typeface="Roboto Medium"/>
              <a:sym typeface="Roboto Medium"/>
            </a:endParaRPr>
          </a:p>
        </p:txBody>
      </p:sp>
      <mc:AlternateContent xmlns:mc="http://schemas.openxmlformats.org/markup-compatibility/2006" xmlns:a14="http://schemas.microsoft.com/office/drawing/2010/main">
        <mc:Choice Requires="a14">
          <p:sp>
            <p:nvSpPr>
              <p:cNvPr id="7" name="Marcador de contenido 2">
                <a:extLst>
                  <a:ext uri="{FF2B5EF4-FFF2-40B4-BE49-F238E27FC236}">
                    <a16:creationId xmlns:a16="http://schemas.microsoft.com/office/drawing/2014/main" id="{927B0D8E-966D-4F41-B16A-141560FC254B}"/>
                  </a:ext>
                </a:extLst>
              </p:cNvPr>
              <p:cNvSpPr txBox="1">
                <a:spLocks/>
              </p:cNvSpPr>
              <p:nvPr/>
            </p:nvSpPr>
            <p:spPr>
              <a:xfrm>
                <a:off x="421341" y="2937164"/>
                <a:ext cx="8229600" cy="359185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CL" sz="2400" dirty="0"/>
                  <a:t>Where:</a:t>
                </a:r>
              </a:p>
              <a:p>
                <a14:m>
                  <m:oMath xmlns:m="http://schemas.openxmlformats.org/officeDocument/2006/math">
                    <m:r>
                      <a:rPr lang="es-ES" sz="2400" b="0" i="1" smtClean="0">
                        <a:latin typeface="Cambria Math" panose="02040503050406030204" pitchFamily="18" charset="0"/>
                      </a:rPr>
                      <m:t>𝐷𝑖𝑣</m:t>
                    </m:r>
                    <m:r>
                      <a:rPr lang="es-ES" sz="2400" b="0" i="1" smtClean="0">
                        <a:latin typeface="Cambria Math" panose="02040503050406030204" pitchFamily="18" charset="0"/>
                      </a:rPr>
                      <m:t> </m:t>
                    </m:r>
                  </m:oMath>
                </a14:m>
                <a:r>
                  <a:rPr lang="es-CL" sz="2400" dirty="0"/>
                  <a:t>: </a:t>
                </a:r>
                <a:r>
                  <a:rPr lang="en-US" sz="2400" dirty="0"/>
                  <a:t>is the diversity calculated above</a:t>
                </a:r>
                <a:endParaRPr lang="es-CL" sz="2400" dirty="0"/>
              </a:p>
              <a:p>
                <a14:m>
                  <m:oMath xmlns:m="http://schemas.openxmlformats.org/officeDocument/2006/math">
                    <m:r>
                      <a:rPr lang="es-ES" sz="2400" b="0" i="1" smtClean="0">
                        <a:latin typeface="Cambria Math" panose="02040503050406030204" pitchFamily="18" charset="0"/>
                      </a:rPr>
                      <m:t>𝐷𝑖</m:t>
                    </m:r>
                    <m:sSub>
                      <m:sSubPr>
                        <m:ctrlPr>
                          <a:rPr lang="es-ES" sz="2400" b="0" i="1" smtClean="0">
                            <a:latin typeface="Cambria Math" panose="02040503050406030204" pitchFamily="18" charset="0"/>
                          </a:rPr>
                        </m:ctrlPr>
                      </m:sSubPr>
                      <m:e>
                        <m:r>
                          <a:rPr lang="es-ES" sz="2400" b="0" i="1" smtClean="0">
                            <a:latin typeface="Cambria Math" panose="02040503050406030204" pitchFamily="18" charset="0"/>
                          </a:rPr>
                          <m:t>𝑣</m:t>
                        </m:r>
                      </m:e>
                      <m:sub>
                        <m:r>
                          <a:rPr lang="es-ES" sz="2400" b="0" i="1" smtClean="0">
                            <a:latin typeface="Cambria Math" panose="02040503050406030204" pitchFamily="18" charset="0"/>
                          </a:rPr>
                          <m:t>𝑚𝑎𝑥</m:t>
                        </m:r>
                      </m:sub>
                    </m:sSub>
                  </m:oMath>
                </a14:m>
                <a:r>
                  <a:rPr lang="es-CL" sz="2400" dirty="0"/>
                  <a:t>: denotes </a:t>
                </a:r>
                <a:r>
                  <a:rPr lang="es-CL" sz="2400" dirty="0" err="1"/>
                  <a:t>the</a:t>
                </a:r>
                <a:r>
                  <a:rPr lang="es-CL" sz="2400" dirty="0"/>
                  <a:t> </a:t>
                </a:r>
                <a:r>
                  <a:rPr lang="es-CL" sz="2400" dirty="0" err="1"/>
                  <a:t>maximum</a:t>
                </a:r>
                <a:r>
                  <a:rPr lang="es-CL" sz="2400" dirty="0"/>
                  <a:t> </a:t>
                </a:r>
                <a:r>
                  <a:rPr lang="es-CL" sz="2400" dirty="0" err="1"/>
                  <a:t>value</a:t>
                </a:r>
                <a:r>
                  <a:rPr lang="es-CL" sz="2400" dirty="0"/>
                  <a:t> </a:t>
                </a:r>
                <a:r>
                  <a:rPr lang="es-CL" sz="2400" dirty="0" err="1"/>
                  <a:t>of</a:t>
                </a:r>
                <a:r>
                  <a:rPr lang="es-CL" sz="2400" dirty="0"/>
                  <a:t> </a:t>
                </a:r>
                <a:r>
                  <a:rPr lang="es-CL" sz="2400" dirty="0" err="1"/>
                  <a:t>the</a:t>
                </a:r>
                <a:r>
                  <a:rPr lang="es-CL" sz="2400" dirty="0"/>
                  <a:t> </a:t>
                </a:r>
                <a:r>
                  <a:rPr lang="es-CL" sz="2400" dirty="0" err="1"/>
                  <a:t>diversity</a:t>
                </a:r>
                <a:r>
                  <a:rPr lang="es-CL" sz="2400" dirty="0"/>
                  <a:t> </a:t>
                </a:r>
                <a:r>
                  <a:rPr lang="es-CL" sz="2400" dirty="0" err="1"/>
                  <a:t>state</a:t>
                </a:r>
                <a:r>
                  <a:rPr lang="es-CL" sz="2400" dirty="0"/>
                  <a:t> </a:t>
                </a:r>
                <a:r>
                  <a:rPr lang="es-CL" sz="2400" dirty="0" err="1"/>
                  <a:t>found</a:t>
                </a:r>
                <a:r>
                  <a:rPr lang="es-CL" sz="2400" dirty="0"/>
                  <a:t> in </a:t>
                </a:r>
                <a:r>
                  <a:rPr lang="es-CL" sz="2400" dirty="0" err="1"/>
                  <a:t>the</a:t>
                </a:r>
                <a:r>
                  <a:rPr lang="es-CL" sz="2400" dirty="0"/>
                  <a:t> </a:t>
                </a:r>
                <a:r>
                  <a:rPr lang="es-CL" sz="2400" dirty="0" err="1"/>
                  <a:t>whole</a:t>
                </a:r>
                <a:r>
                  <a:rPr lang="es-CL" sz="2400" dirty="0"/>
                  <a:t> </a:t>
                </a:r>
                <a:r>
                  <a:rPr lang="es-CL" sz="2400" dirty="0" err="1"/>
                  <a:t>optimization</a:t>
                </a:r>
                <a:r>
                  <a:rPr lang="es-CL" sz="2400" dirty="0"/>
                  <a:t> </a:t>
                </a:r>
                <a:r>
                  <a:rPr lang="es-CL" sz="2400" dirty="0" err="1"/>
                  <a:t>problem</a:t>
                </a:r>
                <a:r>
                  <a:rPr lang="es-CL" sz="2400" dirty="0"/>
                  <a:t>.</a:t>
                </a:r>
              </a:p>
            </p:txBody>
          </p:sp>
        </mc:Choice>
        <mc:Fallback xmlns="">
          <p:sp>
            <p:nvSpPr>
              <p:cNvPr id="7" name="Marcador de contenido 2">
                <a:extLst>
                  <a:ext uri="{FF2B5EF4-FFF2-40B4-BE49-F238E27FC236}">
                    <a16:creationId xmlns:a16="http://schemas.microsoft.com/office/drawing/2014/main" id="{927B0D8E-966D-4F41-B16A-141560FC254B}"/>
                  </a:ext>
                </a:extLst>
              </p:cNvPr>
              <p:cNvSpPr txBox="1">
                <a:spLocks noRot="1" noChangeAspect="1" noMove="1" noResize="1" noEditPoints="1" noAdjustHandles="1" noChangeArrowheads="1" noChangeShapeType="1" noTextEdit="1"/>
              </p:cNvSpPr>
              <p:nvPr/>
            </p:nvSpPr>
            <p:spPr>
              <a:xfrm>
                <a:off x="421341" y="2937164"/>
                <a:ext cx="8229600" cy="3591850"/>
              </a:xfrm>
              <a:prstGeom prst="rect">
                <a:avLst/>
              </a:prstGeom>
              <a:blipFill>
                <a:blip r:embed="rId4"/>
                <a:stretch>
                  <a:fillRect l="-1111" t="-1188"/>
                </a:stretch>
              </a:blipFill>
            </p:spPr>
            <p:txBody>
              <a:bodyPr/>
              <a:lstStyle/>
              <a:p>
                <a:r>
                  <a:rPr lang="es-CL">
                    <a:noFill/>
                  </a:rPr>
                  <a:t> </a:t>
                </a:r>
              </a:p>
            </p:txBody>
          </p:sp>
        </mc:Fallback>
      </mc:AlternateContent>
      <p:sp>
        <p:nvSpPr>
          <p:cNvPr id="8" name="CuadroTexto 7">
            <a:extLst>
              <a:ext uri="{FF2B5EF4-FFF2-40B4-BE49-F238E27FC236}">
                <a16:creationId xmlns:a16="http://schemas.microsoft.com/office/drawing/2014/main" id="{B73860AB-D7A0-4498-86FC-45040FAE133B}"/>
              </a:ext>
            </a:extLst>
          </p:cNvPr>
          <p:cNvSpPr txBox="1"/>
          <p:nvPr/>
        </p:nvSpPr>
        <p:spPr>
          <a:xfrm>
            <a:off x="457200" y="6114374"/>
            <a:ext cx="8712968" cy="430887"/>
          </a:xfrm>
          <a:prstGeom prst="rect">
            <a:avLst/>
          </a:prstGeom>
          <a:noFill/>
        </p:spPr>
        <p:txBody>
          <a:bodyPr wrap="square">
            <a:spAutoFit/>
          </a:bodyPr>
          <a:lstStyle/>
          <a:p>
            <a:pPr algn="r"/>
            <a:r>
              <a:rPr lang="es-CL" sz="1100" b="0" i="0" u="none" strike="noStrike" baseline="0" dirty="0">
                <a:solidFill>
                  <a:srgbClr val="953735"/>
                </a:solidFill>
                <a:latin typeface="PalatinoLinotype"/>
              </a:rPr>
              <a:t>Morales-Castañeda, B., </a:t>
            </a:r>
            <a:r>
              <a:rPr lang="es-CL" sz="1100" b="0" i="0" u="none" strike="noStrike" baseline="0" dirty="0" err="1">
                <a:solidFill>
                  <a:srgbClr val="953735"/>
                </a:solidFill>
                <a:latin typeface="PalatinoLinotype"/>
              </a:rPr>
              <a:t>Zaldivar</a:t>
            </a:r>
            <a:r>
              <a:rPr lang="es-CL" sz="1100" b="0" i="0" u="none" strike="noStrike" baseline="0" dirty="0">
                <a:solidFill>
                  <a:srgbClr val="953735"/>
                </a:solidFill>
                <a:latin typeface="PalatinoLinotype"/>
              </a:rPr>
              <a:t>, D., Cuevas, E., Fausto, F., &amp; Rodríguez, A. (2020). </a:t>
            </a:r>
            <a:r>
              <a:rPr lang="es-CL" sz="1100" b="1" i="0" u="none" strike="noStrike" baseline="0" dirty="0">
                <a:solidFill>
                  <a:srgbClr val="953735"/>
                </a:solidFill>
                <a:latin typeface="PalatinoLinotype"/>
              </a:rPr>
              <a:t>A </a:t>
            </a:r>
            <a:r>
              <a:rPr lang="es-CL" sz="1100" b="1" i="0" u="none" strike="noStrike" baseline="0" dirty="0" err="1">
                <a:solidFill>
                  <a:srgbClr val="953735"/>
                </a:solidFill>
                <a:latin typeface="PalatinoLinotype"/>
              </a:rPr>
              <a:t>better</a:t>
            </a:r>
            <a:r>
              <a:rPr lang="es-CL" sz="1100" b="1" i="0" u="none" strike="noStrike" baseline="0" dirty="0">
                <a:solidFill>
                  <a:srgbClr val="953735"/>
                </a:solidFill>
                <a:latin typeface="PalatinoLinotype"/>
              </a:rPr>
              <a:t> balance in </a:t>
            </a:r>
            <a:r>
              <a:rPr lang="es-CL" sz="1100" b="1" i="0" u="none" strike="noStrike" baseline="0" dirty="0" err="1">
                <a:solidFill>
                  <a:srgbClr val="953735"/>
                </a:solidFill>
                <a:latin typeface="PalatinoLinotype"/>
              </a:rPr>
              <a:t>metaheuristic</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algorithms</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Does</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it</a:t>
            </a:r>
            <a:r>
              <a:rPr lang="es-CL" sz="1100" b="1" i="0" u="none" strike="noStrike" baseline="0" dirty="0">
                <a:solidFill>
                  <a:srgbClr val="953735"/>
                </a:solidFill>
                <a:latin typeface="PalatinoLinotype"/>
              </a:rPr>
              <a:t> </a:t>
            </a:r>
            <a:r>
              <a:rPr lang="es-CL" sz="1100" b="1" i="0" u="none" strike="noStrike" baseline="0" dirty="0" err="1">
                <a:solidFill>
                  <a:srgbClr val="953735"/>
                </a:solidFill>
                <a:latin typeface="PalatinoLinotype"/>
              </a:rPr>
              <a:t>exist</a:t>
            </a:r>
            <a:r>
              <a:rPr lang="es-CL" sz="1100" b="1" i="0" u="none" strike="noStrike" baseline="0" dirty="0">
                <a:solidFill>
                  <a:srgbClr val="953735"/>
                </a:solidFill>
                <a:latin typeface="PalatinoLinotype"/>
              </a:rPr>
              <a:t>?.</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1D196B0E-2D43-4D7F-A40F-DA2754D673F5}"/>
                  </a:ext>
                </a:extLst>
              </p:cNvPr>
              <p:cNvSpPr txBox="1"/>
              <p:nvPr/>
            </p:nvSpPr>
            <p:spPr>
              <a:xfrm>
                <a:off x="2657492" y="1441675"/>
                <a:ext cx="4459682"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𝑋𝑃𝐿</m:t>
                      </m:r>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𝐷𝑖𝑣</m:t>
                          </m:r>
                        </m:num>
                        <m:den>
                          <m:r>
                            <a:rPr lang="es-ES" b="0" i="1" smtClean="0">
                              <a:latin typeface="Cambria Math" panose="02040503050406030204" pitchFamily="18" charset="0"/>
                            </a:rPr>
                            <m:t>𝐷𝑖</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𝑣</m:t>
                              </m:r>
                            </m:e>
                            <m:sub>
                              <m:r>
                                <a:rPr lang="es-ES" b="0" i="1" smtClean="0">
                                  <a:latin typeface="Cambria Math" panose="02040503050406030204" pitchFamily="18" charset="0"/>
                                </a:rPr>
                                <m:t>𝑚𝑎𝑥</m:t>
                              </m:r>
                            </m:sub>
                          </m:sSub>
                        </m:den>
                      </m:f>
                      <m:r>
                        <a:rPr lang="es-ES" b="0" i="1" smtClean="0">
                          <a:latin typeface="Cambria Math" panose="02040503050406030204" pitchFamily="18" charset="0"/>
                        </a:rPr>
                        <m:t>·100,   </m:t>
                      </m:r>
                      <m:r>
                        <a:rPr lang="es-ES" b="0" i="1" smtClean="0">
                          <a:latin typeface="Cambria Math" panose="02040503050406030204" pitchFamily="18" charset="0"/>
                        </a:rPr>
                        <m:t>𝑖𝑓</m:t>
                      </m:r>
                      <m:r>
                        <a:rPr lang="es-ES" b="0" i="1" smtClean="0">
                          <a:latin typeface="Cambria Math" panose="02040503050406030204" pitchFamily="18" charset="0"/>
                        </a:rPr>
                        <m:t> </m:t>
                      </m:r>
                      <m:r>
                        <a:rPr lang="es-ES" b="0" i="1" smtClean="0">
                          <a:latin typeface="Cambria Math" panose="02040503050406030204" pitchFamily="18" charset="0"/>
                        </a:rPr>
                        <m:t>𝑋𝑃𝐿</m:t>
                      </m:r>
                      <m:r>
                        <a:rPr lang="es-ES" b="0" i="1" smtClean="0">
                          <a:latin typeface="Cambria Math" panose="02040503050406030204" pitchFamily="18" charset="0"/>
                        </a:rPr>
                        <m:t>%≤50%</m:t>
                      </m:r>
                    </m:oMath>
                  </m:oMathPara>
                </a14:m>
                <a:endParaRPr lang="es-CL" dirty="0"/>
              </a:p>
            </p:txBody>
          </p:sp>
        </mc:Choice>
        <mc:Fallback xmlns="">
          <p:sp>
            <p:nvSpPr>
              <p:cNvPr id="3" name="CuadroTexto 2">
                <a:extLst>
                  <a:ext uri="{FF2B5EF4-FFF2-40B4-BE49-F238E27FC236}">
                    <a16:creationId xmlns:a16="http://schemas.microsoft.com/office/drawing/2014/main" id="{1D196B0E-2D43-4D7F-A40F-DA2754D673F5}"/>
                  </a:ext>
                </a:extLst>
              </p:cNvPr>
              <p:cNvSpPr txBox="1">
                <a:spLocks noRot="1" noChangeAspect="1" noMove="1" noResize="1" noEditPoints="1" noAdjustHandles="1" noChangeArrowheads="1" noChangeShapeType="1" noTextEdit="1"/>
              </p:cNvSpPr>
              <p:nvPr/>
            </p:nvSpPr>
            <p:spPr>
              <a:xfrm>
                <a:off x="2657492" y="1441675"/>
                <a:ext cx="4459682" cy="565348"/>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4C711CDA-DADE-485D-BD64-4397E3F37143}"/>
                  </a:ext>
                </a:extLst>
              </p:cNvPr>
              <p:cNvSpPr txBox="1"/>
              <p:nvPr/>
            </p:nvSpPr>
            <p:spPr>
              <a:xfrm>
                <a:off x="1948365" y="2128691"/>
                <a:ext cx="5696111" cy="582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𝑋𝑃𝐿𝑇</m:t>
                      </m:r>
                      <m:r>
                        <a:rPr lang="es-ES" b="0" i="1" smtClean="0">
                          <a:latin typeface="Cambria Math" panose="02040503050406030204" pitchFamily="18" charset="0"/>
                        </a:rPr>
                        <m:t>%=</m:t>
                      </m:r>
                      <m:f>
                        <m:fPr>
                          <m:ctrlPr>
                            <a:rPr lang="es-ES" b="0" i="1" smtClean="0">
                              <a:latin typeface="Cambria Math" panose="02040503050406030204" pitchFamily="18" charset="0"/>
                            </a:rPr>
                          </m:ctrlPr>
                        </m:fPr>
                        <m:num>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𝐷𝑖𝑣</m:t>
                              </m:r>
                              <m:r>
                                <a:rPr lang="es-ES" b="0" i="1" smtClean="0">
                                  <a:latin typeface="Cambria Math" panose="02040503050406030204" pitchFamily="18" charset="0"/>
                                </a:rPr>
                                <m:t>−</m:t>
                              </m:r>
                              <m:r>
                                <a:rPr lang="es-ES" i="1">
                                  <a:latin typeface="Cambria Math" panose="02040503050406030204" pitchFamily="18" charset="0"/>
                                </a:rPr>
                                <m:t>𝐷𝑖</m:t>
                              </m:r>
                              <m:sSub>
                                <m:sSubPr>
                                  <m:ctrlPr>
                                    <a:rPr lang="es-ES" i="1">
                                      <a:latin typeface="Cambria Math" panose="02040503050406030204" pitchFamily="18" charset="0"/>
                                    </a:rPr>
                                  </m:ctrlPr>
                                </m:sSubPr>
                                <m:e>
                                  <m:r>
                                    <a:rPr lang="es-ES" i="1">
                                      <a:latin typeface="Cambria Math" panose="02040503050406030204" pitchFamily="18" charset="0"/>
                                    </a:rPr>
                                    <m:t>𝑣</m:t>
                                  </m:r>
                                </m:e>
                                <m:sub>
                                  <m:r>
                                    <a:rPr lang="es-ES" i="1">
                                      <a:latin typeface="Cambria Math" panose="02040503050406030204" pitchFamily="18" charset="0"/>
                                    </a:rPr>
                                    <m:t>𝑚𝑎𝑥</m:t>
                                  </m:r>
                                </m:sub>
                              </m:sSub>
                            </m:e>
                          </m:d>
                        </m:num>
                        <m:den>
                          <m:r>
                            <a:rPr lang="es-ES" i="1">
                              <a:latin typeface="Cambria Math" panose="02040503050406030204" pitchFamily="18" charset="0"/>
                            </a:rPr>
                            <m:t>𝐷𝑖</m:t>
                          </m:r>
                          <m:sSub>
                            <m:sSubPr>
                              <m:ctrlPr>
                                <a:rPr lang="es-ES" i="1">
                                  <a:latin typeface="Cambria Math" panose="02040503050406030204" pitchFamily="18" charset="0"/>
                                </a:rPr>
                              </m:ctrlPr>
                            </m:sSubPr>
                            <m:e>
                              <m:r>
                                <a:rPr lang="es-ES" i="1">
                                  <a:latin typeface="Cambria Math" panose="02040503050406030204" pitchFamily="18" charset="0"/>
                                </a:rPr>
                                <m:t>𝑣</m:t>
                              </m:r>
                            </m:e>
                            <m:sub>
                              <m:r>
                                <a:rPr lang="es-ES" i="1">
                                  <a:latin typeface="Cambria Math" panose="02040503050406030204" pitchFamily="18" charset="0"/>
                                </a:rPr>
                                <m:t>𝑚𝑎𝑥</m:t>
                              </m:r>
                            </m:sub>
                          </m:sSub>
                        </m:den>
                      </m:f>
                      <m:r>
                        <a:rPr lang="es-ES" b="0" i="1" smtClean="0">
                          <a:latin typeface="Cambria Math" panose="02040503050406030204" pitchFamily="18" charset="0"/>
                        </a:rPr>
                        <m:t>·100,   </m:t>
                      </m:r>
                      <m:r>
                        <a:rPr lang="es-ES" b="0" i="1" smtClean="0">
                          <a:latin typeface="Cambria Math" panose="02040503050406030204" pitchFamily="18" charset="0"/>
                        </a:rPr>
                        <m:t>𝑖𝑓</m:t>
                      </m:r>
                      <m:r>
                        <a:rPr lang="es-ES" b="0" i="1" smtClean="0">
                          <a:latin typeface="Cambria Math" panose="02040503050406030204" pitchFamily="18" charset="0"/>
                        </a:rPr>
                        <m:t> </m:t>
                      </m:r>
                      <m:r>
                        <a:rPr lang="es-ES" b="0" i="1" smtClean="0">
                          <a:latin typeface="Cambria Math" panose="02040503050406030204" pitchFamily="18" charset="0"/>
                        </a:rPr>
                        <m:t>𝑋𝑃𝐿𝑇</m:t>
                      </m:r>
                      <m:r>
                        <a:rPr lang="es-ES" b="0" i="1" smtClean="0">
                          <a:latin typeface="Cambria Math" panose="02040503050406030204" pitchFamily="18" charset="0"/>
                        </a:rPr>
                        <m:t>%&gt;50%</m:t>
                      </m:r>
                    </m:oMath>
                  </m:oMathPara>
                </a14:m>
                <a:endParaRPr lang="es-CL" dirty="0"/>
              </a:p>
            </p:txBody>
          </p:sp>
        </mc:Choice>
        <mc:Fallback xmlns="">
          <p:sp>
            <p:nvSpPr>
              <p:cNvPr id="10" name="CuadroTexto 9">
                <a:extLst>
                  <a:ext uri="{FF2B5EF4-FFF2-40B4-BE49-F238E27FC236}">
                    <a16:creationId xmlns:a16="http://schemas.microsoft.com/office/drawing/2014/main" id="{4C711CDA-DADE-485D-BD64-4397E3F37143}"/>
                  </a:ext>
                </a:extLst>
              </p:cNvPr>
              <p:cNvSpPr txBox="1">
                <a:spLocks noRot="1" noChangeAspect="1" noMove="1" noResize="1" noEditPoints="1" noAdjustHandles="1" noChangeArrowheads="1" noChangeShapeType="1" noTextEdit="1"/>
              </p:cNvSpPr>
              <p:nvPr/>
            </p:nvSpPr>
            <p:spPr>
              <a:xfrm>
                <a:off x="1948365" y="2128691"/>
                <a:ext cx="5696111" cy="582275"/>
              </a:xfrm>
              <a:prstGeom prst="rect">
                <a:avLst/>
              </a:prstGeom>
              <a:blipFill>
                <a:blip r:embed="rId6"/>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632106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AA32017-7C25-48F3-A20D-86CEA7813C04}"/>
              </a:ext>
            </a:extLst>
          </p:cNvPr>
          <p:cNvPicPr>
            <a:picLocks noChangeAspect="1"/>
          </p:cNvPicPr>
          <p:nvPr/>
        </p:nvPicPr>
        <p:blipFill>
          <a:blip r:embed="rId3"/>
          <a:stretch>
            <a:fillRect/>
          </a:stretch>
        </p:blipFill>
        <p:spPr>
          <a:xfrm>
            <a:off x="836584" y="1406792"/>
            <a:ext cx="7093274" cy="4601730"/>
          </a:xfrm>
          <a:prstGeom prst="rect">
            <a:avLst/>
          </a:prstGeom>
        </p:spPr>
      </p:pic>
      <p:sp>
        <p:nvSpPr>
          <p:cNvPr id="6" name="Google Shape;336;ge171d0a772_1_46">
            <a:extLst>
              <a:ext uri="{FF2B5EF4-FFF2-40B4-BE49-F238E27FC236}">
                <a16:creationId xmlns:a16="http://schemas.microsoft.com/office/drawing/2014/main" id="{86FCEC6F-E0B9-460F-BEAB-8C519DFF2214}"/>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Implementation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rewards</a:t>
            </a:r>
            <a:endParaRPr sz="2400" b="1" dirty="0">
              <a:solidFill>
                <a:srgbClr val="953735"/>
              </a:solidFill>
              <a:latin typeface="Roboto Medium"/>
              <a:ea typeface="Roboto Medium"/>
              <a:cs typeface="Roboto Medium"/>
              <a:sym typeface="Roboto Medium"/>
            </a:endParaRPr>
          </a:p>
        </p:txBody>
      </p:sp>
      <p:sp>
        <p:nvSpPr>
          <p:cNvPr id="8" name="CuadroTexto 7">
            <a:extLst>
              <a:ext uri="{FF2B5EF4-FFF2-40B4-BE49-F238E27FC236}">
                <a16:creationId xmlns:a16="http://schemas.microsoft.com/office/drawing/2014/main" id="{7DD0C645-17A7-4C9F-83A6-592F2B15E24B}"/>
              </a:ext>
            </a:extLst>
          </p:cNvPr>
          <p:cNvSpPr txBox="1"/>
          <p:nvPr/>
        </p:nvSpPr>
        <p:spPr>
          <a:xfrm>
            <a:off x="457200" y="6232457"/>
            <a:ext cx="8712968" cy="261610"/>
          </a:xfrm>
          <a:prstGeom prst="rect">
            <a:avLst/>
          </a:prstGeom>
          <a:noFill/>
        </p:spPr>
        <p:txBody>
          <a:bodyPr wrap="square">
            <a:spAutoFit/>
          </a:bodyPr>
          <a:lstStyle/>
          <a:p>
            <a:pPr algn="r"/>
            <a:r>
              <a:rPr lang="en-US" sz="1100" b="0" i="0" u="none" strike="noStrike" baseline="0" dirty="0" err="1">
                <a:solidFill>
                  <a:srgbClr val="953735"/>
                </a:solidFill>
                <a:latin typeface="PalatinoLinotype"/>
              </a:rPr>
              <a:t>Nareyek</a:t>
            </a:r>
            <a:r>
              <a:rPr lang="en-US" sz="1100" b="0" i="0" u="none" strike="noStrike" baseline="0" dirty="0">
                <a:solidFill>
                  <a:srgbClr val="953735"/>
                </a:solidFill>
                <a:latin typeface="PalatinoLinotype"/>
              </a:rPr>
              <a:t> A. (2003). </a:t>
            </a:r>
            <a:r>
              <a:rPr lang="en-US" sz="1100" b="1" i="0" u="none" strike="noStrike" baseline="0" dirty="0">
                <a:solidFill>
                  <a:srgbClr val="953735"/>
                </a:solidFill>
                <a:latin typeface="PalatinoLinotype"/>
              </a:rPr>
              <a:t>Choosing search heuristics by non-stationary reinforcement learning.</a:t>
            </a:r>
          </a:p>
        </p:txBody>
      </p:sp>
      <p:sp>
        <p:nvSpPr>
          <p:cNvPr id="3" name="Rectángulo 2">
            <a:extLst>
              <a:ext uri="{FF2B5EF4-FFF2-40B4-BE49-F238E27FC236}">
                <a16:creationId xmlns:a16="http://schemas.microsoft.com/office/drawing/2014/main" id="{6AB04D9E-419D-4511-8AEE-54EA0B1D7D53}"/>
              </a:ext>
            </a:extLst>
          </p:cNvPr>
          <p:cNvSpPr/>
          <p:nvPr/>
        </p:nvSpPr>
        <p:spPr>
          <a:xfrm>
            <a:off x="7044612" y="2024743"/>
            <a:ext cx="774441" cy="362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152824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1234A961-A89A-44C1-BAC2-404EC53CAC0E}"/>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Implementation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rewards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IDs</a:t>
            </a:r>
            <a:r>
              <a:rPr lang="es-ES" sz="2400" b="1" dirty="0">
                <a:solidFill>
                  <a:srgbClr val="953735"/>
                </a:solidFill>
                <a:latin typeface="Roboto Medium"/>
                <a:ea typeface="Roboto Medium"/>
                <a:cs typeface="Roboto Medium"/>
                <a:sym typeface="Roboto Medium"/>
              </a:rPr>
              <a:t>)</a:t>
            </a:r>
            <a:endParaRPr sz="2400" b="1" dirty="0">
              <a:solidFill>
                <a:srgbClr val="953735"/>
              </a:solidFill>
              <a:latin typeface="Roboto Medium"/>
              <a:ea typeface="Roboto Medium"/>
              <a:cs typeface="Roboto Medium"/>
              <a:sym typeface="Roboto Medium"/>
            </a:endParaRPr>
          </a:p>
        </p:txBody>
      </p:sp>
      <p:pic>
        <p:nvPicPr>
          <p:cNvPr id="4" name="Imagen 3">
            <a:extLst>
              <a:ext uri="{FF2B5EF4-FFF2-40B4-BE49-F238E27FC236}">
                <a16:creationId xmlns:a16="http://schemas.microsoft.com/office/drawing/2014/main" id="{D0CC9575-1343-460F-B365-A9396F2B7024}"/>
              </a:ext>
            </a:extLst>
          </p:cNvPr>
          <p:cNvPicPr>
            <a:picLocks noChangeAspect="1"/>
          </p:cNvPicPr>
          <p:nvPr/>
        </p:nvPicPr>
        <p:blipFill>
          <a:blip r:embed="rId2"/>
          <a:stretch>
            <a:fillRect/>
          </a:stretch>
        </p:blipFill>
        <p:spPr>
          <a:xfrm>
            <a:off x="1429916" y="4170507"/>
            <a:ext cx="5981700" cy="1238250"/>
          </a:xfrm>
          <a:prstGeom prst="rect">
            <a:avLst/>
          </a:prstGeom>
        </p:spPr>
      </p:pic>
      <p:sp>
        <p:nvSpPr>
          <p:cNvPr id="5" name="CuadroTexto 4">
            <a:extLst>
              <a:ext uri="{FF2B5EF4-FFF2-40B4-BE49-F238E27FC236}">
                <a16:creationId xmlns:a16="http://schemas.microsoft.com/office/drawing/2014/main" id="{CCC856D3-939A-4E3B-B105-780CAF05711C}"/>
              </a:ext>
            </a:extLst>
          </p:cNvPr>
          <p:cNvSpPr txBox="1"/>
          <p:nvPr/>
        </p:nvSpPr>
        <p:spPr>
          <a:xfrm>
            <a:off x="457200" y="5932375"/>
            <a:ext cx="8712968" cy="600164"/>
          </a:xfrm>
          <a:prstGeom prst="rect">
            <a:avLst/>
          </a:prstGeom>
          <a:noFill/>
        </p:spPr>
        <p:txBody>
          <a:bodyPr wrap="square">
            <a:spAutoFit/>
          </a:bodyPr>
          <a:lstStyle/>
          <a:p>
            <a:pPr algn="r"/>
            <a:r>
              <a:rPr lang="en-US" sz="1100" b="0" i="0" u="none" strike="noStrike" baseline="0" dirty="0">
                <a:solidFill>
                  <a:srgbClr val="953735"/>
                </a:solidFill>
                <a:latin typeface="PalatinoLinotype"/>
              </a:rPr>
              <a:t>Lanza-Gutierrez, J. M., Crawford, B., Soto, R., Berrios, N., Gomez-Pulido, J. A., &amp; Paredes, F. (2017). </a:t>
            </a:r>
            <a:r>
              <a:rPr lang="en-US" sz="1100" b="1" i="0" u="none" strike="noStrike" baseline="0" dirty="0">
                <a:solidFill>
                  <a:srgbClr val="953735"/>
                </a:solidFill>
                <a:latin typeface="PalatinoLinotype"/>
              </a:rPr>
              <a:t>Analyzing the effects of binarization techniques when solving the set covering problem through swarm optimization.</a:t>
            </a:r>
          </a:p>
          <a:p>
            <a:pPr algn="r"/>
            <a:r>
              <a:rPr lang="en-US" sz="1100" b="0" i="0" dirty="0" err="1">
                <a:solidFill>
                  <a:srgbClr val="953735"/>
                </a:solidFill>
                <a:effectLst/>
                <a:latin typeface="PalatinoLinotype"/>
              </a:rPr>
              <a:t>Mirjalili</a:t>
            </a:r>
            <a:r>
              <a:rPr lang="en-US" sz="1100" b="0" i="0" dirty="0">
                <a:solidFill>
                  <a:srgbClr val="953735"/>
                </a:solidFill>
                <a:effectLst/>
                <a:latin typeface="PalatinoLinotype"/>
              </a:rPr>
              <a:t>, S., &amp; Lewis, A. (2013). </a:t>
            </a:r>
            <a:r>
              <a:rPr lang="en-US" sz="1100" b="1" i="0" dirty="0">
                <a:solidFill>
                  <a:srgbClr val="953735"/>
                </a:solidFill>
                <a:effectLst/>
                <a:latin typeface="PalatinoLinotype"/>
              </a:rPr>
              <a:t>S-shaped versus V-shaped transfer functions for binary particle swarm optimization</a:t>
            </a:r>
            <a:r>
              <a:rPr lang="en-US" sz="1100" b="1" i="0" dirty="0">
                <a:solidFill>
                  <a:srgbClr val="222222"/>
                </a:solidFill>
                <a:effectLst/>
                <a:latin typeface="PalatinoLinotype"/>
              </a:rPr>
              <a:t>.</a:t>
            </a:r>
            <a:endParaRPr lang="en-US" sz="1100" b="1" i="0" u="none" strike="noStrike" baseline="0" dirty="0">
              <a:solidFill>
                <a:srgbClr val="953735"/>
              </a:solidFill>
              <a:latin typeface="PalatinoLinotype"/>
            </a:endParaRPr>
          </a:p>
        </p:txBody>
      </p:sp>
      <p:sp>
        <p:nvSpPr>
          <p:cNvPr id="9" name="Rectángulo 8">
            <a:extLst>
              <a:ext uri="{FF2B5EF4-FFF2-40B4-BE49-F238E27FC236}">
                <a16:creationId xmlns:a16="http://schemas.microsoft.com/office/drawing/2014/main" id="{D6B4AB31-BDF6-4E39-9F79-01569E6E7F56}"/>
              </a:ext>
            </a:extLst>
          </p:cNvPr>
          <p:cNvSpPr/>
          <p:nvPr/>
        </p:nvSpPr>
        <p:spPr>
          <a:xfrm>
            <a:off x="4053762" y="2117141"/>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B9C6F9F6-51B3-4041-85DB-10E30E022CE6}"/>
              </a:ext>
            </a:extLst>
          </p:cNvPr>
          <p:cNvSpPr/>
          <p:nvPr/>
        </p:nvSpPr>
        <p:spPr>
          <a:xfrm>
            <a:off x="4420766" y="2446433"/>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0777137E-64C1-42AB-AB22-FB650C0B38CC}"/>
              </a:ext>
            </a:extLst>
          </p:cNvPr>
          <p:cNvSpPr/>
          <p:nvPr/>
        </p:nvSpPr>
        <p:spPr>
          <a:xfrm>
            <a:off x="3838246" y="2800286"/>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AFBACE0F-9DEF-4CD6-A1B5-9F76E893A61F}"/>
              </a:ext>
            </a:extLst>
          </p:cNvPr>
          <p:cNvSpPr/>
          <p:nvPr/>
        </p:nvSpPr>
        <p:spPr>
          <a:xfrm>
            <a:off x="4225407" y="3221622"/>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3" name="Rectángulo 12">
            <a:extLst>
              <a:ext uri="{FF2B5EF4-FFF2-40B4-BE49-F238E27FC236}">
                <a16:creationId xmlns:a16="http://schemas.microsoft.com/office/drawing/2014/main" id="{920F3E6C-1C70-4536-9301-394D57B37762}"/>
              </a:ext>
            </a:extLst>
          </p:cNvPr>
          <p:cNvSpPr/>
          <p:nvPr/>
        </p:nvSpPr>
        <p:spPr>
          <a:xfrm>
            <a:off x="4713126" y="3537456"/>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F84DFF45-7463-48D9-9B95-5C2C11A218B9}"/>
              </a:ext>
            </a:extLst>
          </p:cNvPr>
          <p:cNvSpPr/>
          <p:nvPr/>
        </p:nvSpPr>
        <p:spPr>
          <a:xfrm>
            <a:off x="1067518" y="4280240"/>
            <a:ext cx="975438" cy="10568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D7FD18BF-B9FA-47CE-8180-19FC71A717E3}"/>
              </a:ext>
            </a:extLst>
          </p:cNvPr>
          <p:cNvSpPr/>
          <p:nvPr/>
        </p:nvSpPr>
        <p:spPr>
          <a:xfrm>
            <a:off x="3173125" y="4630104"/>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936858DD-D815-4435-BDD8-EE2518EADB5F}"/>
              </a:ext>
            </a:extLst>
          </p:cNvPr>
          <p:cNvSpPr/>
          <p:nvPr/>
        </p:nvSpPr>
        <p:spPr>
          <a:xfrm>
            <a:off x="3493148" y="4951168"/>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F8ABA57D-A1F9-4CB9-B1D8-B3A5365DE682}"/>
              </a:ext>
            </a:extLst>
          </p:cNvPr>
          <p:cNvSpPr/>
          <p:nvPr/>
        </p:nvSpPr>
        <p:spPr>
          <a:xfrm>
            <a:off x="5260071" y="4649147"/>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865F2BC6-D46E-4FC7-A194-885BAD531CAC}"/>
              </a:ext>
            </a:extLst>
          </p:cNvPr>
          <p:cNvSpPr/>
          <p:nvPr/>
        </p:nvSpPr>
        <p:spPr>
          <a:xfrm>
            <a:off x="5260071" y="4962508"/>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3" name="Imagen 2">
            <a:extLst>
              <a:ext uri="{FF2B5EF4-FFF2-40B4-BE49-F238E27FC236}">
                <a16:creationId xmlns:a16="http://schemas.microsoft.com/office/drawing/2014/main" id="{22DBB689-00DF-4649-AFE2-C0039437BDAB}"/>
              </a:ext>
            </a:extLst>
          </p:cNvPr>
          <p:cNvPicPr>
            <a:picLocks noChangeAspect="1"/>
          </p:cNvPicPr>
          <p:nvPr/>
        </p:nvPicPr>
        <p:blipFill>
          <a:blip r:embed="rId3"/>
          <a:stretch>
            <a:fillRect/>
          </a:stretch>
        </p:blipFill>
        <p:spPr>
          <a:xfrm>
            <a:off x="1962857" y="1784056"/>
            <a:ext cx="5218286" cy="2573725"/>
          </a:xfrm>
          <a:prstGeom prst="rect">
            <a:avLst/>
          </a:prstGeom>
        </p:spPr>
      </p:pic>
    </p:spTree>
    <p:extLst>
      <p:ext uri="{BB962C8B-B14F-4D97-AF65-F5344CB8AC3E}">
        <p14:creationId xmlns:p14="http://schemas.microsoft.com/office/powerpoint/2010/main" val="29858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97EED83-47BB-4F15-A161-82AABEDA7366}"/>
              </a:ext>
            </a:extLst>
          </p:cNvPr>
          <p:cNvPicPr>
            <a:picLocks noChangeAspect="1"/>
          </p:cNvPicPr>
          <p:nvPr/>
        </p:nvPicPr>
        <p:blipFill>
          <a:blip r:embed="rId2"/>
          <a:stretch>
            <a:fillRect/>
          </a:stretch>
        </p:blipFill>
        <p:spPr>
          <a:xfrm>
            <a:off x="832296" y="1847494"/>
            <a:ext cx="7271716" cy="3997036"/>
          </a:xfrm>
          <a:prstGeom prst="rect">
            <a:avLst/>
          </a:prstGeom>
        </p:spPr>
      </p:pic>
      <p:sp>
        <p:nvSpPr>
          <p:cNvPr id="6" name="Google Shape;336;ge171d0a772_1_46">
            <a:extLst>
              <a:ext uri="{FF2B5EF4-FFF2-40B4-BE49-F238E27FC236}">
                <a16:creationId xmlns:a16="http://schemas.microsoft.com/office/drawing/2014/main" id="{D8BA5269-524A-44A1-A250-F41078CC1041}"/>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Summary</a:t>
            </a:r>
            <a:r>
              <a:rPr lang="es-ES" sz="2400" b="1" dirty="0">
                <a:solidFill>
                  <a:srgbClr val="953735"/>
                </a:solidFill>
                <a:latin typeface="Roboto Medium"/>
                <a:ea typeface="Roboto Medium"/>
                <a:cs typeface="Roboto Medium"/>
                <a:sym typeface="Roboto Medium"/>
              </a:rPr>
              <a:t> table –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85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sp>
        <p:nvSpPr>
          <p:cNvPr id="13" name="Rectángulo 12">
            <a:extLst>
              <a:ext uri="{FF2B5EF4-FFF2-40B4-BE49-F238E27FC236}">
                <a16:creationId xmlns:a16="http://schemas.microsoft.com/office/drawing/2014/main" id="{DE6F043C-FC8E-4D99-950C-14BD1517E693}"/>
              </a:ext>
            </a:extLst>
          </p:cNvPr>
          <p:cNvSpPr/>
          <p:nvPr/>
        </p:nvSpPr>
        <p:spPr>
          <a:xfrm>
            <a:off x="1466577" y="4141815"/>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8FD0BB1-4CBA-4B2A-A963-484C6E4CE4CA}"/>
              </a:ext>
            </a:extLst>
          </p:cNvPr>
          <p:cNvSpPr/>
          <p:nvPr/>
        </p:nvSpPr>
        <p:spPr>
          <a:xfrm>
            <a:off x="6403413" y="2908760"/>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751FB704-91AA-43D6-A878-15B68806A8EB}"/>
              </a:ext>
            </a:extLst>
          </p:cNvPr>
          <p:cNvSpPr/>
          <p:nvPr/>
        </p:nvSpPr>
        <p:spPr>
          <a:xfrm>
            <a:off x="6403413" y="5305596"/>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2398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9D64F4A-71F6-4BF9-9536-07F4AA8AB1D4}"/>
              </a:ext>
            </a:extLst>
          </p:cNvPr>
          <p:cNvPicPr>
            <a:picLocks noChangeAspect="1"/>
          </p:cNvPicPr>
          <p:nvPr/>
        </p:nvPicPr>
        <p:blipFill>
          <a:blip r:embed="rId2"/>
          <a:stretch>
            <a:fillRect/>
          </a:stretch>
        </p:blipFill>
        <p:spPr>
          <a:xfrm>
            <a:off x="1496001" y="1785071"/>
            <a:ext cx="5648325" cy="3952875"/>
          </a:xfrm>
          <a:prstGeom prst="rect">
            <a:avLst/>
          </a:prstGeom>
        </p:spPr>
      </p:pic>
      <p:sp>
        <p:nvSpPr>
          <p:cNvPr id="6" name="Google Shape;336;ge171d0a772_1_46">
            <a:extLst>
              <a:ext uri="{FF2B5EF4-FFF2-40B4-BE49-F238E27FC236}">
                <a16:creationId xmlns:a16="http://schemas.microsoft.com/office/drawing/2014/main" id="{D8BA5269-524A-44A1-A250-F41078CC1041}"/>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Summary</a:t>
            </a:r>
            <a:r>
              <a:rPr lang="es-ES" sz="2400" b="1" dirty="0">
                <a:solidFill>
                  <a:srgbClr val="953735"/>
                </a:solidFill>
                <a:latin typeface="Roboto Medium"/>
                <a:ea typeface="Roboto Medium"/>
                <a:cs typeface="Roboto Medium"/>
                <a:sym typeface="Roboto Medium"/>
              </a:rPr>
              <a:t> table –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40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sp>
        <p:nvSpPr>
          <p:cNvPr id="13" name="Rectángulo 12">
            <a:extLst>
              <a:ext uri="{FF2B5EF4-FFF2-40B4-BE49-F238E27FC236}">
                <a16:creationId xmlns:a16="http://schemas.microsoft.com/office/drawing/2014/main" id="{DE6F043C-FC8E-4D99-950C-14BD1517E693}"/>
              </a:ext>
            </a:extLst>
          </p:cNvPr>
          <p:cNvSpPr/>
          <p:nvPr/>
        </p:nvSpPr>
        <p:spPr>
          <a:xfrm>
            <a:off x="2085413" y="4023703"/>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8FD0BB1-4CBA-4B2A-A963-484C6E4CE4CA}"/>
              </a:ext>
            </a:extLst>
          </p:cNvPr>
          <p:cNvSpPr/>
          <p:nvPr/>
        </p:nvSpPr>
        <p:spPr>
          <a:xfrm>
            <a:off x="5479777" y="2783885"/>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751FB704-91AA-43D6-A878-15B68806A8EB}"/>
              </a:ext>
            </a:extLst>
          </p:cNvPr>
          <p:cNvSpPr/>
          <p:nvPr/>
        </p:nvSpPr>
        <p:spPr>
          <a:xfrm>
            <a:off x="5525960" y="5171321"/>
            <a:ext cx="740913" cy="34244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1798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355AAE8-31F5-42A8-8D9D-74217F572C13}"/>
              </a:ext>
            </a:extLst>
          </p:cNvPr>
          <p:cNvPicPr>
            <a:picLocks noChangeAspect="1"/>
          </p:cNvPicPr>
          <p:nvPr/>
        </p:nvPicPr>
        <p:blipFill>
          <a:blip r:embed="rId2"/>
          <a:stretch>
            <a:fillRect/>
          </a:stretch>
        </p:blipFill>
        <p:spPr>
          <a:xfrm>
            <a:off x="1038225" y="1143000"/>
            <a:ext cx="7067550" cy="5295900"/>
          </a:xfrm>
          <a:prstGeom prst="rect">
            <a:avLst/>
          </a:prstGeom>
        </p:spPr>
      </p:pic>
      <p:sp>
        <p:nvSpPr>
          <p:cNvPr id="6" name="Google Shape;336;ge171d0a772_1_46">
            <a:extLst>
              <a:ext uri="{FF2B5EF4-FFF2-40B4-BE49-F238E27FC236}">
                <a16:creationId xmlns:a16="http://schemas.microsoft.com/office/drawing/2014/main" id="{5778B8BC-0921-4C34-B0AC-0A92CAC33FA4}"/>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Summary</a:t>
            </a:r>
            <a:r>
              <a:rPr lang="es-ES" sz="2400" b="1" dirty="0">
                <a:solidFill>
                  <a:srgbClr val="953735"/>
                </a:solidFill>
                <a:latin typeface="Roboto Medium"/>
                <a:ea typeface="Roboto Medium"/>
                <a:cs typeface="Roboto Medium"/>
                <a:sym typeface="Roboto Medium"/>
              </a:rPr>
              <a:t> table – 0-1KP</a:t>
            </a:r>
            <a:endParaRPr sz="2400" b="1" dirty="0">
              <a:solidFill>
                <a:srgbClr val="953735"/>
              </a:solidFill>
              <a:latin typeface="Roboto Medium"/>
              <a:ea typeface="Roboto Medium"/>
              <a:cs typeface="Roboto Medium"/>
              <a:sym typeface="Roboto Medium"/>
            </a:endParaRPr>
          </a:p>
        </p:txBody>
      </p:sp>
      <p:sp>
        <p:nvSpPr>
          <p:cNvPr id="7" name="Rectángulo 6">
            <a:extLst>
              <a:ext uri="{FF2B5EF4-FFF2-40B4-BE49-F238E27FC236}">
                <a16:creationId xmlns:a16="http://schemas.microsoft.com/office/drawing/2014/main" id="{55E97471-9699-4CEB-ADA4-4976F15CCEE8}"/>
              </a:ext>
            </a:extLst>
          </p:cNvPr>
          <p:cNvSpPr/>
          <p:nvPr/>
        </p:nvSpPr>
        <p:spPr>
          <a:xfrm>
            <a:off x="1549704" y="2712139"/>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F15A35CB-20E8-4E2B-B31B-14BA4C2782D9}"/>
              </a:ext>
            </a:extLst>
          </p:cNvPr>
          <p:cNvSpPr/>
          <p:nvPr/>
        </p:nvSpPr>
        <p:spPr>
          <a:xfrm>
            <a:off x="1549703" y="3654366"/>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8A0B8404-5499-4C08-AF62-63292B1F0807}"/>
              </a:ext>
            </a:extLst>
          </p:cNvPr>
          <p:cNvSpPr/>
          <p:nvPr/>
        </p:nvSpPr>
        <p:spPr>
          <a:xfrm>
            <a:off x="1549702" y="5278921"/>
            <a:ext cx="740913" cy="27316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64963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668B1AB0-70A1-4CBD-B5BA-E108FA3355CB}"/>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Work</a:t>
            </a:r>
            <a:r>
              <a:rPr lang="es-ES" sz="2400" b="1" dirty="0">
                <a:solidFill>
                  <a:srgbClr val="953735"/>
                </a:solidFill>
                <a:latin typeface="Roboto Medium"/>
                <a:ea typeface="Roboto Medium"/>
                <a:cs typeface="Roboto Medium"/>
                <a:sym typeface="Roboto Medium"/>
              </a:rPr>
              <a:t> Plan</a:t>
            </a:r>
            <a:endParaRPr sz="2400" b="1" dirty="0">
              <a:solidFill>
                <a:srgbClr val="953735"/>
              </a:solidFill>
              <a:latin typeface="Roboto Medium"/>
              <a:ea typeface="Roboto Medium"/>
              <a:cs typeface="Roboto Medium"/>
              <a:sym typeface="Roboto Medium"/>
            </a:endParaRPr>
          </a:p>
        </p:txBody>
      </p:sp>
      <p:sp>
        <p:nvSpPr>
          <p:cNvPr id="5" name="Marcador de contenido 2">
            <a:extLst>
              <a:ext uri="{FF2B5EF4-FFF2-40B4-BE49-F238E27FC236}">
                <a16:creationId xmlns:a16="http://schemas.microsoft.com/office/drawing/2014/main" id="{221F4970-1364-481C-A536-F35C0FB4B987}"/>
              </a:ext>
            </a:extLst>
          </p:cNvPr>
          <p:cNvSpPr txBox="1">
            <a:spLocks/>
          </p:cNvSpPr>
          <p:nvPr/>
        </p:nvSpPr>
        <p:spPr>
          <a:xfrm>
            <a:off x="457200" y="1266824"/>
            <a:ext cx="8229600" cy="529259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ES" sz="2000" dirty="0"/>
              <a:t>T1: </a:t>
            </a:r>
            <a:r>
              <a:rPr lang="es-ES" sz="2000" b="1" dirty="0" err="1"/>
              <a:t>Review</a:t>
            </a:r>
            <a:r>
              <a:rPr lang="es-ES" sz="2000" b="1" dirty="0"/>
              <a:t> </a:t>
            </a:r>
            <a:r>
              <a:rPr lang="es-ES" sz="2000" b="1" dirty="0" err="1"/>
              <a:t>existing</a:t>
            </a:r>
            <a:r>
              <a:rPr lang="es-ES" sz="2000" b="1" dirty="0"/>
              <a:t> </a:t>
            </a:r>
            <a:r>
              <a:rPr lang="es-ES" sz="2000" b="1" dirty="0" err="1"/>
              <a:t>literature</a:t>
            </a:r>
            <a:r>
              <a:rPr lang="es-ES" sz="2000" b="1" dirty="0"/>
              <a:t> </a:t>
            </a:r>
            <a:r>
              <a:rPr lang="es-ES" sz="2000" dirty="0" err="1"/>
              <a:t>regarding</a:t>
            </a:r>
            <a:r>
              <a:rPr lang="es-ES" sz="2000" dirty="0"/>
              <a:t> ML </a:t>
            </a:r>
            <a:r>
              <a:rPr lang="es-ES" sz="2000" dirty="0" err="1"/>
              <a:t>techniques</a:t>
            </a:r>
            <a:r>
              <a:rPr lang="es-ES" sz="2000" dirty="0"/>
              <a:t> </a:t>
            </a:r>
            <a:r>
              <a:rPr lang="es-ES" sz="2000" dirty="0" err="1"/>
              <a:t>improving</a:t>
            </a:r>
            <a:r>
              <a:rPr lang="es-ES" sz="2000" dirty="0"/>
              <a:t> </a:t>
            </a:r>
            <a:r>
              <a:rPr lang="es-ES" sz="2000" dirty="0" err="1"/>
              <a:t>continuous</a:t>
            </a:r>
            <a:r>
              <a:rPr lang="es-ES" sz="2000" dirty="0"/>
              <a:t> </a:t>
            </a:r>
            <a:r>
              <a:rPr lang="es-ES" sz="2000" dirty="0" err="1"/>
              <a:t>swarm</a:t>
            </a:r>
            <a:r>
              <a:rPr lang="es-ES" sz="2000" dirty="0"/>
              <a:t> </a:t>
            </a:r>
            <a:r>
              <a:rPr lang="es-ES" sz="2000" dirty="0" err="1"/>
              <a:t>intelligence</a:t>
            </a:r>
            <a:r>
              <a:rPr lang="es-ES" sz="2000" dirty="0"/>
              <a:t> MH, </a:t>
            </a:r>
            <a:r>
              <a:rPr lang="es-ES" sz="2000" dirty="0" err="1"/>
              <a:t>binarization</a:t>
            </a:r>
            <a:r>
              <a:rPr lang="es-ES" sz="2000" dirty="0"/>
              <a:t> </a:t>
            </a:r>
            <a:r>
              <a:rPr lang="es-ES" sz="2000" dirty="0" err="1"/>
              <a:t>techniques</a:t>
            </a:r>
            <a:r>
              <a:rPr lang="es-ES" sz="2000" dirty="0"/>
              <a:t> and transfer </a:t>
            </a:r>
            <a:r>
              <a:rPr lang="es-ES" sz="2000" dirty="0" err="1"/>
              <a:t>functions</a:t>
            </a:r>
            <a:r>
              <a:rPr lang="es-ES" sz="2000" dirty="0"/>
              <a:t>.</a:t>
            </a:r>
          </a:p>
          <a:p>
            <a:pPr algn="just"/>
            <a:r>
              <a:rPr lang="es-ES" sz="2000" dirty="0"/>
              <a:t>T2: </a:t>
            </a:r>
            <a:r>
              <a:rPr lang="en-US" sz="2000" b="1" dirty="0"/>
              <a:t>Implement </a:t>
            </a:r>
            <a:r>
              <a:rPr lang="en-US" sz="2000" dirty="0"/>
              <a:t>more transfer functions and binarization techniques, increasing the number of options to choose from with the smart selector.</a:t>
            </a:r>
            <a:endParaRPr lang="es-ES" sz="2000" dirty="0"/>
          </a:p>
          <a:p>
            <a:pPr algn="just"/>
            <a:r>
              <a:rPr lang="es-ES" sz="2000" dirty="0"/>
              <a:t>T3: </a:t>
            </a:r>
            <a:r>
              <a:rPr lang="en-US" sz="2000" b="1" dirty="0"/>
              <a:t>Implement </a:t>
            </a:r>
            <a:r>
              <a:rPr lang="en-US" sz="2000" dirty="0"/>
              <a:t>further ML techniques for binarization scheme selection in a continuous swarm intelligence MH.</a:t>
            </a:r>
          </a:p>
          <a:p>
            <a:pPr algn="just"/>
            <a:r>
              <a:rPr lang="es-ES" sz="2000" dirty="0"/>
              <a:t>T4: </a:t>
            </a:r>
            <a:r>
              <a:rPr lang="en-US" sz="2000" b="1" dirty="0"/>
              <a:t>Perform</a:t>
            </a:r>
            <a:r>
              <a:rPr lang="en-US" sz="2000" dirty="0"/>
              <a:t> experiments and comparisons of the implementations against results of other continuous swarm intelligence MH techniques present in the state of the art, solving combinatorial problems.</a:t>
            </a:r>
            <a:endParaRPr lang="es-CL" sz="2000" dirty="0"/>
          </a:p>
        </p:txBody>
      </p:sp>
      <p:pic>
        <p:nvPicPr>
          <p:cNvPr id="8" name="Imagen 7">
            <a:extLst>
              <a:ext uri="{FF2B5EF4-FFF2-40B4-BE49-F238E27FC236}">
                <a16:creationId xmlns:a16="http://schemas.microsoft.com/office/drawing/2014/main" id="{6572ACD0-7CD0-4F17-A8A6-419F5FFC7A7B}"/>
              </a:ext>
            </a:extLst>
          </p:cNvPr>
          <p:cNvPicPr>
            <a:picLocks noChangeAspect="1"/>
          </p:cNvPicPr>
          <p:nvPr/>
        </p:nvPicPr>
        <p:blipFill>
          <a:blip r:embed="rId2"/>
          <a:stretch>
            <a:fillRect/>
          </a:stretch>
        </p:blipFill>
        <p:spPr>
          <a:xfrm>
            <a:off x="638175" y="5349744"/>
            <a:ext cx="7867650" cy="1209675"/>
          </a:xfrm>
          <a:prstGeom prst="rect">
            <a:avLst/>
          </a:prstGeom>
        </p:spPr>
      </p:pic>
    </p:spTree>
    <p:extLst>
      <p:ext uri="{BB962C8B-B14F-4D97-AF65-F5344CB8AC3E}">
        <p14:creationId xmlns:p14="http://schemas.microsoft.com/office/powerpoint/2010/main" val="2567933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DB45F36-01D5-44F3-A78F-95296EAA60C0}"/>
              </a:ext>
            </a:extLst>
          </p:cNvPr>
          <p:cNvSpPr>
            <a:spLocks noGrp="1"/>
          </p:cNvSpPr>
          <p:nvPr>
            <p:ph idx="1"/>
          </p:nvPr>
        </p:nvSpPr>
        <p:spPr>
          <a:xfrm>
            <a:off x="457200" y="1266824"/>
            <a:ext cx="8229600" cy="5292595"/>
          </a:xfrm>
        </p:spPr>
        <p:txBody>
          <a:bodyPr/>
          <a:lstStyle/>
          <a:p>
            <a:r>
              <a:rPr kumimoji="0" lang="es-CL" sz="1600" b="1" i="0" u="none" strike="noStrike" kern="1200" cap="none" spc="0" normalizeH="0" baseline="0" noProof="0" dirty="0">
                <a:ln>
                  <a:noFill/>
                </a:ln>
                <a:solidFill>
                  <a:srgbClr val="17375E"/>
                </a:solidFill>
                <a:effectLst/>
                <a:uLnTx/>
                <a:uFillTx/>
                <a:latin typeface="Roboto"/>
                <a:ea typeface="+mn-ea"/>
              </a:rPr>
              <a:t>WP1: </a:t>
            </a:r>
            <a:r>
              <a:rPr kumimoji="0" lang="es-CL" sz="1600" b="1" i="0" u="none" strike="noStrike" kern="1200" cap="none" spc="0" normalizeH="0" baseline="0" noProof="0" dirty="0" err="1">
                <a:ln>
                  <a:noFill/>
                </a:ln>
                <a:solidFill>
                  <a:srgbClr val="17375E"/>
                </a:solidFill>
                <a:effectLst/>
                <a:uLnTx/>
                <a:uFillTx/>
                <a:latin typeface="Roboto"/>
                <a:ea typeface="+mn-ea"/>
              </a:rPr>
              <a:t>First</a:t>
            </a:r>
            <a:r>
              <a:rPr kumimoji="0" lang="es-CL" sz="1600" b="1" i="0" u="none" strike="noStrike" kern="1200" cap="none" spc="0" normalizeH="0" baseline="0" noProof="0" dirty="0">
                <a:ln>
                  <a:noFill/>
                </a:ln>
                <a:solidFill>
                  <a:srgbClr val="17375E"/>
                </a:solidFill>
                <a:effectLst/>
                <a:uLnTx/>
                <a:uFillTx/>
                <a:latin typeface="Roboto"/>
                <a:ea typeface="+mn-ea"/>
              </a:rPr>
              <a:t> </a:t>
            </a:r>
            <a:r>
              <a:rPr kumimoji="0" lang="es-CL" sz="1600" b="1" i="0" u="none" strike="noStrike" kern="1200" cap="none" spc="0" normalizeH="0" baseline="0" noProof="0" dirty="0" err="1">
                <a:ln>
                  <a:noFill/>
                </a:ln>
                <a:solidFill>
                  <a:srgbClr val="17375E"/>
                </a:solidFill>
                <a:effectLst/>
                <a:uLnTx/>
                <a:uFillTx/>
                <a:latin typeface="Roboto"/>
                <a:ea typeface="+mn-ea"/>
              </a:rPr>
              <a:t>Semester</a:t>
            </a:r>
            <a:endParaRPr kumimoji="0" lang="es-CL" sz="1600" b="1" i="0" u="none" strike="noStrike" kern="1200" cap="none" spc="0" normalizeH="0" baseline="0" noProof="0" dirty="0">
              <a:ln>
                <a:noFill/>
              </a:ln>
              <a:solidFill>
                <a:srgbClr val="17375E"/>
              </a:solidFill>
              <a:effectLst/>
              <a:uLnTx/>
              <a:uFillTx/>
              <a:latin typeface="Roboto"/>
              <a:ea typeface="+mn-ea"/>
            </a:endParaRPr>
          </a:p>
          <a:p>
            <a:pPr lvl="1"/>
            <a:r>
              <a:rPr kumimoji="0" lang="es-CL" sz="1400" b="0" i="0" u="none" strike="noStrike" kern="1200" cap="none" spc="0" normalizeH="0" baseline="0" noProof="0" dirty="0" err="1">
                <a:ln>
                  <a:noFill/>
                </a:ln>
                <a:solidFill>
                  <a:srgbClr val="17375E"/>
                </a:solidFill>
                <a:effectLst/>
                <a:uLnTx/>
                <a:uFillTx/>
                <a:latin typeface="Roboto"/>
                <a:ea typeface="+mn-ea"/>
              </a:rPr>
              <a:t>Search</a:t>
            </a:r>
            <a:r>
              <a:rPr kumimoji="0" lang="es-CL" sz="1400" b="0" i="0" u="none" strike="noStrike" kern="1200" cap="none" spc="0" normalizeH="0" baseline="0" noProof="0" dirty="0">
                <a:ln>
                  <a:noFill/>
                </a:ln>
                <a:solidFill>
                  <a:srgbClr val="17375E"/>
                </a:solidFill>
                <a:effectLst/>
                <a:uLnTx/>
                <a:uFillTx/>
                <a:latin typeface="Roboto"/>
                <a:ea typeface="+mn-ea"/>
              </a:rPr>
              <a:t> more T.F and B.T in </a:t>
            </a:r>
            <a:r>
              <a:rPr kumimoji="0" lang="es-CL" sz="1400" b="0" i="0" u="none" strike="noStrike" kern="1200" cap="none" spc="0" normalizeH="0" baseline="0" noProof="0" dirty="0" err="1">
                <a:ln>
                  <a:noFill/>
                </a:ln>
                <a:solidFill>
                  <a:srgbClr val="17375E"/>
                </a:solidFill>
                <a:effectLst/>
                <a:uLnTx/>
                <a:uFillTx/>
                <a:latin typeface="Roboto"/>
                <a:ea typeface="+mn-ea"/>
              </a:rPr>
              <a:t>the</a:t>
            </a:r>
            <a:r>
              <a:rPr kumimoji="0" lang="es-CL" sz="1400" b="0" i="0" u="none" strike="noStrike" kern="1200" cap="none" spc="0" normalizeH="0" baseline="0" noProof="0" dirty="0">
                <a:ln>
                  <a:noFill/>
                </a:ln>
                <a:solidFill>
                  <a:srgbClr val="17375E"/>
                </a:solidFill>
                <a:effectLst/>
                <a:uLnTx/>
                <a:uFillTx/>
                <a:latin typeface="Roboto"/>
                <a:ea typeface="+mn-ea"/>
              </a:rPr>
              <a:t> </a:t>
            </a:r>
            <a:r>
              <a:rPr kumimoji="0" lang="es-CL" sz="1400" b="0" i="0" u="none" strike="noStrike" kern="1200" cap="none" spc="0" normalizeH="0" baseline="0" noProof="0" dirty="0" err="1">
                <a:ln>
                  <a:noFill/>
                </a:ln>
                <a:solidFill>
                  <a:srgbClr val="17375E"/>
                </a:solidFill>
                <a:effectLst/>
                <a:uLnTx/>
                <a:uFillTx/>
                <a:latin typeface="Roboto"/>
                <a:ea typeface="+mn-ea"/>
              </a:rPr>
              <a:t>literature</a:t>
            </a:r>
            <a:r>
              <a:rPr kumimoji="0" lang="es-CL" sz="1400" b="0" i="0" u="none" strike="noStrike" kern="1200" cap="none" spc="0" normalizeH="0" baseline="0" noProof="0" dirty="0">
                <a:ln>
                  <a:noFill/>
                </a:ln>
                <a:solidFill>
                  <a:srgbClr val="17375E"/>
                </a:solidFill>
                <a:effectLst/>
                <a:uLnTx/>
                <a:uFillTx/>
                <a:latin typeface="Roboto"/>
                <a:ea typeface="+mn-ea"/>
              </a:rPr>
              <a:t> (SLR in </a:t>
            </a:r>
            <a:r>
              <a:rPr kumimoji="0" lang="es-CL" sz="1400" b="0" i="0" u="none" strike="noStrike" kern="1200" cap="none" spc="0" normalizeH="0" baseline="0" noProof="0" dirty="0" err="1">
                <a:ln>
                  <a:noFill/>
                </a:ln>
                <a:solidFill>
                  <a:srgbClr val="17375E"/>
                </a:solidFill>
                <a:effectLst/>
                <a:uLnTx/>
                <a:uFillTx/>
                <a:latin typeface="Roboto"/>
                <a:ea typeface="+mn-ea"/>
              </a:rPr>
              <a:t>progress</a:t>
            </a:r>
            <a:r>
              <a:rPr kumimoji="0" lang="es-CL" sz="1400" b="0" i="0" u="none" strike="noStrike" kern="1200" cap="none" spc="0" normalizeH="0" baseline="0" noProof="0" dirty="0">
                <a:ln>
                  <a:noFill/>
                </a:ln>
                <a:solidFill>
                  <a:srgbClr val="17375E"/>
                </a:solidFill>
                <a:effectLst/>
                <a:uLnTx/>
                <a:uFillTx/>
                <a:latin typeface="Roboto"/>
                <a:ea typeface="+mn-ea"/>
              </a:rPr>
              <a:t>).</a:t>
            </a:r>
          </a:p>
          <a:p>
            <a:pPr lvl="1"/>
            <a:r>
              <a:rPr lang="en-US" sz="1400" dirty="0"/>
              <a:t>Search the literature for other possible intelligent selectors.</a:t>
            </a:r>
          </a:p>
          <a:p>
            <a:pPr lvl="1"/>
            <a:r>
              <a:rPr lang="en-US" sz="1400" dirty="0"/>
              <a:t>Drafting and submitting an SLR </a:t>
            </a:r>
          </a:p>
          <a:p>
            <a:pPr lvl="1"/>
            <a:r>
              <a:rPr lang="en-US" sz="1400" dirty="0"/>
              <a:t>Test the feasibility of comparing Binary Measures Similarity with our way of assessing diversity.</a:t>
            </a:r>
          </a:p>
          <a:p>
            <a:r>
              <a:rPr lang="en-US" sz="2000" b="1" dirty="0"/>
              <a:t>WP2: Second Semester</a:t>
            </a:r>
          </a:p>
          <a:p>
            <a:pPr lvl="1"/>
            <a:r>
              <a:rPr lang="en-US" sz="1400" dirty="0"/>
              <a:t>Algorithmic complexity calculation and description of the software architecture used </a:t>
            </a:r>
          </a:p>
          <a:p>
            <a:pPr lvl="1"/>
            <a:r>
              <a:rPr lang="en-US" sz="1400" dirty="0"/>
              <a:t>Implement more transfer functions and binarization techniques.</a:t>
            </a:r>
          </a:p>
          <a:p>
            <a:pPr lvl="1"/>
            <a:r>
              <a:rPr lang="en-US" sz="1400" dirty="0"/>
              <a:t>Drafting and submitting an article with BQSA and 85 actions.</a:t>
            </a:r>
          </a:p>
          <a:p>
            <a:r>
              <a:rPr lang="en-US" sz="1600" b="1" dirty="0"/>
              <a:t>WP3: Third Semester</a:t>
            </a:r>
          </a:p>
          <a:p>
            <a:pPr lvl="1"/>
            <a:r>
              <a:rPr lang="en-US" sz="1400" dirty="0"/>
              <a:t>Implement the Multi-armed Bandit.</a:t>
            </a:r>
          </a:p>
          <a:p>
            <a:pPr lvl="1"/>
            <a:r>
              <a:rPr lang="en-US" sz="1400" dirty="0"/>
              <a:t>Implement some technique from the ML literature for the selection of binarization schemes.</a:t>
            </a:r>
          </a:p>
          <a:p>
            <a:pPr lvl="1"/>
            <a:r>
              <a:rPr lang="en-US" sz="1400" dirty="0"/>
              <a:t>Search for new ways to represent the data obtained from the experiments.</a:t>
            </a:r>
          </a:p>
          <a:p>
            <a:r>
              <a:rPr lang="en-US" sz="1600" b="1" dirty="0"/>
              <a:t>WP4: Fourth Semester</a:t>
            </a:r>
          </a:p>
          <a:p>
            <a:pPr lvl="1"/>
            <a:r>
              <a:rPr lang="en-US" sz="1400" dirty="0"/>
              <a:t>Obtain all necessary results.</a:t>
            </a:r>
          </a:p>
          <a:p>
            <a:pPr lvl="1"/>
            <a:r>
              <a:rPr lang="es-CL" sz="1400" dirty="0" err="1"/>
              <a:t>Obtain</a:t>
            </a:r>
            <a:r>
              <a:rPr lang="es-CL" sz="1400" dirty="0"/>
              <a:t> </a:t>
            </a:r>
            <a:r>
              <a:rPr lang="es-CL" sz="1400" dirty="0" err="1"/>
              <a:t>all</a:t>
            </a:r>
            <a:r>
              <a:rPr lang="es-CL" sz="1400" dirty="0"/>
              <a:t> </a:t>
            </a:r>
            <a:r>
              <a:rPr lang="es-CL" sz="1400" dirty="0" err="1"/>
              <a:t>necessary</a:t>
            </a:r>
            <a:r>
              <a:rPr lang="es-CL" sz="1400" dirty="0"/>
              <a:t> </a:t>
            </a:r>
            <a:r>
              <a:rPr lang="es-CL" sz="1400" dirty="0" err="1"/>
              <a:t>graphics</a:t>
            </a:r>
            <a:r>
              <a:rPr lang="es-CL" sz="1400" dirty="0"/>
              <a:t>.</a:t>
            </a:r>
          </a:p>
          <a:p>
            <a:pPr lvl="1"/>
            <a:r>
              <a:rPr lang="es-CL" sz="1400" dirty="0" err="1"/>
              <a:t>Obtain</a:t>
            </a:r>
            <a:r>
              <a:rPr lang="es-CL" sz="1400" dirty="0"/>
              <a:t> </a:t>
            </a:r>
            <a:r>
              <a:rPr lang="es-CL" sz="1400" dirty="0" err="1"/>
              <a:t>all</a:t>
            </a:r>
            <a:r>
              <a:rPr lang="es-CL" sz="1400" dirty="0"/>
              <a:t> </a:t>
            </a:r>
            <a:r>
              <a:rPr lang="es-CL" sz="1400" dirty="0" err="1"/>
              <a:t>necessary</a:t>
            </a:r>
            <a:r>
              <a:rPr lang="es-CL" sz="1400" dirty="0"/>
              <a:t> </a:t>
            </a:r>
            <a:r>
              <a:rPr lang="es-CL" sz="1400" dirty="0" err="1"/>
              <a:t>comparisons</a:t>
            </a:r>
            <a:r>
              <a:rPr lang="es-CL" sz="1400" dirty="0"/>
              <a:t>.</a:t>
            </a:r>
          </a:p>
          <a:p>
            <a:pPr lvl="1"/>
            <a:r>
              <a:rPr lang="es-CL" sz="1400" dirty="0" err="1"/>
              <a:t>Drafting</a:t>
            </a:r>
            <a:r>
              <a:rPr lang="es-CL" sz="1400" dirty="0"/>
              <a:t> and </a:t>
            </a:r>
            <a:r>
              <a:rPr lang="es-CL" sz="1400" dirty="0" err="1"/>
              <a:t>submitting</a:t>
            </a:r>
            <a:r>
              <a:rPr lang="es-CL" sz="1400" dirty="0"/>
              <a:t> </a:t>
            </a:r>
            <a:r>
              <a:rPr lang="es-CL" sz="1400" dirty="0" err="1"/>
              <a:t>an</a:t>
            </a:r>
            <a:r>
              <a:rPr lang="es-CL" sz="1400" dirty="0"/>
              <a:t> </a:t>
            </a:r>
            <a:r>
              <a:rPr lang="es-CL" sz="1400" dirty="0" err="1"/>
              <a:t>article</a:t>
            </a:r>
            <a:r>
              <a:rPr lang="es-CL" sz="1400" dirty="0"/>
              <a:t> </a:t>
            </a:r>
            <a:r>
              <a:rPr lang="es-CL" sz="1400" dirty="0" err="1"/>
              <a:t>with</a:t>
            </a:r>
            <a:r>
              <a:rPr lang="es-CL" sz="1400" dirty="0"/>
              <a:t> </a:t>
            </a:r>
            <a:r>
              <a:rPr lang="es-CL" sz="1400" dirty="0" err="1"/>
              <a:t>Mutil-armed</a:t>
            </a:r>
            <a:r>
              <a:rPr lang="es-CL" sz="1400" dirty="0"/>
              <a:t> </a:t>
            </a:r>
            <a:r>
              <a:rPr lang="es-CL" sz="1400" dirty="0" err="1"/>
              <a:t>Bandit</a:t>
            </a:r>
            <a:r>
              <a:rPr lang="es-CL" sz="1400" dirty="0"/>
              <a:t>.</a:t>
            </a:r>
            <a:endParaRPr lang="es-CL" sz="1400" dirty="0">
              <a:highlight>
                <a:srgbClr val="FFFF00"/>
              </a:highlight>
            </a:endParaRPr>
          </a:p>
          <a:p>
            <a:pPr marL="457200" lvl="1" indent="0">
              <a:buNone/>
            </a:pPr>
            <a:endParaRPr lang="es-CL" sz="2000" dirty="0"/>
          </a:p>
        </p:txBody>
      </p:sp>
      <p:sp>
        <p:nvSpPr>
          <p:cNvPr id="4" name="Google Shape;336;ge171d0a772_1_46">
            <a:extLst>
              <a:ext uri="{FF2B5EF4-FFF2-40B4-BE49-F238E27FC236}">
                <a16:creationId xmlns:a16="http://schemas.microsoft.com/office/drawing/2014/main" id="{C588D2AB-6EFA-4D1C-868C-2A3683DC5D06}"/>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Thesis proposal for the next two years</a:t>
            </a:r>
            <a:endParaRPr sz="2400" b="1" dirty="0">
              <a:solidFill>
                <a:srgbClr val="953735"/>
              </a:solidFill>
              <a:latin typeface="Roboto Medium"/>
              <a:ea typeface="Roboto Medium"/>
              <a:cs typeface="Roboto Medium"/>
              <a:sym typeface="Roboto Medium"/>
            </a:endParaRPr>
          </a:p>
        </p:txBody>
      </p:sp>
    </p:spTree>
    <p:extLst>
      <p:ext uri="{BB962C8B-B14F-4D97-AF65-F5344CB8AC3E}">
        <p14:creationId xmlns:p14="http://schemas.microsoft.com/office/powerpoint/2010/main" val="6755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
        <p:nvSpPr>
          <p:cNvPr id="5" name="Título 1">
            <a:extLst>
              <a:ext uri="{FF2B5EF4-FFF2-40B4-BE49-F238E27FC236}">
                <a16:creationId xmlns:a16="http://schemas.microsoft.com/office/drawing/2014/main" id="{9A072A7C-5B3A-447D-81EB-BA90F670C0DD}"/>
              </a:ext>
            </a:extLst>
          </p:cNvPr>
          <p:cNvSpPr txBox="1">
            <a:spLocks/>
          </p:cNvSpPr>
          <p:nvPr/>
        </p:nvSpPr>
        <p:spPr>
          <a:xfrm>
            <a:off x="1096347" y="2932804"/>
            <a:ext cx="6951306" cy="992392"/>
          </a:xfrm>
          <a:prstGeom prst="rect">
            <a:avLst/>
          </a:prstGeom>
        </p:spPr>
        <p:txBody>
          <a:bodyPr/>
          <a:lstStyle>
            <a:lvl1pPr algn="l" defTabSz="457200" rtl="0" eaLnBrk="1" latinLnBrk="0" hangingPunct="1">
              <a:spcBef>
                <a:spcPct val="0"/>
              </a:spcBef>
              <a:buNone/>
              <a:defRPr sz="3200" kern="1200">
                <a:solidFill>
                  <a:schemeClr val="bg1"/>
                </a:solidFill>
                <a:latin typeface="Roboto"/>
                <a:ea typeface="+mj-ea"/>
                <a:cs typeface="Roboto"/>
              </a:defRPr>
            </a:lvl1pPr>
          </a:lstStyle>
          <a:p>
            <a:pPr algn="ctr"/>
            <a:r>
              <a:rPr lang="en-US" sz="2400" dirty="0">
                <a:solidFill>
                  <a:srgbClr val="17375E"/>
                </a:solidFill>
                <a:latin typeface="Arial"/>
                <a:ea typeface="Arial"/>
                <a:cs typeface="Arial"/>
                <a:sym typeface="Arial"/>
              </a:rPr>
              <a:t>Why apply metaheuristic binarization techniques?</a:t>
            </a:r>
            <a:endParaRPr lang="es-CL" dirty="0"/>
          </a:p>
        </p:txBody>
      </p:sp>
    </p:spTree>
    <p:extLst>
      <p:ext uri="{BB962C8B-B14F-4D97-AF65-F5344CB8AC3E}">
        <p14:creationId xmlns:p14="http://schemas.microsoft.com/office/powerpoint/2010/main" val="1931946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p3">
            <a:extLst>
              <a:ext uri="{FF2B5EF4-FFF2-40B4-BE49-F238E27FC236}">
                <a16:creationId xmlns:a16="http://schemas.microsoft.com/office/drawing/2014/main" id="{A46C87DA-2682-4723-8A76-1AAD7B665F06}"/>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Participation</a:t>
            </a:r>
            <a:r>
              <a:rPr lang="es-ES" sz="2400" b="1" dirty="0">
                <a:solidFill>
                  <a:srgbClr val="953735"/>
                </a:solidFill>
                <a:latin typeface="Roboto Medium"/>
                <a:ea typeface="Roboto Medium"/>
                <a:cs typeface="Roboto Medium"/>
                <a:sym typeface="Roboto Medium"/>
              </a:rPr>
              <a:t> in </a:t>
            </a:r>
            <a:r>
              <a:rPr lang="es-ES" sz="2400" b="1" dirty="0" err="1">
                <a:solidFill>
                  <a:srgbClr val="953735"/>
                </a:solidFill>
                <a:latin typeface="Roboto Medium"/>
                <a:ea typeface="Roboto Medium"/>
                <a:cs typeface="Roboto Medium"/>
                <a:sym typeface="Roboto Medium"/>
              </a:rPr>
              <a:t>previous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projects</a:t>
            </a:r>
            <a:endParaRPr dirty="0"/>
          </a:p>
        </p:txBody>
      </p:sp>
      <p:sp>
        <p:nvSpPr>
          <p:cNvPr id="7" name="Marcador de contenido 2">
            <a:extLst>
              <a:ext uri="{FF2B5EF4-FFF2-40B4-BE49-F238E27FC236}">
                <a16:creationId xmlns:a16="http://schemas.microsoft.com/office/drawing/2014/main" id="{E7017DA7-F66A-41D4-B496-FB0FB4E01E35}"/>
              </a:ext>
            </a:extLst>
          </p:cNvPr>
          <p:cNvSpPr txBox="1">
            <a:spLocks/>
          </p:cNvSpPr>
          <p:nvPr/>
        </p:nvSpPr>
        <p:spPr>
          <a:xfrm>
            <a:off x="457200" y="1266824"/>
            <a:ext cx="8229600" cy="5292595"/>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17375E"/>
                </a:solidFill>
                <a:latin typeface="Roboto"/>
                <a:ea typeface="+mn-ea"/>
                <a:cs typeface="Roboto"/>
              </a:defRPr>
            </a:lvl1pPr>
            <a:lvl2pPr marL="742950" indent="-285750" algn="l" defTabSz="457200" rtl="0" eaLnBrk="1" latinLnBrk="0" hangingPunct="1">
              <a:spcBef>
                <a:spcPct val="20000"/>
              </a:spcBef>
              <a:buFont typeface="Arial"/>
              <a:buChar char="–"/>
              <a:defRPr sz="2800" kern="1200">
                <a:solidFill>
                  <a:srgbClr val="17375E"/>
                </a:solidFill>
                <a:latin typeface="Roboto"/>
                <a:ea typeface="+mn-ea"/>
                <a:cs typeface="Roboto"/>
              </a:defRPr>
            </a:lvl2pPr>
            <a:lvl3pPr marL="1143000" indent="-228600" algn="l" defTabSz="457200" rtl="0" eaLnBrk="1" latinLnBrk="0" hangingPunct="1">
              <a:spcBef>
                <a:spcPct val="20000"/>
              </a:spcBef>
              <a:buFont typeface="Arial"/>
              <a:buChar char="•"/>
              <a:defRPr sz="2400" kern="1200">
                <a:solidFill>
                  <a:srgbClr val="17375E"/>
                </a:solidFill>
                <a:latin typeface="Roboto"/>
                <a:ea typeface="+mn-ea"/>
                <a:cs typeface="Roboto"/>
              </a:defRPr>
            </a:lvl3pPr>
            <a:lvl4pPr marL="16002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4pPr>
            <a:lvl5pPr marL="2057400" indent="-228600" algn="l" defTabSz="457200" rtl="0" eaLnBrk="1" latinLnBrk="0" hangingPunct="1">
              <a:spcBef>
                <a:spcPct val="20000"/>
              </a:spcBef>
              <a:buFont typeface="Arial"/>
              <a:buChar char="»"/>
              <a:defRPr sz="2000" kern="1200">
                <a:solidFill>
                  <a:srgbClr val="17375E"/>
                </a:solidFill>
                <a:latin typeface="Roboto"/>
                <a:ea typeface="+mn-ea"/>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a:t>
            </a:r>
            <a:r>
              <a:rPr lang="es-CL" sz="1600" dirty="0" err="1"/>
              <a:t>project</a:t>
            </a:r>
            <a:r>
              <a:rPr lang="es-CL" sz="1600" dirty="0"/>
              <a:t> DI Investigación Interdisciplinaria del Pregrado 2021. </a:t>
            </a:r>
            <a:r>
              <a:rPr lang="es-ES" sz="1600" b="1" dirty="0"/>
              <a:t>Q-</a:t>
            </a:r>
            <a:r>
              <a:rPr lang="es-ES" sz="1600" b="1" dirty="0" err="1"/>
              <a:t>learnheuristics</a:t>
            </a:r>
            <a:r>
              <a:rPr lang="es-ES" sz="1600" b="1" dirty="0"/>
              <a:t> de enjambre para la resolución de problemas </a:t>
            </a:r>
            <a:r>
              <a:rPr lang="es-ES" sz="1600" b="1" dirty="0" err="1"/>
              <a:t>combinatoriales</a:t>
            </a:r>
            <a:r>
              <a:rPr lang="es-ES" sz="1600" b="1" dirty="0"/>
              <a:t>. </a:t>
            </a:r>
          </a:p>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a:t>
            </a:r>
            <a:r>
              <a:rPr lang="es-CL" sz="1600" dirty="0" err="1"/>
              <a:t>project</a:t>
            </a:r>
            <a:r>
              <a:rPr lang="es-CL" sz="1600" dirty="0"/>
              <a:t> Núcleos de Investigación PUCV - Renovación 2021. </a:t>
            </a:r>
            <a:r>
              <a:rPr lang="es-CL" sz="1600" b="1" dirty="0"/>
              <a:t>Data </a:t>
            </a:r>
            <a:r>
              <a:rPr lang="es-CL" sz="1600" b="1" dirty="0" err="1"/>
              <a:t>Analytics</a:t>
            </a:r>
            <a:r>
              <a:rPr lang="es-CL" sz="1600" b="1" dirty="0"/>
              <a:t>. </a:t>
            </a:r>
          </a:p>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a:t>
            </a:r>
            <a:r>
              <a:rPr lang="es-CL" sz="1600" dirty="0" err="1"/>
              <a:t>project</a:t>
            </a:r>
            <a:r>
              <a:rPr lang="es-CL" sz="1600" dirty="0"/>
              <a:t> DI Investigación Interdisciplinaria del Pregrado 2020. </a:t>
            </a:r>
            <a:r>
              <a:rPr lang="es-CL" sz="1600" b="1" dirty="0"/>
              <a:t>Metaheurísticas  balanceadas  guiadas  por  datos.</a:t>
            </a:r>
          </a:p>
          <a:p>
            <a:r>
              <a:rPr lang="es-CL" sz="1600" dirty="0" err="1"/>
              <a:t>Assistant</a:t>
            </a:r>
            <a:r>
              <a:rPr lang="es-CL" sz="1600" dirty="0"/>
              <a:t> </a:t>
            </a:r>
            <a:r>
              <a:rPr lang="es-CL" sz="1600" dirty="0" err="1"/>
              <a:t>of</a:t>
            </a:r>
            <a:r>
              <a:rPr lang="es-CL" sz="1600" dirty="0"/>
              <a:t> </a:t>
            </a:r>
            <a:r>
              <a:rPr lang="es-CL" sz="1600" dirty="0" err="1"/>
              <a:t>the</a:t>
            </a:r>
            <a:r>
              <a:rPr lang="es-CL" sz="1600" dirty="0"/>
              <a:t> </a:t>
            </a:r>
            <a:r>
              <a:rPr lang="es-CL" sz="1600" dirty="0" err="1"/>
              <a:t>research</a:t>
            </a:r>
            <a:r>
              <a:rPr lang="es-CL" sz="1600" dirty="0"/>
              <a:t> Project DIE – Tesis Innovadoras 2020</a:t>
            </a:r>
            <a:r>
              <a:rPr lang="es-CL" sz="1600" b="1" dirty="0"/>
              <a:t>. </a:t>
            </a:r>
            <a:r>
              <a:rPr lang="es-CL" sz="1600" b="1" dirty="0" err="1"/>
              <a:t>MHSolver</a:t>
            </a:r>
            <a:r>
              <a:rPr lang="es-CL" sz="1600" b="1" dirty="0"/>
              <a:t> – Inteligencia Artificial Aplicada a la Optimización de Procesos Logísticos.</a:t>
            </a:r>
          </a:p>
          <a:p>
            <a:r>
              <a:rPr lang="es-CL" sz="1600" dirty="0" err="1"/>
              <a:t>Assistant</a:t>
            </a:r>
            <a:r>
              <a:rPr lang="es-CL" sz="1600" dirty="0"/>
              <a:t> </a:t>
            </a:r>
            <a:r>
              <a:rPr lang="es-CL" sz="1600" dirty="0" err="1"/>
              <a:t>of</a:t>
            </a:r>
            <a:r>
              <a:rPr lang="es-CL" sz="1600" dirty="0"/>
              <a:t> </a:t>
            </a:r>
            <a:r>
              <a:rPr lang="es-CL" sz="1600" dirty="0" err="1"/>
              <a:t>research</a:t>
            </a:r>
            <a:r>
              <a:rPr lang="es-CL" sz="1600" dirty="0"/>
              <a:t> Project CONICYT/FONCEDYT Regular </a:t>
            </a:r>
            <a:r>
              <a:rPr lang="es-CL" sz="1600" dirty="0" err="1"/>
              <a:t>Nº</a:t>
            </a:r>
            <a:r>
              <a:rPr lang="es-CL" sz="1600" dirty="0"/>
              <a:t> 1210810. </a:t>
            </a:r>
            <a:r>
              <a:rPr lang="en-US" sz="1600" b="1" dirty="0"/>
              <a:t>Data-driven ambidextrous metaheuristics: using machine learning approaches to manage balance of exploration and exploitation when solving combinatorial problems with continuous swarm intelligence algorithm. 2020 – To present.</a:t>
            </a:r>
            <a:endParaRPr lang="es-CL" sz="1600" b="1" dirty="0"/>
          </a:p>
          <a:p>
            <a:endParaRPr lang="es-CL" sz="1600" b="1" dirty="0"/>
          </a:p>
          <a:p>
            <a:endParaRPr lang="es-CL" sz="1600" b="1" dirty="0"/>
          </a:p>
          <a:p>
            <a:endParaRPr lang="es-CL" sz="1600" b="1" dirty="0"/>
          </a:p>
          <a:p>
            <a:endParaRPr lang="es-CL" sz="2000" dirty="0"/>
          </a:p>
        </p:txBody>
      </p:sp>
    </p:spTree>
    <p:extLst>
      <p:ext uri="{BB962C8B-B14F-4D97-AF65-F5344CB8AC3E}">
        <p14:creationId xmlns:p14="http://schemas.microsoft.com/office/powerpoint/2010/main" val="3666117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1;p3">
            <a:extLst>
              <a:ext uri="{FF2B5EF4-FFF2-40B4-BE49-F238E27FC236}">
                <a16:creationId xmlns:a16="http://schemas.microsoft.com/office/drawing/2014/main" id="{DAB36580-ECA7-4607-BF47-0DD31AC5E9C5}"/>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Previous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works</a:t>
            </a:r>
            <a:r>
              <a:rPr lang="es-ES" sz="2400" b="1" dirty="0">
                <a:solidFill>
                  <a:srgbClr val="953735"/>
                </a:solidFill>
                <a:latin typeface="Roboto Medium"/>
                <a:ea typeface="Roboto Medium"/>
                <a:cs typeface="Roboto Medium"/>
                <a:sym typeface="Roboto Medium"/>
              </a:rPr>
              <a:t> and </a:t>
            </a:r>
            <a:r>
              <a:rPr lang="es-ES" sz="2400" b="1" dirty="0" err="1">
                <a:solidFill>
                  <a:srgbClr val="953735"/>
                </a:solidFill>
                <a:latin typeface="Roboto Medium"/>
                <a:ea typeface="Roboto Medium"/>
                <a:cs typeface="Roboto Medium"/>
                <a:sym typeface="Roboto Medium"/>
              </a:rPr>
              <a:t>Publications</a:t>
            </a:r>
            <a:r>
              <a:rPr lang="es-ES" sz="2400" b="1" dirty="0">
                <a:solidFill>
                  <a:srgbClr val="953735"/>
                </a:solidFill>
                <a:latin typeface="Roboto Medium"/>
                <a:ea typeface="Roboto Medium"/>
                <a:cs typeface="Roboto Medium"/>
                <a:sym typeface="Roboto Medium"/>
              </a:rPr>
              <a:t>  </a:t>
            </a:r>
            <a:endParaRPr dirty="0"/>
          </a:p>
        </p:txBody>
      </p:sp>
      <p:sp>
        <p:nvSpPr>
          <p:cNvPr id="9" name="CuadroTexto 8">
            <a:extLst>
              <a:ext uri="{FF2B5EF4-FFF2-40B4-BE49-F238E27FC236}">
                <a16:creationId xmlns:a16="http://schemas.microsoft.com/office/drawing/2014/main" id="{19D2DE30-4DC2-4B3B-AC86-0BEF7A345CD7}"/>
              </a:ext>
            </a:extLst>
          </p:cNvPr>
          <p:cNvSpPr txBox="1"/>
          <p:nvPr/>
        </p:nvSpPr>
        <p:spPr>
          <a:xfrm>
            <a:off x="457199" y="1164134"/>
            <a:ext cx="8612155" cy="5693866"/>
          </a:xfrm>
          <a:prstGeom prst="rect">
            <a:avLst/>
          </a:prstGeom>
          <a:noFill/>
        </p:spPr>
        <p:txBody>
          <a:bodyPr wrap="square">
            <a:spAutoFit/>
          </a:bodyPr>
          <a:lstStyle/>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17375E"/>
                </a:solidFill>
                <a:latin typeface="Arial" panose="020B0604020202020204" pitchFamily="34" charset="0"/>
                <a:cs typeface="Arial" panose="020B0604020202020204" pitchFamily="34" charset="0"/>
              </a:rPr>
              <a:t>, Crawford, B., Soto, R., Cisternas-Caneo, F., Vega, E., ... &amp; García, J. (2021). </a:t>
            </a:r>
            <a:r>
              <a:rPr lang="es-CL" sz="1400" b="1" dirty="0">
                <a:solidFill>
                  <a:srgbClr val="17375E"/>
                </a:solidFill>
                <a:latin typeface="Arial" panose="020B0604020202020204" pitchFamily="34" charset="0"/>
                <a:cs typeface="Arial" panose="020B0604020202020204" pitchFamily="34" charset="0"/>
              </a:rPr>
              <a:t>A Novel </a:t>
            </a:r>
            <a:r>
              <a:rPr lang="es-CL" sz="1400" b="1" dirty="0" err="1">
                <a:solidFill>
                  <a:srgbClr val="17375E"/>
                </a:solidFill>
                <a:latin typeface="Arial" panose="020B0604020202020204" pitchFamily="34" charset="0"/>
                <a:cs typeface="Arial" panose="020B0604020202020204" pitchFamily="34" charset="0"/>
              </a:rPr>
              <a:t>Learning-Based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Binarization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Scheme</a:t>
            </a:r>
            <a:r>
              <a:rPr lang="es-CL" sz="1400" b="1" dirty="0">
                <a:solidFill>
                  <a:srgbClr val="17375E"/>
                </a:solidFill>
                <a:latin typeface="Arial" panose="020B0604020202020204" pitchFamily="34" charset="0"/>
                <a:cs typeface="Arial" panose="020B0604020202020204" pitchFamily="34" charset="0"/>
              </a:rPr>
              <a:t> Selector </a:t>
            </a:r>
            <a:r>
              <a:rPr lang="es-CL" sz="1400" b="1" dirty="0" err="1">
                <a:solidFill>
                  <a:srgbClr val="17375E"/>
                </a:solidFill>
                <a:latin typeface="Arial" panose="020B0604020202020204" pitchFamily="34" charset="0"/>
                <a:cs typeface="Arial" panose="020B0604020202020204" pitchFamily="34" charset="0"/>
              </a:rPr>
              <a:t>for</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Swarm</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Algorithms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Solving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Combinatorial</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Problems</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(Q1)</a:t>
            </a: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Crawford, B., Soto, R., de la Fuente Mella, H., </a:t>
            </a:r>
            <a:r>
              <a:rPr lang="es-CL" sz="1400" dirty="0" err="1">
                <a:solidFill>
                  <a:srgbClr val="17375E"/>
                </a:solidFill>
                <a:latin typeface="Arial" panose="020B0604020202020204" pitchFamily="34" charset="0"/>
                <a:cs typeface="Arial" panose="020B0604020202020204" pitchFamily="34" charset="0"/>
              </a:rPr>
              <a:t>Elortegui</a:t>
            </a:r>
            <a:r>
              <a:rPr lang="es-CL" sz="1400" dirty="0">
                <a:solidFill>
                  <a:srgbClr val="17375E"/>
                </a:solidFill>
                <a:latin typeface="Arial" panose="020B0604020202020204" pitchFamily="34" charset="0"/>
                <a:cs typeface="Arial" panose="020B0604020202020204" pitchFamily="34" charset="0"/>
              </a:rPr>
              <a:t>, C., Palma, W., Torres-Rojas, C., </a:t>
            </a:r>
            <a:r>
              <a:rPr lang="es-CL" sz="1400" dirty="0" err="1">
                <a:solidFill>
                  <a:srgbClr val="17375E"/>
                </a:solidFill>
                <a:latin typeface="Arial" panose="020B0604020202020204" pitchFamily="34" charset="0"/>
                <a:cs typeface="Arial" panose="020B0604020202020204" pitchFamily="34" charset="0"/>
              </a:rPr>
              <a:t>Vasconcellos</a:t>
            </a:r>
            <a:r>
              <a:rPr lang="es-CL" sz="1400" dirty="0">
                <a:solidFill>
                  <a:srgbClr val="17375E"/>
                </a:solidFill>
                <a:latin typeface="Arial" panose="020B0604020202020204" pitchFamily="34" charset="0"/>
                <a:cs typeface="Arial" panose="020B0604020202020204" pitchFamily="34" charset="0"/>
              </a:rPr>
              <a:t>-Gaete, C.,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17375E"/>
                </a:solidFill>
                <a:latin typeface="Arial" panose="020B0604020202020204" pitchFamily="34" charset="0"/>
                <a:cs typeface="Arial" panose="020B0604020202020204" pitchFamily="34" charset="0"/>
              </a:rPr>
              <a:t>, Peña, J. &amp; </a:t>
            </a:r>
            <a:r>
              <a:rPr lang="es-CL" sz="1400" dirty="0" err="1">
                <a:solidFill>
                  <a:srgbClr val="17375E"/>
                </a:solidFill>
                <a:latin typeface="Arial" panose="020B0604020202020204" pitchFamily="34" charset="0"/>
                <a:cs typeface="Arial" panose="020B0604020202020204" pitchFamily="34" charset="0"/>
              </a:rPr>
              <a:t>Misra</a:t>
            </a:r>
            <a:r>
              <a:rPr lang="es-CL" sz="1400" dirty="0">
                <a:solidFill>
                  <a:srgbClr val="17375E"/>
                </a:solidFill>
                <a:latin typeface="Arial" panose="020B0604020202020204" pitchFamily="34" charset="0"/>
                <a:cs typeface="Arial" panose="020B0604020202020204" pitchFamily="34" charset="0"/>
              </a:rPr>
              <a:t>, S. (In </a:t>
            </a:r>
            <a:r>
              <a:rPr lang="es-CL" sz="1400" dirty="0" err="1">
                <a:solidFill>
                  <a:srgbClr val="17375E"/>
                </a:solidFill>
                <a:latin typeface="Arial" panose="020B0604020202020204" pitchFamily="34" charset="0"/>
                <a:cs typeface="Arial" panose="020B0604020202020204" pitchFamily="34" charset="0"/>
              </a:rPr>
              <a:t>proceeding</a:t>
            </a:r>
            <a:r>
              <a:rPr lang="es-CL" sz="1400" dirty="0">
                <a:solidFill>
                  <a:srgbClr val="17375E"/>
                </a:solidFill>
                <a:latin typeface="Arial" panose="020B0604020202020204" pitchFamily="34" charset="0"/>
                <a:cs typeface="Arial" panose="020B0604020202020204" pitchFamily="34" charset="0"/>
              </a:rPr>
              <a:t>) </a:t>
            </a:r>
            <a:r>
              <a:rPr lang="en-US" sz="1400" b="1" dirty="0">
                <a:solidFill>
                  <a:srgbClr val="17375E"/>
                </a:solidFill>
                <a:latin typeface="Arial" panose="020B0604020202020204" pitchFamily="34" charset="0"/>
                <a:cs typeface="Arial" panose="020B0604020202020204" pitchFamily="34" charset="0"/>
              </a:rPr>
              <a:t>Binary Fruit Fly Swarm Algorithms for the Set Covering Problem. </a:t>
            </a:r>
            <a:r>
              <a:rPr lang="en-US"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n-US"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)(Q2)</a:t>
            </a:r>
            <a:endPar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Crawford, B., Soto, R.,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17375E"/>
                </a:solidFill>
                <a:latin typeface="Arial" panose="020B0604020202020204" pitchFamily="34" charset="0"/>
                <a:cs typeface="Arial" panose="020B0604020202020204" pitchFamily="34" charset="0"/>
              </a:rPr>
              <a:t>, Lanza-Gutiérrez, J. M., </a:t>
            </a:r>
            <a:r>
              <a:rPr lang="es-CL" sz="1400" dirty="0" err="1">
                <a:solidFill>
                  <a:srgbClr val="17375E"/>
                </a:solidFill>
                <a:latin typeface="Arial" panose="020B0604020202020204" pitchFamily="34" charset="0"/>
                <a:cs typeface="Arial" panose="020B0604020202020204" pitchFamily="34" charset="0"/>
              </a:rPr>
              <a:t>Caballé</a:t>
            </a:r>
            <a:r>
              <a:rPr lang="es-CL" sz="1400" dirty="0">
                <a:solidFill>
                  <a:srgbClr val="17375E"/>
                </a:solidFill>
                <a:latin typeface="Arial" panose="020B0604020202020204" pitchFamily="34" charset="0"/>
                <a:cs typeface="Arial" panose="020B0604020202020204" pitchFamily="34" charset="0"/>
              </a:rPr>
              <a:t>, N., ... &amp; Rubio, J. M. (2021</a:t>
            </a:r>
            <a:r>
              <a:rPr lang="es-CL" sz="1400" b="1" dirty="0">
                <a:solidFill>
                  <a:srgbClr val="17375E"/>
                </a:solidFill>
                <a:latin typeface="Arial" panose="020B0604020202020204" pitchFamily="34" charset="0"/>
                <a:cs typeface="Arial" panose="020B0604020202020204" pitchFamily="34" charset="0"/>
              </a:rPr>
              <a:t>). Q-</a:t>
            </a:r>
            <a:r>
              <a:rPr lang="es-CL" sz="1400" b="1" dirty="0" err="1">
                <a:solidFill>
                  <a:srgbClr val="17375E"/>
                </a:solidFill>
                <a:latin typeface="Arial" panose="020B0604020202020204" pitchFamily="34" charset="0"/>
                <a:cs typeface="Arial" panose="020B0604020202020204" pitchFamily="34" charset="0"/>
              </a:rPr>
              <a:t>learnheuristics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Towards</a:t>
            </a:r>
            <a:r>
              <a:rPr lang="es-CL" sz="1400" b="1" dirty="0">
                <a:solidFill>
                  <a:srgbClr val="17375E"/>
                </a:solidFill>
                <a:latin typeface="Arial" panose="020B0604020202020204" pitchFamily="34" charset="0"/>
                <a:cs typeface="Arial" panose="020B0604020202020204" pitchFamily="34" charset="0"/>
              </a:rPr>
              <a:t> data-</a:t>
            </a:r>
            <a:r>
              <a:rPr lang="es-CL" sz="1400" b="1" dirty="0" err="1">
                <a:solidFill>
                  <a:srgbClr val="17375E"/>
                </a:solidFill>
                <a:latin typeface="Arial" panose="020B0604020202020204" pitchFamily="34" charset="0"/>
                <a:cs typeface="Arial" panose="020B0604020202020204" pitchFamily="34" charset="0"/>
              </a:rPr>
              <a:t>driven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balanced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metaheuristics</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García, J.,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a:t>
            </a:r>
            <a:r>
              <a:rPr lang="es-CL" sz="1400" dirty="0" err="1">
                <a:solidFill>
                  <a:srgbClr val="17375E"/>
                </a:solidFill>
                <a:latin typeface="Arial" panose="020B0604020202020204" pitchFamily="34" charset="0"/>
                <a:cs typeface="Arial" panose="020B0604020202020204" pitchFamily="34" charset="0"/>
              </a:rPr>
              <a:t>Altimiras</a:t>
            </a:r>
            <a:r>
              <a:rPr lang="es-CL" sz="1400" dirty="0">
                <a:solidFill>
                  <a:srgbClr val="17375E"/>
                </a:solidFill>
                <a:latin typeface="Arial" panose="020B0604020202020204" pitchFamily="34" charset="0"/>
                <a:cs typeface="Arial" panose="020B0604020202020204" pitchFamily="34" charset="0"/>
              </a:rPr>
              <a:t>, F., Crawford, B., Soto, R., </a:t>
            </a: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FF0000"/>
                </a:solidFill>
                <a:latin typeface="Arial" panose="020B0604020202020204" pitchFamily="34" charset="0"/>
                <a:cs typeface="Arial" panose="020B0604020202020204" pitchFamily="34" charset="0"/>
              </a:rPr>
              <a:t>, </a:t>
            </a:r>
            <a:r>
              <a:rPr lang="es-CL" sz="1400" dirty="0">
                <a:solidFill>
                  <a:srgbClr val="17375E"/>
                </a:solidFill>
                <a:latin typeface="Arial" panose="020B0604020202020204" pitchFamily="34" charset="0"/>
                <a:cs typeface="Arial" panose="020B0604020202020204" pitchFamily="34" charset="0"/>
              </a:rPr>
              <a:t>... &amp; Astorga, G. (2021).</a:t>
            </a:r>
            <a:r>
              <a:rPr lang="es-CL" sz="1400" b="1" dirty="0">
                <a:solidFill>
                  <a:srgbClr val="17375E"/>
                </a:solidFill>
                <a:latin typeface="Arial" panose="020B0604020202020204" pitchFamily="34" charset="0"/>
                <a:cs typeface="Arial" panose="020B0604020202020204" pitchFamily="34" charset="0"/>
              </a:rPr>
              <a:t> A </a:t>
            </a:r>
            <a:r>
              <a:rPr lang="es-CL" sz="1400" b="1" dirty="0" err="1">
                <a:solidFill>
                  <a:srgbClr val="17375E"/>
                </a:solidFill>
                <a:latin typeface="Arial" panose="020B0604020202020204" pitchFamily="34" charset="0"/>
                <a:cs typeface="Arial" panose="020B0604020202020204" pitchFamily="34" charset="0"/>
              </a:rPr>
              <a:t>binary</a:t>
            </a:r>
            <a:r>
              <a:rPr lang="es-CL" sz="1400" b="1" dirty="0">
                <a:solidFill>
                  <a:srgbClr val="17375E"/>
                </a:solidFill>
                <a:latin typeface="Arial" panose="020B0604020202020204" pitchFamily="34" charset="0"/>
                <a:cs typeface="Arial" panose="020B0604020202020204" pitchFamily="34" charset="0"/>
              </a:rPr>
              <a:t> machine </a:t>
            </a:r>
            <a:r>
              <a:rPr lang="es-CL" sz="1400" b="1" dirty="0" err="1">
                <a:solidFill>
                  <a:srgbClr val="17375E"/>
                </a:solidFill>
                <a:latin typeface="Arial" panose="020B0604020202020204" pitchFamily="34" charset="0"/>
                <a:cs typeface="Arial" panose="020B0604020202020204" pitchFamily="34" charset="0"/>
              </a:rPr>
              <a:t>learning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cuckoo</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search</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algorithm</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improved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by</a:t>
            </a:r>
            <a:r>
              <a:rPr lang="es-CL" sz="1400" b="1" dirty="0">
                <a:solidFill>
                  <a:srgbClr val="17375E"/>
                </a:solidFill>
                <a:latin typeface="Arial" panose="020B0604020202020204" pitchFamily="34" charset="0"/>
                <a:cs typeface="Arial" panose="020B0604020202020204" pitchFamily="34" charset="0"/>
              </a:rPr>
              <a:t> a local </a:t>
            </a:r>
            <a:r>
              <a:rPr lang="es-CL" sz="1400" b="1" dirty="0" err="1">
                <a:solidFill>
                  <a:srgbClr val="17375E"/>
                </a:solidFill>
                <a:latin typeface="Arial" panose="020B0604020202020204" pitchFamily="34" charset="0"/>
                <a:cs typeface="Arial" panose="020B0604020202020204" pitchFamily="34" charset="0"/>
              </a:rPr>
              <a:t>search</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operator</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for</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the</a:t>
            </a:r>
            <a:r>
              <a:rPr lang="es-CL" sz="1400" b="1" dirty="0">
                <a:solidFill>
                  <a:srgbClr val="17375E"/>
                </a:solidFill>
                <a:latin typeface="Arial" panose="020B0604020202020204" pitchFamily="34" charset="0"/>
                <a:cs typeface="Arial" panose="020B0604020202020204" pitchFamily="34" charset="0"/>
              </a:rPr>
              <a:t> set-</a:t>
            </a:r>
            <a:r>
              <a:rPr lang="es-CL" sz="1400" b="1" dirty="0" err="1">
                <a:solidFill>
                  <a:srgbClr val="17375E"/>
                </a:solidFill>
                <a:latin typeface="Arial" panose="020B0604020202020204" pitchFamily="34" charset="0"/>
                <a:cs typeface="Arial" panose="020B0604020202020204" pitchFamily="34" charset="0"/>
              </a:rPr>
              <a:t>union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knapsack</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problem</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(Q1)</a:t>
            </a:r>
          </a:p>
          <a:p>
            <a:pPr marL="285750" indent="-285750">
              <a:buFont typeface="Arial" panose="020B0604020202020204" pitchFamily="34" charset="0"/>
              <a:buChar char="•"/>
            </a:pP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FF0000"/>
                </a:solidFill>
                <a:latin typeface="Arial" panose="020B0604020202020204" pitchFamily="34" charset="0"/>
                <a:cs typeface="Arial" panose="020B0604020202020204" pitchFamily="34" charset="0"/>
              </a:rPr>
              <a:t>, </a:t>
            </a:r>
            <a:r>
              <a:rPr lang="es-CL" sz="1400" dirty="0">
                <a:solidFill>
                  <a:srgbClr val="17375E"/>
                </a:solidFill>
                <a:latin typeface="Arial" panose="020B0604020202020204" pitchFamily="34" charset="0"/>
                <a:cs typeface="Arial" panose="020B0604020202020204" pitchFamily="34" charset="0"/>
              </a:rPr>
              <a:t>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Crawford, B., Soto, R., Cisternas-Caneo, F., Embry, A. T., ... &amp; Rubio, J. M. (In </a:t>
            </a:r>
            <a:r>
              <a:rPr lang="es-CL" sz="1400" dirty="0" err="1">
                <a:solidFill>
                  <a:srgbClr val="17375E"/>
                </a:solidFill>
                <a:latin typeface="Arial" panose="020B0604020202020204" pitchFamily="34" charset="0"/>
                <a:cs typeface="Arial" panose="020B0604020202020204" pitchFamily="34" charset="0"/>
              </a:rPr>
              <a:t>proceeding</a:t>
            </a:r>
            <a:r>
              <a:rPr lang="es-CL" sz="1400" dirty="0">
                <a:solidFill>
                  <a:srgbClr val="17375E"/>
                </a:solidFill>
                <a:latin typeface="Arial" panose="020B0604020202020204" pitchFamily="34" charset="0"/>
                <a:cs typeface="Arial" panose="020B0604020202020204" pitchFamily="34" charset="0"/>
              </a:rPr>
              <a:t>) </a:t>
            </a:r>
            <a:r>
              <a:rPr lang="es-CL" sz="1400" b="1" dirty="0">
                <a:solidFill>
                  <a:srgbClr val="17375E"/>
                </a:solidFill>
                <a:latin typeface="Arial" panose="020B0604020202020204" pitchFamily="34" charset="0"/>
                <a:cs typeface="Arial" panose="020B0604020202020204" pitchFamily="34" charset="0"/>
              </a:rPr>
              <a:t>A New </a:t>
            </a:r>
            <a:r>
              <a:rPr lang="es-CL" sz="1400" b="1" dirty="0" err="1">
                <a:solidFill>
                  <a:srgbClr val="17375E"/>
                </a:solidFill>
                <a:latin typeface="Arial" panose="020B0604020202020204" pitchFamily="34" charset="0"/>
                <a:cs typeface="Arial" panose="020B0604020202020204" pitchFamily="34" charset="0"/>
              </a:rPr>
              <a:t>Learnheuristic</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Binary</a:t>
            </a:r>
            <a:r>
              <a:rPr lang="es-CL" sz="1400" b="1" dirty="0">
                <a:solidFill>
                  <a:srgbClr val="17375E"/>
                </a:solidFill>
                <a:latin typeface="Arial" panose="020B0604020202020204" pitchFamily="34" charset="0"/>
                <a:cs typeface="Arial" panose="020B0604020202020204" pitchFamily="34" charset="0"/>
              </a:rPr>
              <a:t> SARSA - Sine </a:t>
            </a:r>
            <a:r>
              <a:rPr lang="es-CL" sz="1400" b="1" dirty="0" err="1">
                <a:solidFill>
                  <a:srgbClr val="17375E"/>
                </a:solidFill>
                <a:latin typeface="Arial" panose="020B0604020202020204" pitchFamily="34" charset="0"/>
                <a:cs typeface="Arial" panose="020B0604020202020204" pitchFamily="34" charset="0"/>
              </a:rPr>
              <a:t>Cosine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Algorithm</a:t>
            </a:r>
            <a:r>
              <a:rPr lang="es-CL" sz="1400" b="1" dirty="0">
                <a:solidFill>
                  <a:srgbClr val="17375E"/>
                </a:solidFill>
                <a:latin typeface="Arial" panose="020B0604020202020204" pitchFamily="34" charset="0"/>
                <a:cs typeface="Arial" panose="020B0604020202020204" pitchFamily="34" charset="0"/>
              </a:rPr>
              <a:t> (BS-SCA)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CL" sz="1400" u="sng" dirty="0">
                <a:solidFill>
                  <a:srgbClr val="FF0000"/>
                </a:solidFill>
                <a:latin typeface="Arial" panose="020B0604020202020204" pitchFamily="34" charset="0"/>
                <a:cs typeface="Arial" panose="020B0604020202020204" pitchFamily="34" charset="0"/>
              </a:rPr>
              <a:t>Becerra-Rozas, M.</a:t>
            </a:r>
            <a:r>
              <a:rPr lang="es-CL" sz="1400" dirty="0">
                <a:solidFill>
                  <a:srgbClr val="FF0000"/>
                </a:solidFill>
                <a:latin typeface="Arial" panose="020B0604020202020204" pitchFamily="34" charset="0"/>
                <a:cs typeface="Arial" panose="020B0604020202020204" pitchFamily="34" charset="0"/>
              </a:rPr>
              <a:t>, </a:t>
            </a:r>
            <a:r>
              <a:rPr lang="es-CL" sz="1400" dirty="0">
                <a:solidFill>
                  <a:srgbClr val="17375E"/>
                </a:solidFill>
                <a:latin typeface="Arial" panose="020B0604020202020204" pitchFamily="34" charset="0"/>
                <a:cs typeface="Arial" panose="020B0604020202020204" pitchFamily="34" charset="0"/>
              </a:rPr>
              <a:t>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Crawford, B., Soto, R., Cisternas-Caneo, F., Embry, A. T., ... &amp; Rubio, J. M. (2021, </a:t>
            </a:r>
            <a:r>
              <a:rPr lang="es-CL" sz="1400" dirty="0" err="1">
                <a:solidFill>
                  <a:srgbClr val="17375E"/>
                </a:solidFill>
                <a:latin typeface="Arial" panose="020B0604020202020204" pitchFamily="34" charset="0"/>
                <a:cs typeface="Arial" panose="020B0604020202020204" pitchFamily="34" charset="0"/>
              </a:rPr>
              <a:t>September</a:t>
            </a:r>
            <a:r>
              <a:rPr lang="es-CL" sz="1400"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Reinforcement</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Learning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Based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Whale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Optimizer</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s-CL" sz="1400"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Tapia, D., Crawford, B., Soto, R., Palma, W.,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Cisternas-Caneo, F., ... &amp; </a:t>
            </a:r>
            <a:r>
              <a:rPr lang="es-CL" sz="1400" dirty="0" err="1">
                <a:solidFill>
                  <a:srgbClr val="17375E"/>
                </a:solidFill>
                <a:latin typeface="Arial" panose="020B0604020202020204" pitchFamily="34" charset="0"/>
                <a:cs typeface="Arial" panose="020B0604020202020204" pitchFamily="34" charset="0"/>
              </a:rPr>
              <a:t>Misra</a:t>
            </a:r>
            <a:r>
              <a:rPr lang="es-CL" sz="1400" dirty="0">
                <a:solidFill>
                  <a:srgbClr val="17375E"/>
                </a:solidFill>
                <a:latin typeface="Arial" panose="020B0604020202020204" pitchFamily="34" charset="0"/>
                <a:cs typeface="Arial" panose="020B0604020202020204" pitchFamily="34" charset="0"/>
              </a:rPr>
              <a:t>, S. (2021, March). </a:t>
            </a:r>
            <a:r>
              <a:rPr lang="es-CL" sz="1400" b="1" dirty="0" err="1">
                <a:solidFill>
                  <a:srgbClr val="17375E"/>
                </a:solidFill>
                <a:latin typeface="Arial" panose="020B0604020202020204" pitchFamily="34" charset="0"/>
                <a:cs typeface="Arial" panose="020B0604020202020204" pitchFamily="34" charset="0"/>
              </a:rPr>
              <a:t>Embedding</a:t>
            </a:r>
            <a:r>
              <a:rPr lang="es-CL" sz="1400" b="1" dirty="0">
                <a:solidFill>
                  <a:srgbClr val="17375E"/>
                </a:solidFill>
                <a:latin typeface="Arial" panose="020B0604020202020204" pitchFamily="34" charset="0"/>
                <a:cs typeface="Arial" panose="020B0604020202020204" pitchFamily="34" charset="0"/>
              </a:rPr>
              <a:t> Q-</a:t>
            </a:r>
            <a:r>
              <a:rPr lang="es-CL" sz="1400" b="1" dirty="0" err="1">
                <a:solidFill>
                  <a:srgbClr val="17375E"/>
                </a:solidFill>
                <a:latin typeface="Arial" panose="020B0604020202020204" pitchFamily="34" charset="0"/>
                <a:cs typeface="Arial" panose="020B0604020202020204" pitchFamily="34" charset="0"/>
              </a:rPr>
              <a:t>Learning</a:t>
            </a:r>
            <a:r>
              <a:rPr lang="es-CL" sz="1400" b="1" dirty="0">
                <a:solidFill>
                  <a:srgbClr val="17375E"/>
                </a:solidFill>
                <a:latin typeface="Arial" panose="020B0604020202020204" pitchFamily="34" charset="0"/>
                <a:cs typeface="Arial" panose="020B0604020202020204" pitchFamily="34" charset="0"/>
              </a:rPr>
              <a:t> in </a:t>
            </a:r>
            <a:r>
              <a:rPr lang="es-CL" sz="1400" b="1" dirty="0" err="1">
                <a:solidFill>
                  <a:srgbClr val="17375E"/>
                </a:solidFill>
                <a:latin typeface="Arial" panose="020B0604020202020204" pitchFamily="34" charset="0"/>
                <a:cs typeface="Arial" panose="020B0604020202020204" pitchFamily="34" charset="0"/>
              </a:rPr>
              <a:t>the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selection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of</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metaheuristic</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operators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The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enhanced</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binary</a:t>
            </a:r>
            <a:r>
              <a:rPr lang="es-CL" sz="1400" b="1" dirty="0">
                <a:solidFill>
                  <a:srgbClr val="17375E"/>
                </a:solidFill>
                <a:latin typeface="Arial" panose="020B0604020202020204" pitchFamily="34" charset="0"/>
                <a:cs typeface="Arial" panose="020B0604020202020204" pitchFamily="34" charset="0"/>
              </a:rPr>
              <a:t> grey </a:t>
            </a:r>
            <a:r>
              <a:rPr lang="es-CL" sz="1400" b="1" dirty="0" err="1">
                <a:solidFill>
                  <a:srgbClr val="17375E"/>
                </a:solidFill>
                <a:latin typeface="Arial" panose="020B0604020202020204" pitchFamily="34" charset="0"/>
                <a:cs typeface="Arial" panose="020B0604020202020204" pitchFamily="34" charset="0"/>
              </a:rPr>
              <a:t>wolf</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optimizer</a:t>
            </a:r>
            <a:r>
              <a:rPr lang="es-CL" sz="1400" b="1" dirty="0">
                <a:solidFill>
                  <a:srgbClr val="17375E"/>
                </a:solidFill>
                <a:latin typeface="Arial" panose="020B0604020202020204" pitchFamily="34" charset="0"/>
                <a:cs typeface="Arial" panose="020B0604020202020204" pitchFamily="34" charset="0"/>
              </a:rPr>
              <a:t> case.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CL" sz="1400" dirty="0">
                <a:solidFill>
                  <a:srgbClr val="17375E"/>
                </a:solidFill>
                <a:latin typeface="Arial" panose="020B0604020202020204" pitchFamily="34" charset="0"/>
                <a:cs typeface="Arial" panose="020B0604020202020204" pitchFamily="34" charset="0"/>
              </a:rPr>
              <a:t>Cisternas-Caneo, F., Crawford, B., Soto, R., Tapia, D., Lemus-</a:t>
            </a:r>
            <a:r>
              <a:rPr lang="es-CL" sz="1400" dirty="0" err="1">
                <a:solidFill>
                  <a:srgbClr val="17375E"/>
                </a:solidFill>
                <a:latin typeface="Arial" panose="020B0604020202020204" pitchFamily="34" charset="0"/>
                <a:cs typeface="Arial" panose="020B0604020202020204" pitchFamily="34" charset="0"/>
              </a:rPr>
              <a:t>Romani</a:t>
            </a:r>
            <a:r>
              <a:rPr lang="es-CL" sz="1400" dirty="0">
                <a:solidFill>
                  <a:srgbClr val="17375E"/>
                </a:solidFill>
                <a:latin typeface="Arial" panose="020B0604020202020204" pitchFamily="34" charset="0"/>
                <a:cs typeface="Arial" panose="020B0604020202020204" pitchFamily="34" charset="0"/>
              </a:rPr>
              <a:t>, J., Castillo, M., ... &amp; </a:t>
            </a:r>
            <a:r>
              <a:rPr lang="es-CL" sz="1400" dirty="0" err="1">
                <a:solidFill>
                  <a:srgbClr val="17375E"/>
                </a:solidFill>
                <a:latin typeface="Arial" panose="020B0604020202020204" pitchFamily="34" charset="0"/>
                <a:cs typeface="Arial" panose="020B0604020202020204" pitchFamily="34" charset="0"/>
              </a:rPr>
              <a:t>Misra</a:t>
            </a:r>
            <a:r>
              <a:rPr lang="es-CL" sz="1400" dirty="0">
                <a:solidFill>
                  <a:srgbClr val="17375E"/>
                </a:solidFill>
                <a:latin typeface="Arial" panose="020B0604020202020204" pitchFamily="34" charset="0"/>
                <a:cs typeface="Arial" panose="020B0604020202020204" pitchFamily="34" charset="0"/>
              </a:rPr>
              <a:t>, S. (2020, </a:t>
            </a:r>
            <a:r>
              <a:rPr lang="es-CL" sz="1400" dirty="0" err="1">
                <a:solidFill>
                  <a:srgbClr val="17375E"/>
                </a:solidFill>
                <a:latin typeface="Arial" panose="020B0604020202020204" pitchFamily="34" charset="0"/>
                <a:cs typeface="Arial" panose="020B0604020202020204" pitchFamily="34" charset="0"/>
              </a:rPr>
              <a:t>December</a:t>
            </a:r>
            <a:r>
              <a:rPr lang="es-CL" sz="1400" dirty="0">
                <a:solidFill>
                  <a:srgbClr val="17375E"/>
                </a:solidFill>
                <a:latin typeface="Arial" panose="020B0604020202020204" pitchFamily="34" charset="0"/>
                <a:cs typeface="Arial" panose="020B0604020202020204" pitchFamily="34" charset="0"/>
              </a:rPr>
              <a:t>). </a:t>
            </a:r>
            <a:r>
              <a:rPr lang="es-CL" sz="1400" b="1" dirty="0">
                <a:solidFill>
                  <a:srgbClr val="17375E"/>
                </a:solidFill>
                <a:latin typeface="Arial" panose="020B0604020202020204" pitchFamily="34" charset="0"/>
                <a:cs typeface="Arial" panose="020B0604020202020204" pitchFamily="34" charset="0"/>
              </a:rPr>
              <a:t>A data-</a:t>
            </a:r>
            <a:r>
              <a:rPr lang="es-CL" sz="1400" b="1" dirty="0" err="1">
                <a:solidFill>
                  <a:srgbClr val="17375E"/>
                </a:solidFill>
                <a:latin typeface="Arial" panose="020B0604020202020204" pitchFamily="34" charset="0"/>
                <a:cs typeface="Arial" panose="020B0604020202020204" pitchFamily="34" charset="0"/>
              </a:rPr>
              <a:t>driven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dynamic</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discretization</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framework</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to</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solve</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combinatorial</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problems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using</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continuous</a:t>
            </a:r>
            <a:r>
              <a:rPr lang="es-CL" sz="1400" b="1" dirty="0">
                <a:solidFill>
                  <a:srgbClr val="17375E"/>
                </a:solidFill>
                <a:latin typeface="Arial" panose="020B0604020202020204" pitchFamily="34" charset="0"/>
                <a:cs typeface="Arial" panose="020B0604020202020204" pitchFamily="34" charset="0"/>
              </a:rPr>
              <a:t> </a:t>
            </a:r>
            <a:r>
              <a:rPr lang="es-CL" sz="1400" b="1" dirty="0" err="1">
                <a:solidFill>
                  <a:srgbClr val="17375E"/>
                </a:solidFill>
                <a:latin typeface="Arial" panose="020B0604020202020204" pitchFamily="34" charset="0"/>
                <a:cs typeface="Arial" panose="020B0604020202020204" pitchFamily="34" charset="0"/>
              </a:rPr>
              <a:t>metaheuristics</a:t>
            </a:r>
            <a:r>
              <a:rPr lang="es-CL" sz="1400" b="1" dirty="0">
                <a:solidFill>
                  <a:srgbClr val="17375E"/>
                </a:solidFill>
                <a:latin typeface="Arial" panose="020B0604020202020204" pitchFamily="34" charset="0"/>
                <a:cs typeface="Arial" panose="020B0604020202020204" pitchFamily="34" charset="0"/>
              </a:rPr>
              <a:t>. </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CL" sz="1400" b="0" i="0" dirty="0">
                <a:solidFill>
                  <a:srgbClr val="17375E"/>
                </a:solidFill>
                <a:effectLst/>
                <a:latin typeface="Arial" panose="020B0604020202020204" pitchFamily="34" charset="0"/>
                <a:cs typeface="Arial" panose="020B0604020202020204" pitchFamily="34" charset="0"/>
              </a:rPr>
              <a:t>Crawford, B., Soto, R., Cisternas-Caneo, F., Tapia, D., Palma, W., Lemus-</a:t>
            </a:r>
            <a:r>
              <a:rPr lang="es-CL" sz="1400" b="0" i="0" dirty="0" err="1">
                <a:solidFill>
                  <a:srgbClr val="17375E"/>
                </a:solidFill>
                <a:effectLst/>
                <a:latin typeface="Arial" panose="020B0604020202020204" pitchFamily="34" charset="0"/>
                <a:cs typeface="Arial" panose="020B0604020202020204" pitchFamily="34" charset="0"/>
              </a:rPr>
              <a:t>Romani</a:t>
            </a:r>
            <a:r>
              <a:rPr lang="es-CL" sz="1400" b="0" i="0" dirty="0">
                <a:solidFill>
                  <a:srgbClr val="17375E"/>
                </a:solidFill>
                <a:effectLst/>
                <a:latin typeface="Arial" panose="020B0604020202020204" pitchFamily="34" charset="0"/>
                <a:cs typeface="Arial" panose="020B0604020202020204" pitchFamily="34" charset="0"/>
              </a:rPr>
              <a:t>, J., ... &amp; </a:t>
            </a:r>
            <a:r>
              <a:rPr lang="es-CL" sz="1400" b="0" i="0" u="sng" dirty="0">
                <a:solidFill>
                  <a:srgbClr val="FF0000"/>
                </a:solidFill>
                <a:effectLst/>
                <a:latin typeface="Arial" panose="020B0604020202020204" pitchFamily="34" charset="0"/>
                <a:cs typeface="Arial" panose="020B0604020202020204" pitchFamily="34" charset="0"/>
              </a:rPr>
              <a:t>Becerra-Rozas, M.</a:t>
            </a:r>
            <a:r>
              <a:rPr lang="es-CL" sz="1400" b="0" i="0" dirty="0">
                <a:solidFill>
                  <a:srgbClr val="17375E"/>
                </a:solidFill>
                <a:effectLst/>
                <a:latin typeface="Arial" panose="020B0604020202020204" pitchFamily="34" charset="0"/>
                <a:cs typeface="Arial" panose="020B0604020202020204" pitchFamily="34" charset="0"/>
              </a:rPr>
              <a:t> (2021, June). </a:t>
            </a:r>
            <a:r>
              <a:rPr lang="es-CL" sz="1400" b="1" i="0" dirty="0">
                <a:solidFill>
                  <a:srgbClr val="17375E"/>
                </a:solidFill>
                <a:effectLst/>
                <a:latin typeface="Arial" panose="020B0604020202020204" pitchFamily="34" charset="0"/>
                <a:cs typeface="Arial" panose="020B0604020202020204" pitchFamily="34" charset="0"/>
              </a:rPr>
              <a:t>A </a:t>
            </a:r>
            <a:r>
              <a:rPr lang="es-CL" sz="1400" b="1" i="0" dirty="0" err="1">
                <a:solidFill>
                  <a:srgbClr val="17375E"/>
                </a:solidFill>
                <a:effectLst/>
                <a:latin typeface="Arial" panose="020B0604020202020204" pitchFamily="34" charset="0"/>
                <a:cs typeface="Arial" panose="020B0604020202020204" pitchFamily="34" charset="0"/>
              </a:rPr>
              <a:t>Comparison</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of</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Learnheuristics</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Using</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Different</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Reward</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Functions</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to</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Solve</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the</a:t>
            </a:r>
            <a:r>
              <a:rPr lang="es-CL" sz="1400" b="1" i="0" dirty="0">
                <a:solidFill>
                  <a:srgbClr val="17375E"/>
                </a:solidFill>
                <a:effectLst/>
                <a:latin typeface="Arial" panose="020B0604020202020204" pitchFamily="34" charset="0"/>
                <a:cs typeface="Arial" panose="020B0604020202020204" pitchFamily="34" charset="0"/>
              </a:rPr>
              <a:t> Set </a:t>
            </a:r>
            <a:r>
              <a:rPr lang="es-CL" sz="1400" b="1" i="0" dirty="0" err="1">
                <a:solidFill>
                  <a:srgbClr val="17375E"/>
                </a:solidFill>
                <a:effectLst/>
                <a:latin typeface="Arial" panose="020B0604020202020204" pitchFamily="34" charset="0"/>
                <a:cs typeface="Arial" panose="020B0604020202020204" pitchFamily="34" charset="0"/>
              </a:rPr>
              <a:t>Covering</a:t>
            </a:r>
            <a:r>
              <a:rPr lang="es-CL" sz="1400" b="1" i="0" dirty="0">
                <a:solidFill>
                  <a:srgbClr val="17375E"/>
                </a:solidFill>
                <a:effectLst/>
                <a:latin typeface="Arial" panose="020B0604020202020204" pitchFamily="34" charset="0"/>
                <a:cs typeface="Arial" panose="020B0604020202020204" pitchFamily="34" charset="0"/>
              </a:rPr>
              <a:t> </a:t>
            </a:r>
            <a:r>
              <a:rPr lang="es-CL" sz="1400" b="1" i="0" dirty="0" err="1">
                <a:solidFill>
                  <a:srgbClr val="17375E"/>
                </a:solidFill>
                <a:effectLst/>
                <a:latin typeface="Arial" panose="020B0604020202020204" pitchFamily="34" charset="0"/>
                <a:cs typeface="Arial" panose="020B0604020202020204" pitchFamily="34" charset="0"/>
              </a:rPr>
              <a:t>Problem</a:t>
            </a:r>
            <a:r>
              <a:rPr lang="es-CL" sz="1400" b="1" i="0" dirty="0">
                <a:solidFill>
                  <a:srgbClr val="17375E"/>
                </a:solidFill>
                <a:effectLst/>
                <a:latin typeface="Arial" panose="020B0604020202020204" pitchFamily="34" charset="0"/>
                <a:cs typeface="Arial" panose="020B0604020202020204" pitchFamily="34" charset="0"/>
              </a:rPr>
              <a:t>. </a:t>
            </a:r>
            <a:r>
              <a:rPr lang="es-CL" sz="1400" b="1" i="0"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s-CL" sz="1400" b="1" i="0" u="sng" dirty="0" err="1">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Scopus</a:t>
            </a:r>
            <a:r>
              <a:rPr lang="es-CL" sz="1400" b="1" i="0" u="sng" dirty="0">
                <a:solidFill>
                  <a:srgbClr val="17375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s-CL" sz="1400" b="1" dirty="0">
              <a:solidFill>
                <a:srgbClr val="17375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754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 name="TextBox 12"/>
          <p:cNvSpPr txBox="1"/>
          <p:nvPr/>
        </p:nvSpPr>
        <p:spPr>
          <a:xfrm>
            <a:off x="850900" y="3583234"/>
            <a:ext cx="6935356" cy="1015663"/>
          </a:xfrm>
          <a:prstGeom prst="rect">
            <a:avLst/>
          </a:prstGeom>
          <a:noFill/>
        </p:spPr>
        <p:txBody>
          <a:bodyPr wrap="square" rtlCol="0">
            <a:spAutoFit/>
          </a:bodyPr>
          <a:lstStyle/>
          <a:p>
            <a:r>
              <a:rPr lang="en-US" sz="2000" spc="300" dirty="0">
                <a:solidFill>
                  <a:srgbClr val="FFFFFF"/>
                </a:solidFill>
                <a:latin typeface="Roboto Medium"/>
                <a:cs typeface="Roboto Medium"/>
              </a:rPr>
              <a:t>A SELF-LEARNING METAHEURISTIC FRAMEWORK BASED ON REINFORCEMENT LEARNING FOR COMBINATORIAL PROBLEM</a:t>
            </a:r>
            <a:endParaRPr lang="es-CL" sz="2000" spc="300" dirty="0">
              <a:solidFill>
                <a:srgbClr val="FFFFFF"/>
              </a:solidFill>
              <a:latin typeface="Roboto Medium"/>
              <a:cs typeface="Roboto Medium"/>
            </a:endParaRPr>
          </a:p>
        </p:txBody>
      </p:sp>
      <p:sp>
        <p:nvSpPr>
          <p:cNvPr id="14" name="TextBox 13"/>
          <p:cNvSpPr txBox="1"/>
          <p:nvPr/>
        </p:nvSpPr>
        <p:spPr>
          <a:xfrm>
            <a:off x="6348694" y="5949600"/>
            <a:ext cx="2298700" cy="246221"/>
          </a:xfrm>
          <a:prstGeom prst="rect">
            <a:avLst/>
          </a:prstGeom>
          <a:noFill/>
        </p:spPr>
        <p:txBody>
          <a:bodyPr wrap="square" rtlCol="0">
            <a:spAutoFit/>
          </a:bodyPr>
          <a:lstStyle/>
          <a:p>
            <a:pPr algn="r"/>
            <a:r>
              <a:rPr lang="es-CL" sz="1000" dirty="0">
                <a:solidFill>
                  <a:srgbClr val="FFFFFF"/>
                </a:solidFill>
                <a:latin typeface="Roboto Light"/>
                <a:cs typeface="Roboto Light"/>
              </a:rPr>
              <a:t>Valparaíso, Enero 2022</a:t>
            </a:r>
          </a:p>
        </p:txBody>
      </p:sp>
      <p:sp>
        <p:nvSpPr>
          <p:cNvPr id="15" name="TextBox 14"/>
          <p:cNvSpPr txBox="1"/>
          <p:nvPr/>
        </p:nvSpPr>
        <p:spPr>
          <a:xfrm>
            <a:off x="4352865" y="5150574"/>
            <a:ext cx="4359479" cy="954107"/>
          </a:xfrm>
          <a:prstGeom prst="rect">
            <a:avLst/>
          </a:prstGeom>
          <a:noFill/>
        </p:spPr>
        <p:txBody>
          <a:bodyPr wrap="square" rtlCol="0">
            <a:spAutoFit/>
          </a:bodyPr>
          <a:lstStyle/>
          <a:p>
            <a:pPr algn="r"/>
            <a:r>
              <a:rPr lang="es-CL" sz="1400" dirty="0">
                <a:solidFill>
                  <a:schemeClr val="bg1"/>
                </a:solidFill>
                <a:latin typeface="Roboto Light"/>
                <a:cs typeface="Roboto Light"/>
              </a:rPr>
              <a:t>Facultad de Ingeniería</a:t>
            </a:r>
            <a:br>
              <a:rPr lang="es-CL" sz="1400" dirty="0">
                <a:solidFill>
                  <a:schemeClr val="bg1"/>
                </a:solidFill>
                <a:latin typeface="Roboto Light"/>
                <a:cs typeface="Roboto Light"/>
              </a:rPr>
            </a:br>
            <a:r>
              <a:rPr lang="es-CL" sz="1400" dirty="0">
                <a:solidFill>
                  <a:schemeClr val="bg1"/>
                </a:solidFill>
                <a:latin typeface="Roboto Light"/>
                <a:cs typeface="Roboto Light"/>
              </a:rPr>
              <a:t>Escuela de Ingeniería Informática</a:t>
            </a:r>
          </a:p>
          <a:p>
            <a:pPr algn="r"/>
            <a:r>
              <a:rPr lang="es-CL" sz="1400" dirty="0">
                <a:solidFill>
                  <a:schemeClr val="bg1"/>
                </a:solidFill>
                <a:latin typeface="Roboto Light"/>
                <a:cs typeface="Roboto Light"/>
              </a:rPr>
              <a:t>Examen de Grado - Candidatura</a:t>
            </a:r>
          </a:p>
          <a:p>
            <a:pPr algn="r"/>
            <a:endParaRPr lang="es-CL" sz="1400" dirty="0">
              <a:solidFill>
                <a:schemeClr val="bg1"/>
              </a:solidFill>
              <a:latin typeface="Roboto Light"/>
              <a:cs typeface="Roboto Light"/>
            </a:endParaRPr>
          </a:p>
        </p:txBody>
      </p:sp>
      <p:sp>
        <p:nvSpPr>
          <p:cNvPr id="7" name="TextBox 6"/>
          <p:cNvSpPr txBox="1"/>
          <p:nvPr/>
        </p:nvSpPr>
        <p:spPr>
          <a:xfrm>
            <a:off x="850900" y="5018104"/>
            <a:ext cx="3855049" cy="738664"/>
          </a:xfrm>
          <a:prstGeom prst="rect">
            <a:avLst/>
          </a:prstGeom>
          <a:noFill/>
        </p:spPr>
        <p:txBody>
          <a:bodyPr wrap="square" rtlCol="0">
            <a:spAutoFit/>
          </a:bodyPr>
          <a:lstStyle/>
          <a:p>
            <a:r>
              <a:rPr lang="en-US" sz="1400" spc="200" dirty="0">
                <a:solidFill>
                  <a:srgbClr val="FFFFFF"/>
                </a:solidFill>
                <a:latin typeface="Roboto Medium"/>
                <a:cs typeface="Roboto Medium"/>
              </a:rPr>
              <a:t>Marcelo Becerra </a:t>
            </a:r>
            <a:r>
              <a:rPr lang="en-US" sz="1400" spc="200" dirty="0" err="1">
                <a:solidFill>
                  <a:srgbClr val="FFFFFF"/>
                </a:solidFill>
                <a:latin typeface="Roboto Medium"/>
                <a:cs typeface="Roboto Medium"/>
              </a:rPr>
              <a:t>Rozas</a:t>
            </a:r>
            <a:br>
              <a:rPr lang="en-US" sz="1400" spc="200" dirty="0">
                <a:solidFill>
                  <a:srgbClr val="FFFFFF"/>
                </a:solidFill>
                <a:latin typeface="Roboto Medium"/>
                <a:cs typeface="Roboto Medium"/>
              </a:rPr>
            </a:br>
            <a:r>
              <a:rPr lang="en-US" sz="1400" spc="200" dirty="0">
                <a:solidFill>
                  <a:srgbClr val="FFFFFF"/>
                </a:solidFill>
                <a:latin typeface="Roboto Medium"/>
                <a:cs typeface="Roboto Medium"/>
              </a:rPr>
              <a:t>imaberro90@gmail.com </a:t>
            </a:r>
          </a:p>
          <a:p>
            <a:endParaRPr lang="en-US" sz="1400" spc="200" dirty="0">
              <a:solidFill>
                <a:srgbClr val="FFFFFF"/>
              </a:solidFill>
              <a:latin typeface="Roboto Medium"/>
              <a:cs typeface="Roboto Medium"/>
            </a:endParaRPr>
          </a:p>
        </p:txBody>
      </p:sp>
    </p:spTree>
    <p:extLst>
      <p:ext uri="{BB962C8B-B14F-4D97-AF65-F5344CB8AC3E}">
        <p14:creationId xmlns:p14="http://schemas.microsoft.com/office/powerpoint/2010/main" val="4080946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E401278-8516-4548-8114-B4FD5A87DB04}"/>
              </a:ext>
            </a:extLst>
          </p:cNvPr>
          <p:cNvPicPr>
            <a:picLocks noChangeAspect="1"/>
          </p:cNvPicPr>
          <p:nvPr/>
        </p:nvPicPr>
        <p:blipFill>
          <a:blip r:embed="rId2"/>
          <a:stretch>
            <a:fillRect/>
          </a:stretch>
        </p:blipFill>
        <p:spPr>
          <a:xfrm>
            <a:off x="1870230" y="281126"/>
            <a:ext cx="4829150" cy="6129003"/>
          </a:xfrm>
          <a:prstGeom prst="rect">
            <a:avLst/>
          </a:prstGeom>
        </p:spPr>
      </p:pic>
    </p:spTree>
    <p:extLst>
      <p:ext uri="{BB962C8B-B14F-4D97-AF65-F5344CB8AC3E}">
        <p14:creationId xmlns:p14="http://schemas.microsoft.com/office/powerpoint/2010/main" val="2088839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2AC0B-52C6-435A-9457-0D61AD8B87F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5E05FA9-F830-4EE5-95F8-1E261B142C37}"/>
              </a:ext>
            </a:extLst>
          </p:cNvPr>
          <p:cNvSpPr>
            <a:spLocks noGrp="1"/>
          </p:cNvSpPr>
          <p:nvPr>
            <p:ph idx="1"/>
          </p:nvPr>
        </p:nvSpPr>
        <p:spPr/>
        <p:txBody>
          <a:bodyPr/>
          <a:lstStyle/>
          <a:p>
            <a:endParaRPr lang="es-CL" dirty="0"/>
          </a:p>
        </p:txBody>
      </p:sp>
      <p:pic>
        <p:nvPicPr>
          <p:cNvPr id="5" name="Imagen 4">
            <a:extLst>
              <a:ext uri="{FF2B5EF4-FFF2-40B4-BE49-F238E27FC236}">
                <a16:creationId xmlns:a16="http://schemas.microsoft.com/office/drawing/2014/main" id="{4E1AA98C-CD36-4556-BA8E-8CA9371B5D2A}"/>
              </a:ext>
            </a:extLst>
          </p:cNvPr>
          <p:cNvPicPr>
            <a:picLocks noChangeAspect="1"/>
          </p:cNvPicPr>
          <p:nvPr/>
        </p:nvPicPr>
        <p:blipFill>
          <a:blip r:embed="rId2"/>
          <a:stretch>
            <a:fillRect/>
          </a:stretch>
        </p:blipFill>
        <p:spPr>
          <a:xfrm>
            <a:off x="1996751" y="248079"/>
            <a:ext cx="4721290" cy="6325760"/>
          </a:xfrm>
          <a:prstGeom prst="rect">
            <a:avLst/>
          </a:prstGeom>
        </p:spPr>
      </p:pic>
    </p:spTree>
    <p:extLst>
      <p:ext uri="{BB962C8B-B14F-4D97-AF65-F5344CB8AC3E}">
        <p14:creationId xmlns:p14="http://schemas.microsoft.com/office/powerpoint/2010/main" val="734049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7A1B6-60C5-412B-A585-11D54AD4575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73EA2105-3415-4F3C-A086-B0A00170D080}"/>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7D536E8F-1C29-401B-BCD6-0B365E1EE89A}"/>
              </a:ext>
            </a:extLst>
          </p:cNvPr>
          <p:cNvPicPr>
            <a:picLocks noChangeAspect="1"/>
          </p:cNvPicPr>
          <p:nvPr/>
        </p:nvPicPr>
        <p:blipFill>
          <a:blip r:embed="rId2"/>
          <a:stretch>
            <a:fillRect/>
          </a:stretch>
        </p:blipFill>
        <p:spPr>
          <a:xfrm>
            <a:off x="1899206" y="284162"/>
            <a:ext cx="4898305" cy="6284168"/>
          </a:xfrm>
          <a:prstGeom prst="rect">
            <a:avLst/>
          </a:prstGeom>
        </p:spPr>
      </p:pic>
    </p:spTree>
    <p:extLst>
      <p:ext uri="{BB962C8B-B14F-4D97-AF65-F5344CB8AC3E}">
        <p14:creationId xmlns:p14="http://schemas.microsoft.com/office/powerpoint/2010/main" val="20685050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93423-DC10-4293-8D8A-D50412D192C5}"/>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062C593-2D0C-4F10-9C5E-B843705273F6}"/>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218EC99B-28C3-4150-AB96-DEF330E56F88}"/>
              </a:ext>
            </a:extLst>
          </p:cNvPr>
          <p:cNvPicPr>
            <a:picLocks noChangeAspect="1"/>
          </p:cNvPicPr>
          <p:nvPr/>
        </p:nvPicPr>
        <p:blipFill>
          <a:blip r:embed="rId2"/>
          <a:stretch>
            <a:fillRect/>
          </a:stretch>
        </p:blipFill>
        <p:spPr>
          <a:xfrm>
            <a:off x="2438400" y="286366"/>
            <a:ext cx="3989784" cy="6287472"/>
          </a:xfrm>
          <a:prstGeom prst="rect">
            <a:avLst/>
          </a:prstGeom>
        </p:spPr>
      </p:pic>
    </p:spTree>
    <p:extLst>
      <p:ext uri="{BB962C8B-B14F-4D97-AF65-F5344CB8AC3E}">
        <p14:creationId xmlns:p14="http://schemas.microsoft.com/office/powerpoint/2010/main" val="1882317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2B93EE-5E50-4EBC-9734-05FF6093FD7F}"/>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50800C59-3E34-453F-80F2-EB45DDB6CBB0}"/>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A0ED53B8-CF1D-409C-B7BD-E7BCFF67C2E7}"/>
              </a:ext>
            </a:extLst>
          </p:cNvPr>
          <p:cNvPicPr>
            <a:picLocks noChangeAspect="1"/>
          </p:cNvPicPr>
          <p:nvPr/>
        </p:nvPicPr>
        <p:blipFill>
          <a:blip r:embed="rId2"/>
          <a:stretch>
            <a:fillRect/>
          </a:stretch>
        </p:blipFill>
        <p:spPr>
          <a:xfrm>
            <a:off x="2590506" y="284162"/>
            <a:ext cx="3601295" cy="6232085"/>
          </a:xfrm>
          <a:prstGeom prst="rect">
            <a:avLst/>
          </a:prstGeom>
        </p:spPr>
      </p:pic>
    </p:spTree>
    <p:extLst>
      <p:ext uri="{BB962C8B-B14F-4D97-AF65-F5344CB8AC3E}">
        <p14:creationId xmlns:p14="http://schemas.microsoft.com/office/powerpoint/2010/main" val="1907505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F8AE8-9C49-493C-BB1D-4DC921E12ACD}"/>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4C81FDB-CE66-46EE-ADF0-F579BBC96A0F}"/>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AC231C9F-78F8-4555-92E8-DC6C25EC85B6}"/>
              </a:ext>
            </a:extLst>
          </p:cNvPr>
          <p:cNvPicPr>
            <a:picLocks noChangeAspect="1"/>
          </p:cNvPicPr>
          <p:nvPr/>
        </p:nvPicPr>
        <p:blipFill>
          <a:blip r:embed="rId2"/>
          <a:stretch>
            <a:fillRect/>
          </a:stretch>
        </p:blipFill>
        <p:spPr>
          <a:xfrm>
            <a:off x="2438400" y="284162"/>
            <a:ext cx="3935440" cy="6289676"/>
          </a:xfrm>
          <a:prstGeom prst="rect">
            <a:avLst/>
          </a:prstGeom>
        </p:spPr>
      </p:pic>
    </p:spTree>
    <p:extLst>
      <p:ext uri="{BB962C8B-B14F-4D97-AF65-F5344CB8AC3E}">
        <p14:creationId xmlns:p14="http://schemas.microsoft.com/office/powerpoint/2010/main" val="1779610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A0A6D-9A91-42C0-AA86-A035D2170DE7}"/>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7061D01-3701-4E2F-BCC1-264473176C05}"/>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C348EBC3-6117-486D-95E4-ED93B122FC18}"/>
              </a:ext>
            </a:extLst>
          </p:cNvPr>
          <p:cNvPicPr>
            <a:picLocks noChangeAspect="1"/>
          </p:cNvPicPr>
          <p:nvPr/>
        </p:nvPicPr>
        <p:blipFill>
          <a:blip r:embed="rId2"/>
          <a:stretch>
            <a:fillRect/>
          </a:stretch>
        </p:blipFill>
        <p:spPr>
          <a:xfrm>
            <a:off x="1423891" y="469628"/>
            <a:ext cx="5844657" cy="5918744"/>
          </a:xfrm>
          <a:prstGeom prst="rect">
            <a:avLst/>
          </a:prstGeom>
        </p:spPr>
      </p:pic>
    </p:spTree>
    <p:extLst>
      <p:ext uri="{BB962C8B-B14F-4D97-AF65-F5344CB8AC3E}">
        <p14:creationId xmlns:p14="http://schemas.microsoft.com/office/powerpoint/2010/main" val="236443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ge171d0a772_0_44">
            <a:extLst>
              <a:ext uri="{FF2B5EF4-FFF2-40B4-BE49-F238E27FC236}">
                <a16:creationId xmlns:a16="http://schemas.microsoft.com/office/drawing/2014/main" id="{C0E0261E-85F7-427A-9E96-FD0E9AC9A53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Context</a:t>
            </a:r>
            <a:endParaRPr dirty="0"/>
          </a:p>
        </p:txBody>
      </p:sp>
      <p:sp>
        <p:nvSpPr>
          <p:cNvPr id="5" name="Título 1">
            <a:extLst>
              <a:ext uri="{FF2B5EF4-FFF2-40B4-BE49-F238E27FC236}">
                <a16:creationId xmlns:a16="http://schemas.microsoft.com/office/drawing/2014/main" id="{CFE2783D-ED69-4B5F-9954-9476F9CED0BD}"/>
              </a:ext>
            </a:extLst>
          </p:cNvPr>
          <p:cNvSpPr txBox="1">
            <a:spLocks/>
          </p:cNvSpPr>
          <p:nvPr/>
        </p:nvSpPr>
        <p:spPr>
          <a:xfrm>
            <a:off x="1096347" y="2932804"/>
            <a:ext cx="6951306" cy="992392"/>
          </a:xfrm>
          <a:prstGeom prst="rect">
            <a:avLst/>
          </a:prstGeom>
        </p:spPr>
        <p:txBody>
          <a:bodyPr/>
          <a:lstStyle>
            <a:lvl1pPr algn="l" defTabSz="457200" rtl="0" eaLnBrk="1" latinLnBrk="0" hangingPunct="1">
              <a:spcBef>
                <a:spcPct val="0"/>
              </a:spcBef>
              <a:buNone/>
              <a:defRPr sz="3200" kern="1200">
                <a:solidFill>
                  <a:schemeClr val="bg1"/>
                </a:solidFill>
                <a:latin typeface="Roboto"/>
                <a:ea typeface="+mj-ea"/>
                <a:cs typeface="Roboto"/>
              </a:defRPr>
            </a:lvl1pPr>
          </a:lstStyle>
          <a:p>
            <a:pPr algn="ctr"/>
            <a:r>
              <a:rPr kumimoji="0" lang="en-US" sz="2400" b="0" i="0" u="none" strike="noStrike" kern="1200" cap="none" spc="0" normalizeH="0" baseline="0" noProof="0" dirty="0">
                <a:ln>
                  <a:noFill/>
                </a:ln>
                <a:solidFill>
                  <a:srgbClr val="17375E"/>
                </a:solidFill>
                <a:effectLst/>
                <a:uLnTx/>
                <a:uFillTx/>
                <a:latin typeface="Arial"/>
                <a:ea typeface="Arial"/>
                <a:cs typeface="Arial"/>
                <a:sym typeface="Arial"/>
              </a:rPr>
              <a:t>Why apply a smart selector?</a:t>
            </a:r>
            <a:endParaRPr lang="es-CL" dirty="0"/>
          </a:p>
        </p:txBody>
      </p:sp>
    </p:spTree>
    <p:extLst>
      <p:ext uri="{BB962C8B-B14F-4D97-AF65-F5344CB8AC3E}">
        <p14:creationId xmlns:p14="http://schemas.microsoft.com/office/powerpoint/2010/main" val="3475550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A0F15-2085-4C2B-A5EE-8355BEA651A8}"/>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40EC2C06-389C-431A-ABBB-C9FB7946DB62}"/>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457D330B-C5DA-4778-8E8E-D30E018EC744}"/>
              </a:ext>
            </a:extLst>
          </p:cNvPr>
          <p:cNvPicPr>
            <a:picLocks noChangeAspect="1"/>
          </p:cNvPicPr>
          <p:nvPr/>
        </p:nvPicPr>
        <p:blipFill>
          <a:blip r:embed="rId2"/>
          <a:stretch>
            <a:fillRect/>
          </a:stretch>
        </p:blipFill>
        <p:spPr>
          <a:xfrm>
            <a:off x="1316880" y="352036"/>
            <a:ext cx="6128949" cy="3138161"/>
          </a:xfrm>
          <a:prstGeom prst="rect">
            <a:avLst/>
          </a:prstGeom>
        </p:spPr>
      </p:pic>
      <p:pic>
        <p:nvPicPr>
          <p:cNvPr id="7" name="Imagen 6">
            <a:extLst>
              <a:ext uri="{FF2B5EF4-FFF2-40B4-BE49-F238E27FC236}">
                <a16:creationId xmlns:a16="http://schemas.microsoft.com/office/drawing/2014/main" id="{DFF950FF-1D1D-4E14-A40E-874C45C99BBA}"/>
              </a:ext>
            </a:extLst>
          </p:cNvPr>
          <p:cNvPicPr>
            <a:picLocks noChangeAspect="1"/>
          </p:cNvPicPr>
          <p:nvPr/>
        </p:nvPicPr>
        <p:blipFill>
          <a:blip r:embed="rId3"/>
          <a:stretch>
            <a:fillRect/>
          </a:stretch>
        </p:blipFill>
        <p:spPr>
          <a:xfrm>
            <a:off x="1280432" y="3431697"/>
            <a:ext cx="6201844" cy="3074267"/>
          </a:xfrm>
          <a:prstGeom prst="rect">
            <a:avLst/>
          </a:prstGeom>
        </p:spPr>
      </p:pic>
    </p:spTree>
    <p:extLst>
      <p:ext uri="{BB962C8B-B14F-4D97-AF65-F5344CB8AC3E}">
        <p14:creationId xmlns:p14="http://schemas.microsoft.com/office/powerpoint/2010/main" val="1997874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17BB37-677C-4EC4-93DC-7DBFF4558B2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DE0FAE7A-30DD-4711-8129-E755B763C4CB}"/>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B25CCC2F-AD57-437C-A608-F51A358ECF64}"/>
              </a:ext>
            </a:extLst>
          </p:cNvPr>
          <p:cNvPicPr>
            <a:picLocks noChangeAspect="1"/>
          </p:cNvPicPr>
          <p:nvPr/>
        </p:nvPicPr>
        <p:blipFill>
          <a:blip r:embed="rId2"/>
          <a:stretch>
            <a:fillRect/>
          </a:stretch>
        </p:blipFill>
        <p:spPr>
          <a:xfrm>
            <a:off x="1475645" y="284162"/>
            <a:ext cx="6192709" cy="3199417"/>
          </a:xfrm>
          <a:prstGeom prst="rect">
            <a:avLst/>
          </a:prstGeom>
        </p:spPr>
      </p:pic>
      <p:pic>
        <p:nvPicPr>
          <p:cNvPr id="7" name="Imagen 6">
            <a:extLst>
              <a:ext uri="{FF2B5EF4-FFF2-40B4-BE49-F238E27FC236}">
                <a16:creationId xmlns:a16="http://schemas.microsoft.com/office/drawing/2014/main" id="{B8B0CF6C-E6B8-4FEE-9710-39204785EDA9}"/>
              </a:ext>
            </a:extLst>
          </p:cNvPr>
          <p:cNvPicPr>
            <a:picLocks noChangeAspect="1"/>
          </p:cNvPicPr>
          <p:nvPr/>
        </p:nvPicPr>
        <p:blipFill>
          <a:blip r:embed="rId3"/>
          <a:stretch>
            <a:fillRect/>
          </a:stretch>
        </p:blipFill>
        <p:spPr>
          <a:xfrm>
            <a:off x="1456291" y="3389312"/>
            <a:ext cx="6173355" cy="3184526"/>
          </a:xfrm>
          <a:prstGeom prst="rect">
            <a:avLst/>
          </a:prstGeom>
        </p:spPr>
      </p:pic>
    </p:spTree>
    <p:extLst>
      <p:ext uri="{BB962C8B-B14F-4D97-AF65-F5344CB8AC3E}">
        <p14:creationId xmlns:p14="http://schemas.microsoft.com/office/powerpoint/2010/main" val="2512581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79FD4DB8-F735-4A6D-8307-0AE64744DEE7}"/>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Statical</a:t>
            </a:r>
            <a:r>
              <a:rPr lang="es-ES" sz="2400" b="1" dirty="0">
                <a:solidFill>
                  <a:srgbClr val="953735"/>
                </a:solidFill>
                <a:latin typeface="Roboto Medium"/>
                <a:ea typeface="Roboto Medium"/>
                <a:cs typeface="Roboto Medium"/>
                <a:sym typeface="Roboto Medium"/>
              </a:rPr>
              <a:t> test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C13BCC33-9F88-4392-BA31-1BD1B94879DD}"/>
              </a:ext>
            </a:extLst>
          </p:cNvPr>
          <p:cNvPicPr>
            <a:picLocks noChangeAspect="1"/>
          </p:cNvPicPr>
          <p:nvPr/>
        </p:nvPicPr>
        <p:blipFill>
          <a:blip r:embed="rId2"/>
          <a:stretch>
            <a:fillRect/>
          </a:stretch>
        </p:blipFill>
        <p:spPr>
          <a:xfrm>
            <a:off x="1590772" y="1168036"/>
            <a:ext cx="5495925" cy="1876425"/>
          </a:xfrm>
          <a:prstGeom prst="rect">
            <a:avLst/>
          </a:prstGeom>
        </p:spPr>
      </p:pic>
      <p:pic>
        <p:nvPicPr>
          <p:cNvPr id="8" name="Imagen 7">
            <a:extLst>
              <a:ext uri="{FF2B5EF4-FFF2-40B4-BE49-F238E27FC236}">
                <a16:creationId xmlns:a16="http://schemas.microsoft.com/office/drawing/2014/main" id="{34A57A5B-D4F2-4576-B640-78F9BCED66B8}"/>
              </a:ext>
            </a:extLst>
          </p:cNvPr>
          <p:cNvPicPr>
            <a:picLocks noChangeAspect="1"/>
          </p:cNvPicPr>
          <p:nvPr/>
        </p:nvPicPr>
        <p:blipFill>
          <a:blip r:embed="rId3"/>
          <a:stretch>
            <a:fillRect/>
          </a:stretch>
        </p:blipFill>
        <p:spPr>
          <a:xfrm>
            <a:off x="1483568" y="2976951"/>
            <a:ext cx="5553075" cy="1828800"/>
          </a:xfrm>
          <a:prstGeom prst="rect">
            <a:avLst/>
          </a:prstGeom>
        </p:spPr>
      </p:pic>
      <p:pic>
        <p:nvPicPr>
          <p:cNvPr id="10" name="Imagen 9">
            <a:extLst>
              <a:ext uri="{FF2B5EF4-FFF2-40B4-BE49-F238E27FC236}">
                <a16:creationId xmlns:a16="http://schemas.microsoft.com/office/drawing/2014/main" id="{9D64C71D-4C18-4212-8CA3-A75654457F74}"/>
              </a:ext>
            </a:extLst>
          </p:cNvPr>
          <p:cNvPicPr>
            <a:picLocks noChangeAspect="1"/>
          </p:cNvPicPr>
          <p:nvPr/>
        </p:nvPicPr>
        <p:blipFill>
          <a:blip r:embed="rId4"/>
          <a:stretch>
            <a:fillRect/>
          </a:stretch>
        </p:blipFill>
        <p:spPr>
          <a:xfrm>
            <a:off x="1388318" y="4723177"/>
            <a:ext cx="5648325" cy="1828800"/>
          </a:xfrm>
          <a:prstGeom prst="rect">
            <a:avLst/>
          </a:prstGeom>
        </p:spPr>
      </p:pic>
      <p:sp>
        <p:nvSpPr>
          <p:cNvPr id="7" name="Rectángulo 6">
            <a:extLst>
              <a:ext uri="{FF2B5EF4-FFF2-40B4-BE49-F238E27FC236}">
                <a16:creationId xmlns:a16="http://schemas.microsoft.com/office/drawing/2014/main" id="{F552EAEB-FDCE-4685-92CB-9273EAD4C05C}"/>
              </a:ext>
            </a:extLst>
          </p:cNvPr>
          <p:cNvSpPr/>
          <p:nvPr/>
        </p:nvSpPr>
        <p:spPr>
          <a:xfrm>
            <a:off x="1388318" y="1215661"/>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FF9CA4C6-6D28-4859-A5C7-4E09D2955572}"/>
              </a:ext>
            </a:extLst>
          </p:cNvPr>
          <p:cNvSpPr/>
          <p:nvPr/>
        </p:nvSpPr>
        <p:spPr>
          <a:xfrm>
            <a:off x="1255161" y="2884933"/>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FD95F606-10FF-4A85-B87B-000F286D6260}"/>
              </a:ext>
            </a:extLst>
          </p:cNvPr>
          <p:cNvSpPr/>
          <p:nvPr/>
        </p:nvSpPr>
        <p:spPr>
          <a:xfrm>
            <a:off x="1260507" y="4691410"/>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203696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79FD4DB8-F735-4A6D-8307-0AE64744DEE7}"/>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Statical</a:t>
            </a:r>
            <a:r>
              <a:rPr lang="es-ES" sz="2400" b="1" dirty="0">
                <a:solidFill>
                  <a:srgbClr val="953735"/>
                </a:solidFill>
                <a:latin typeface="Roboto Medium"/>
                <a:ea typeface="Roboto Medium"/>
                <a:cs typeface="Roboto Medium"/>
                <a:sym typeface="Roboto Medium"/>
              </a:rPr>
              <a:t> test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a:t>
            </a:r>
            <a:endParaRPr sz="2400" b="1" dirty="0">
              <a:solidFill>
                <a:srgbClr val="953735"/>
              </a:solidFill>
              <a:latin typeface="Roboto Medium"/>
              <a:ea typeface="Roboto Medium"/>
              <a:cs typeface="Roboto Medium"/>
              <a:sym typeface="Roboto Medium"/>
            </a:endParaRPr>
          </a:p>
        </p:txBody>
      </p:sp>
      <p:pic>
        <p:nvPicPr>
          <p:cNvPr id="3" name="Imagen 2">
            <a:extLst>
              <a:ext uri="{FF2B5EF4-FFF2-40B4-BE49-F238E27FC236}">
                <a16:creationId xmlns:a16="http://schemas.microsoft.com/office/drawing/2014/main" id="{E578C688-0867-41A5-ADF8-671282218EAA}"/>
              </a:ext>
            </a:extLst>
          </p:cNvPr>
          <p:cNvPicPr>
            <a:picLocks noChangeAspect="1"/>
          </p:cNvPicPr>
          <p:nvPr/>
        </p:nvPicPr>
        <p:blipFill>
          <a:blip r:embed="rId2"/>
          <a:stretch>
            <a:fillRect/>
          </a:stretch>
        </p:blipFill>
        <p:spPr>
          <a:xfrm>
            <a:off x="1752600" y="1197137"/>
            <a:ext cx="5638800" cy="1552575"/>
          </a:xfrm>
          <a:prstGeom prst="rect">
            <a:avLst/>
          </a:prstGeom>
        </p:spPr>
      </p:pic>
      <p:pic>
        <p:nvPicPr>
          <p:cNvPr id="7" name="Imagen 6">
            <a:extLst>
              <a:ext uri="{FF2B5EF4-FFF2-40B4-BE49-F238E27FC236}">
                <a16:creationId xmlns:a16="http://schemas.microsoft.com/office/drawing/2014/main" id="{AB8F249B-FBF2-447D-82E3-10C7F98044F9}"/>
              </a:ext>
            </a:extLst>
          </p:cNvPr>
          <p:cNvPicPr>
            <a:picLocks noChangeAspect="1"/>
          </p:cNvPicPr>
          <p:nvPr/>
        </p:nvPicPr>
        <p:blipFill>
          <a:blip r:embed="rId3"/>
          <a:stretch>
            <a:fillRect/>
          </a:stretch>
        </p:blipFill>
        <p:spPr>
          <a:xfrm>
            <a:off x="1824037" y="2749712"/>
            <a:ext cx="5495925" cy="1524000"/>
          </a:xfrm>
          <a:prstGeom prst="rect">
            <a:avLst/>
          </a:prstGeom>
        </p:spPr>
      </p:pic>
      <p:pic>
        <p:nvPicPr>
          <p:cNvPr id="11" name="Imagen 10">
            <a:extLst>
              <a:ext uri="{FF2B5EF4-FFF2-40B4-BE49-F238E27FC236}">
                <a16:creationId xmlns:a16="http://schemas.microsoft.com/office/drawing/2014/main" id="{640FB08B-AECA-4D94-8CA3-E406D79DB26E}"/>
              </a:ext>
            </a:extLst>
          </p:cNvPr>
          <p:cNvPicPr>
            <a:picLocks noChangeAspect="1"/>
          </p:cNvPicPr>
          <p:nvPr/>
        </p:nvPicPr>
        <p:blipFill>
          <a:blip r:embed="rId4"/>
          <a:stretch>
            <a:fillRect/>
          </a:stretch>
        </p:blipFill>
        <p:spPr>
          <a:xfrm>
            <a:off x="1814706" y="4302287"/>
            <a:ext cx="5457825" cy="1590675"/>
          </a:xfrm>
          <a:prstGeom prst="rect">
            <a:avLst/>
          </a:prstGeom>
        </p:spPr>
      </p:pic>
      <p:sp>
        <p:nvSpPr>
          <p:cNvPr id="8" name="Rectángulo 7">
            <a:extLst>
              <a:ext uri="{FF2B5EF4-FFF2-40B4-BE49-F238E27FC236}">
                <a16:creationId xmlns:a16="http://schemas.microsoft.com/office/drawing/2014/main" id="{CF031579-2D11-494B-968D-91F232FC8863}"/>
              </a:ext>
            </a:extLst>
          </p:cNvPr>
          <p:cNvSpPr/>
          <p:nvPr/>
        </p:nvSpPr>
        <p:spPr>
          <a:xfrm>
            <a:off x="1537608" y="1197137"/>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9BA3F2FC-19FD-4597-AF7C-87E87594D203}"/>
              </a:ext>
            </a:extLst>
          </p:cNvPr>
          <p:cNvSpPr/>
          <p:nvPr/>
        </p:nvSpPr>
        <p:spPr>
          <a:xfrm>
            <a:off x="1537608" y="2778287"/>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B08CEAF5-9DFB-44AE-B446-6925301008E3}"/>
              </a:ext>
            </a:extLst>
          </p:cNvPr>
          <p:cNvSpPr/>
          <p:nvPr/>
        </p:nvSpPr>
        <p:spPr>
          <a:xfrm>
            <a:off x="1537608" y="4333145"/>
            <a:ext cx="975438" cy="3190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23579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2E4B661-5B0B-4AB7-8605-432653A9F387}"/>
              </a:ext>
            </a:extLst>
          </p:cNvPr>
          <p:cNvPicPr>
            <a:picLocks noChangeAspect="1"/>
          </p:cNvPicPr>
          <p:nvPr/>
        </p:nvPicPr>
        <p:blipFill>
          <a:blip r:embed="rId2"/>
          <a:stretch>
            <a:fillRect/>
          </a:stretch>
        </p:blipFill>
        <p:spPr>
          <a:xfrm>
            <a:off x="1781175" y="2130667"/>
            <a:ext cx="5562600" cy="2676525"/>
          </a:xfrm>
          <a:prstGeom prst="rect">
            <a:avLst/>
          </a:prstGeom>
        </p:spPr>
      </p:pic>
      <p:sp>
        <p:nvSpPr>
          <p:cNvPr id="4" name="Google Shape;336;ge171d0a772_1_46">
            <a:extLst>
              <a:ext uri="{FF2B5EF4-FFF2-40B4-BE49-F238E27FC236}">
                <a16:creationId xmlns:a16="http://schemas.microsoft.com/office/drawing/2014/main" id="{79FD4DB8-F735-4A6D-8307-0AE64744DEE7}"/>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Statical</a:t>
            </a:r>
            <a:r>
              <a:rPr lang="es-ES" sz="2400" b="1" dirty="0">
                <a:solidFill>
                  <a:srgbClr val="953735"/>
                </a:solidFill>
                <a:latin typeface="Roboto Medium"/>
                <a:ea typeface="Roboto Medium"/>
                <a:cs typeface="Roboto Medium"/>
                <a:sym typeface="Roboto Medium"/>
              </a:rPr>
              <a:t> test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a:t>
            </a:r>
            <a:endParaRPr sz="2400" b="1" dirty="0">
              <a:solidFill>
                <a:srgbClr val="953735"/>
              </a:solidFill>
              <a:latin typeface="Roboto Medium"/>
              <a:ea typeface="Roboto Medium"/>
              <a:cs typeface="Roboto Medium"/>
              <a:sym typeface="Roboto Medium"/>
            </a:endParaRPr>
          </a:p>
        </p:txBody>
      </p:sp>
      <p:pic>
        <p:nvPicPr>
          <p:cNvPr id="8" name="Imagen 7">
            <a:extLst>
              <a:ext uri="{FF2B5EF4-FFF2-40B4-BE49-F238E27FC236}">
                <a16:creationId xmlns:a16="http://schemas.microsoft.com/office/drawing/2014/main" id="{D836E686-6D99-48E0-B05C-05FAA654BCE6}"/>
              </a:ext>
            </a:extLst>
          </p:cNvPr>
          <p:cNvPicPr>
            <a:picLocks noChangeAspect="1"/>
          </p:cNvPicPr>
          <p:nvPr/>
        </p:nvPicPr>
        <p:blipFill>
          <a:blip r:embed="rId3"/>
          <a:stretch>
            <a:fillRect/>
          </a:stretch>
        </p:blipFill>
        <p:spPr>
          <a:xfrm>
            <a:off x="1752600" y="2130667"/>
            <a:ext cx="5610225" cy="2800350"/>
          </a:xfrm>
          <a:prstGeom prst="rect">
            <a:avLst/>
          </a:prstGeom>
        </p:spPr>
      </p:pic>
      <p:pic>
        <p:nvPicPr>
          <p:cNvPr id="5" name="Imagen 4">
            <a:extLst>
              <a:ext uri="{FF2B5EF4-FFF2-40B4-BE49-F238E27FC236}">
                <a16:creationId xmlns:a16="http://schemas.microsoft.com/office/drawing/2014/main" id="{8241574B-DBF1-4C48-B22D-34479F0D54AB}"/>
              </a:ext>
            </a:extLst>
          </p:cNvPr>
          <p:cNvPicPr>
            <a:picLocks noChangeAspect="1"/>
          </p:cNvPicPr>
          <p:nvPr/>
        </p:nvPicPr>
        <p:blipFill>
          <a:blip r:embed="rId4"/>
          <a:stretch>
            <a:fillRect/>
          </a:stretch>
        </p:blipFill>
        <p:spPr>
          <a:xfrm>
            <a:off x="1766887" y="2206867"/>
            <a:ext cx="5581650" cy="2724150"/>
          </a:xfrm>
          <a:prstGeom prst="rect">
            <a:avLst/>
          </a:prstGeom>
        </p:spPr>
      </p:pic>
      <p:sp>
        <p:nvSpPr>
          <p:cNvPr id="11" name="Rectángulo 10">
            <a:extLst>
              <a:ext uri="{FF2B5EF4-FFF2-40B4-BE49-F238E27FC236}">
                <a16:creationId xmlns:a16="http://schemas.microsoft.com/office/drawing/2014/main" id="{BCDF3DAD-5DE3-40F5-865D-4C319D216C21}"/>
              </a:ext>
            </a:extLst>
          </p:cNvPr>
          <p:cNvSpPr/>
          <p:nvPr/>
        </p:nvSpPr>
        <p:spPr>
          <a:xfrm>
            <a:off x="2004138" y="1931437"/>
            <a:ext cx="975438" cy="531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72358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4DE7CFB3-A5E4-41EB-8CE3-C16A6BAA08AC}"/>
              </a:ext>
            </a:extLst>
          </p:cNvPr>
          <p:cNvSpPr txBox="1"/>
          <p:nvPr/>
        </p:nvSpPr>
        <p:spPr>
          <a:xfrm>
            <a:off x="457201" y="625543"/>
            <a:ext cx="6064898"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WOA-BCL/WOA-MIR</a:t>
            </a:r>
            <a:endParaRPr sz="2400" b="1" dirty="0">
              <a:solidFill>
                <a:srgbClr val="953735"/>
              </a:solidFill>
              <a:latin typeface="Roboto Medium"/>
              <a:ea typeface="Roboto Medium"/>
              <a:cs typeface="Roboto Medium"/>
              <a:sym typeface="Roboto Medium"/>
            </a:endParaRPr>
          </a:p>
        </p:txBody>
      </p:sp>
      <p:pic>
        <p:nvPicPr>
          <p:cNvPr id="4" name="Imagen 3">
            <a:extLst>
              <a:ext uri="{FF2B5EF4-FFF2-40B4-BE49-F238E27FC236}">
                <a16:creationId xmlns:a16="http://schemas.microsoft.com/office/drawing/2014/main" id="{E398756E-8AF0-47F9-8E69-6637B0858A16}"/>
              </a:ext>
            </a:extLst>
          </p:cNvPr>
          <p:cNvPicPr>
            <a:picLocks noChangeAspect="1"/>
          </p:cNvPicPr>
          <p:nvPr/>
        </p:nvPicPr>
        <p:blipFill>
          <a:blip r:embed="rId2"/>
          <a:stretch>
            <a:fillRect/>
          </a:stretch>
        </p:blipFill>
        <p:spPr>
          <a:xfrm>
            <a:off x="330834" y="2066925"/>
            <a:ext cx="8482332" cy="3102234"/>
          </a:xfrm>
          <a:prstGeom prst="rect">
            <a:avLst/>
          </a:prstGeom>
        </p:spPr>
      </p:pic>
    </p:spTree>
    <p:extLst>
      <p:ext uri="{BB962C8B-B14F-4D97-AF65-F5344CB8AC3E}">
        <p14:creationId xmlns:p14="http://schemas.microsoft.com/office/powerpoint/2010/main" val="313237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6;ge171d0a772_1_46">
            <a:extLst>
              <a:ext uri="{FF2B5EF4-FFF2-40B4-BE49-F238E27FC236}">
                <a16:creationId xmlns:a16="http://schemas.microsoft.com/office/drawing/2014/main" id="{C312670D-6F9F-48B8-AC52-645165F7379A}"/>
              </a:ext>
            </a:extLst>
          </p:cNvPr>
          <p:cNvSpPr txBox="1"/>
          <p:nvPr/>
        </p:nvSpPr>
        <p:spPr>
          <a:xfrm>
            <a:off x="457200" y="625543"/>
            <a:ext cx="6540759"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WOA-QL/WOA-SARSA</a:t>
            </a:r>
            <a:endParaRPr sz="2400" b="1" dirty="0">
              <a:solidFill>
                <a:srgbClr val="953735"/>
              </a:solidFill>
              <a:latin typeface="Roboto Medium"/>
              <a:ea typeface="Roboto Medium"/>
              <a:cs typeface="Roboto Medium"/>
              <a:sym typeface="Roboto Medium"/>
            </a:endParaRPr>
          </a:p>
        </p:txBody>
      </p:sp>
      <p:pic>
        <p:nvPicPr>
          <p:cNvPr id="4" name="Imagen 3">
            <a:extLst>
              <a:ext uri="{FF2B5EF4-FFF2-40B4-BE49-F238E27FC236}">
                <a16:creationId xmlns:a16="http://schemas.microsoft.com/office/drawing/2014/main" id="{6AEF6427-4A98-483C-8A78-514FC0193242}"/>
              </a:ext>
            </a:extLst>
          </p:cNvPr>
          <p:cNvPicPr>
            <a:picLocks noChangeAspect="1"/>
          </p:cNvPicPr>
          <p:nvPr/>
        </p:nvPicPr>
        <p:blipFill>
          <a:blip r:embed="rId2"/>
          <a:stretch>
            <a:fillRect/>
          </a:stretch>
        </p:blipFill>
        <p:spPr>
          <a:xfrm>
            <a:off x="344136" y="2087822"/>
            <a:ext cx="8455727" cy="3230628"/>
          </a:xfrm>
          <a:prstGeom prst="rect">
            <a:avLst/>
          </a:prstGeom>
        </p:spPr>
      </p:pic>
    </p:spTree>
    <p:extLst>
      <p:ext uri="{BB962C8B-B14F-4D97-AF65-F5344CB8AC3E}">
        <p14:creationId xmlns:p14="http://schemas.microsoft.com/office/powerpoint/2010/main" val="3956132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6;ge171d0a772_1_46">
            <a:extLst>
              <a:ext uri="{FF2B5EF4-FFF2-40B4-BE49-F238E27FC236}">
                <a16:creationId xmlns:a16="http://schemas.microsoft.com/office/drawing/2014/main" id="{30450AED-AED7-4BED-90B3-287D524A9258}"/>
              </a:ext>
            </a:extLst>
          </p:cNvPr>
          <p:cNvSpPr txBox="1"/>
          <p:nvPr/>
        </p:nvSpPr>
        <p:spPr>
          <a:xfrm>
            <a:off x="457200" y="625543"/>
            <a:ext cx="6344816"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WOA-BQSA</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ED34E5C7-4530-40E7-992E-FA109E5A7C1E}"/>
              </a:ext>
            </a:extLst>
          </p:cNvPr>
          <p:cNvPicPr>
            <a:picLocks noChangeAspect="1"/>
          </p:cNvPicPr>
          <p:nvPr/>
        </p:nvPicPr>
        <p:blipFill>
          <a:blip r:embed="rId2"/>
          <a:stretch>
            <a:fillRect/>
          </a:stretch>
        </p:blipFill>
        <p:spPr>
          <a:xfrm>
            <a:off x="324857" y="2052637"/>
            <a:ext cx="8494285" cy="3135183"/>
          </a:xfrm>
          <a:prstGeom prst="rect">
            <a:avLst/>
          </a:prstGeom>
        </p:spPr>
      </p:pic>
    </p:spTree>
    <p:extLst>
      <p:ext uri="{BB962C8B-B14F-4D97-AF65-F5344CB8AC3E}">
        <p14:creationId xmlns:p14="http://schemas.microsoft.com/office/powerpoint/2010/main" val="1885397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6;ge171d0a772_1_46">
            <a:extLst>
              <a:ext uri="{FF2B5EF4-FFF2-40B4-BE49-F238E27FC236}">
                <a16:creationId xmlns:a16="http://schemas.microsoft.com/office/drawing/2014/main" id="{8012AEAF-3CB1-4635-9D87-882800313388}"/>
              </a:ext>
            </a:extLst>
          </p:cNvPr>
          <p:cNvSpPr txBox="1"/>
          <p:nvPr/>
        </p:nvSpPr>
        <p:spPr>
          <a:xfrm>
            <a:off x="457200" y="625543"/>
            <a:ext cx="6064898"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GWO-BCL/GWO-MIR</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9F9C52E6-50D8-49FE-AA69-3DFD4A6C2B9B}"/>
              </a:ext>
            </a:extLst>
          </p:cNvPr>
          <p:cNvPicPr>
            <a:picLocks noChangeAspect="1"/>
          </p:cNvPicPr>
          <p:nvPr/>
        </p:nvPicPr>
        <p:blipFill>
          <a:blip r:embed="rId2"/>
          <a:stretch>
            <a:fillRect/>
          </a:stretch>
        </p:blipFill>
        <p:spPr>
          <a:xfrm>
            <a:off x="376237" y="1890712"/>
            <a:ext cx="8391525" cy="3076575"/>
          </a:xfrm>
          <a:prstGeom prst="rect">
            <a:avLst/>
          </a:prstGeom>
        </p:spPr>
      </p:pic>
    </p:spTree>
    <p:extLst>
      <p:ext uri="{BB962C8B-B14F-4D97-AF65-F5344CB8AC3E}">
        <p14:creationId xmlns:p14="http://schemas.microsoft.com/office/powerpoint/2010/main" val="3829432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FA6F911B-FC45-4A1E-8C77-CC23FD7562FB}"/>
              </a:ext>
            </a:extLst>
          </p:cNvPr>
          <p:cNvSpPr txBox="1"/>
          <p:nvPr/>
        </p:nvSpPr>
        <p:spPr>
          <a:xfrm>
            <a:off x="457200" y="625543"/>
            <a:ext cx="6540759"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GWO-QL/GWO-SARSA</a:t>
            </a:r>
            <a:endParaRPr sz="2400" b="1" dirty="0">
              <a:solidFill>
                <a:srgbClr val="953735"/>
              </a:solidFill>
              <a:latin typeface="Roboto Medium"/>
              <a:ea typeface="Roboto Medium"/>
              <a:cs typeface="Roboto Medium"/>
              <a:sym typeface="Roboto Medium"/>
            </a:endParaRPr>
          </a:p>
        </p:txBody>
      </p:sp>
      <p:pic>
        <p:nvPicPr>
          <p:cNvPr id="7" name="Imagen 6">
            <a:extLst>
              <a:ext uri="{FF2B5EF4-FFF2-40B4-BE49-F238E27FC236}">
                <a16:creationId xmlns:a16="http://schemas.microsoft.com/office/drawing/2014/main" id="{E0012168-941D-4335-959B-8C36CEEA663C}"/>
              </a:ext>
            </a:extLst>
          </p:cNvPr>
          <p:cNvPicPr>
            <a:picLocks noChangeAspect="1"/>
          </p:cNvPicPr>
          <p:nvPr/>
        </p:nvPicPr>
        <p:blipFill>
          <a:blip r:embed="rId2"/>
          <a:stretch>
            <a:fillRect/>
          </a:stretch>
        </p:blipFill>
        <p:spPr>
          <a:xfrm>
            <a:off x="533400" y="1966912"/>
            <a:ext cx="8077200" cy="2924175"/>
          </a:xfrm>
          <a:prstGeom prst="rect">
            <a:avLst/>
          </a:prstGeom>
        </p:spPr>
      </p:pic>
    </p:spTree>
    <p:extLst>
      <p:ext uri="{BB962C8B-B14F-4D97-AF65-F5344CB8AC3E}">
        <p14:creationId xmlns:p14="http://schemas.microsoft.com/office/powerpoint/2010/main" val="1908236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3"/>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Main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Objective</a:t>
            </a:r>
            <a:endParaRPr dirty="0"/>
          </a:p>
        </p:txBody>
      </p:sp>
      <p:sp>
        <p:nvSpPr>
          <p:cNvPr id="52" name="Google Shape;52;p3"/>
          <p:cNvSpPr txBox="1">
            <a:spLocks noGrp="1"/>
          </p:cNvSpPr>
          <p:nvPr>
            <p:ph type="body" idx="1"/>
          </p:nvPr>
        </p:nvSpPr>
        <p:spPr>
          <a:xfrm>
            <a:off x="457200" y="1468878"/>
            <a:ext cx="4511964" cy="4615112"/>
          </a:xfrm>
          <a:prstGeom prst="rect">
            <a:avLst/>
          </a:prstGeom>
          <a:noFill/>
          <a:ln>
            <a:noFill/>
          </a:ln>
        </p:spPr>
        <p:txBody>
          <a:bodyPr spcFirstLastPara="1" wrap="square" lIns="91425" tIns="45700" rIns="91425" bIns="45700" anchor="t" anchorCtr="0">
            <a:noAutofit/>
          </a:bodyPr>
          <a:lstStyle/>
          <a:p>
            <a:pPr marL="457200" lvl="0" indent="-381000" algn="just" rtl="0">
              <a:spcBef>
                <a:spcPts val="0"/>
              </a:spcBef>
              <a:spcAft>
                <a:spcPts val="0"/>
              </a:spcAft>
              <a:buSzPts val="2400"/>
              <a:buFont typeface="Arial"/>
              <a:buChar char="•"/>
            </a:pPr>
            <a:r>
              <a:rPr lang="en-US" sz="2400" dirty="0">
                <a:latin typeface="Arial"/>
                <a:ea typeface="Arial"/>
                <a:cs typeface="Arial"/>
                <a:sym typeface="Arial"/>
              </a:rPr>
              <a:t>Develop a framework that compiles various reinforcement learning techniques in swarm-based metaheuristics by selecting binarization schemes to solve combinatorial problems. In turn, making different adjustments, such as reward functions, operators and metrics. </a:t>
            </a:r>
            <a:endParaRPr sz="2400" dirty="0">
              <a:latin typeface="Arial"/>
              <a:ea typeface="Arial"/>
              <a:cs typeface="Arial"/>
              <a:sym typeface="Arial"/>
            </a:endParaRPr>
          </a:p>
        </p:txBody>
      </p:sp>
      <p:pic>
        <p:nvPicPr>
          <p:cNvPr id="3" name="Imagen 2">
            <a:extLst>
              <a:ext uri="{FF2B5EF4-FFF2-40B4-BE49-F238E27FC236}">
                <a16:creationId xmlns:a16="http://schemas.microsoft.com/office/drawing/2014/main" id="{CFE546DB-4C7A-4F9F-88F1-2A24F418648D}"/>
              </a:ext>
            </a:extLst>
          </p:cNvPr>
          <p:cNvPicPr>
            <a:picLocks noChangeAspect="1"/>
          </p:cNvPicPr>
          <p:nvPr/>
        </p:nvPicPr>
        <p:blipFill>
          <a:blip r:embed="rId3"/>
          <a:stretch>
            <a:fillRect/>
          </a:stretch>
        </p:blipFill>
        <p:spPr>
          <a:xfrm>
            <a:off x="5080000" y="1588655"/>
            <a:ext cx="3968675" cy="384878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6;ge171d0a772_1_46">
            <a:extLst>
              <a:ext uri="{FF2B5EF4-FFF2-40B4-BE49-F238E27FC236}">
                <a16:creationId xmlns:a16="http://schemas.microsoft.com/office/drawing/2014/main" id="{E5B445F8-3004-46FB-B4DC-8EB7A05F1AB5}"/>
              </a:ext>
            </a:extLst>
          </p:cNvPr>
          <p:cNvSpPr txBox="1"/>
          <p:nvPr/>
        </p:nvSpPr>
        <p:spPr>
          <a:xfrm>
            <a:off x="457200" y="625543"/>
            <a:ext cx="6344816"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GWO-BQSA</a:t>
            </a:r>
            <a:endParaRPr sz="2400" b="1" dirty="0">
              <a:solidFill>
                <a:srgbClr val="953735"/>
              </a:solidFill>
              <a:latin typeface="Roboto Medium"/>
              <a:ea typeface="Roboto Medium"/>
              <a:cs typeface="Roboto Medium"/>
              <a:sym typeface="Roboto Medium"/>
            </a:endParaRPr>
          </a:p>
        </p:txBody>
      </p:sp>
      <p:pic>
        <p:nvPicPr>
          <p:cNvPr id="7" name="Imagen 6">
            <a:extLst>
              <a:ext uri="{FF2B5EF4-FFF2-40B4-BE49-F238E27FC236}">
                <a16:creationId xmlns:a16="http://schemas.microsoft.com/office/drawing/2014/main" id="{CCA5D9AF-87DB-49BD-81E0-56D060ABFE67}"/>
              </a:ext>
            </a:extLst>
          </p:cNvPr>
          <p:cNvPicPr>
            <a:picLocks noChangeAspect="1"/>
          </p:cNvPicPr>
          <p:nvPr/>
        </p:nvPicPr>
        <p:blipFill>
          <a:blip r:embed="rId2"/>
          <a:stretch>
            <a:fillRect/>
          </a:stretch>
        </p:blipFill>
        <p:spPr>
          <a:xfrm>
            <a:off x="571500" y="2019300"/>
            <a:ext cx="8001000" cy="2819400"/>
          </a:xfrm>
          <a:prstGeom prst="rect">
            <a:avLst/>
          </a:prstGeom>
        </p:spPr>
      </p:pic>
    </p:spTree>
    <p:extLst>
      <p:ext uri="{BB962C8B-B14F-4D97-AF65-F5344CB8AC3E}">
        <p14:creationId xmlns:p14="http://schemas.microsoft.com/office/powerpoint/2010/main" val="3590543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36;ge171d0a772_1_46">
            <a:extLst>
              <a:ext uri="{FF2B5EF4-FFF2-40B4-BE49-F238E27FC236}">
                <a16:creationId xmlns:a16="http://schemas.microsoft.com/office/drawing/2014/main" id="{EC414420-8DA9-4882-9780-E307A7042A24}"/>
              </a:ext>
            </a:extLst>
          </p:cNvPr>
          <p:cNvSpPr txBox="1"/>
          <p:nvPr/>
        </p:nvSpPr>
        <p:spPr>
          <a:xfrm>
            <a:off x="457200" y="625543"/>
            <a:ext cx="6064898"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SCA-BCL/SCA-MIR</a:t>
            </a:r>
            <a:endParaRPr sz="2400" b="1" dirty="0">
              <a:solidFill>
                <a:srgbClr val="953735"/>
              </a:solidFill>
              <a:latin typeface="Roboto Medium"/>
              <a:ea typeface="Roboto Medium"/>
              <a:cs typeface="Roboto Medium"/>
              <a:sym typeface="Roboto Medium"/>
            </a:endParaRPr>
          </a:p>
        </p:txBody>
      </p:sp>
      <p:pic>
        <p:nvPicPr>
          <p:cNvPr id="9" name="Imagen 8">
            <a:extLst>
              <a:ext uri="{FF2B5EF4-FFF2-40B4-BE49-F238E27FC236}">
                <a16:creationId xmlns:a16="http://schemas.microsoft.com/office/drawing/2014/main" id="{2A0E46D0-D768-4D25-AC93-54BF5355F45C}"/>
              </a:ext>
            </a:extLst>
          </p:cNvPr>
          <p:cNvPicPr>
            <a:picLocks noChangeAspect="1"/>
          </p:cNvPicPr>
          <p:nvPr/>
        </p:nvPicPr>
        <p:blipFill>
          <a:blip r:embed="rId2"/>
          <a:stretch>
            <a:fillRect/>
          </a:stretch>
        </p:blipFill>
        <p:spPr>
          <a:xfrm>
            <a:off x="681037" y="2043112"/>
            <a:ext cx="7781925" cy="2771775"/>
          </a:xfrm>
          <a:prstGeom prst="rect">
            <a:avLst/>
          </a:prstGeom>
        </p:spPr>
      </p:pic>
    </p:spTree>
    <p:extLst>
      <p:ext uri="{BB962C8B-B14F-4D97-AF65-F5344CB8AC3E}">
        <p14:creationId xmlns:p14="http://schemas.microsoft.com/office/powerpoint/2010/main" val="210480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4" name="Marcador de contenido 3">
            <a:extLst>
              <a:ext uri="{FF2B5EF4-FFF2-40B4-BE49-F238E27FC236}">
                <a16:creationId xmlns:a16="http://schemas.microsoft.com/office/drawing/2014/main" id="{66091DD1-68F9-4C86-961F-32FF16DAA29B}"/>
              </a:ext>
            </a:extLst>
          </p:cNvPr>
          <p:cNvSpPr>
            <a:spLocks noGrp="1"/>
          </p:cNvSpPr>
          <p:nvPr>
            <p:ph idx="1"/>
          </p:nvPr>
        </p:nvSpPr>
        <p:spPr/>
        <p:txBody>
          <a:bodyPr/>
          <a:lstStyle/>
          <a:p>
            <a:endParaRPr lang="es-CL"/>
          </a:p>
        </p:txBody>
      </p:sp>
      <p:sp>
        <p:nvSpPr>
          <p:cNvPr id="6" name="Google Shape;336;ge171d0a772_1_46">
            <a:extLst>
              <a:ext uri="{FF2B5EF4-FFF2-40B4-BE49-F238E27FC236}">
                <a16:creationId xmlns:a16="http://schemas.microsoft.com/office/drawing/2014/main" id="{D8543CAC-8C42-4225-A01C-CFFEB75A3C3F}"/>
              </a:ext>
            </a:extLst>
          </p:cNvPr>
          <p:cNvSpPr txBox="1"/>
          <p:nvPr/>
        </p:nvSpPr>
        <p:spPr>
          <a:xfrm>
            <a:off x="457200" y="625543"/>
            <a:ext cx="6540759"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SCA-QL/SCA-SARSA</a:t>
            </a:r>
            <a:endParaRPr sz="2400" b="1" dirty="0">
              <a:solidFill>
                <a:srgbClr val="953735"/>
              </a:solidFill>
              <a:latin typeface="Roboto Medium"/>
              <a:ea typeface="Roboto Medium"/>
              <a:cs typeface="Roboto Medium"/>
              <a:sym typeface="Roboto Medium"/>
            </a:endParaRPr>
          </a:p>
        </p:txBody>
      </p:sp>
      <p:pic>
        <p:nvPicPr>
          <p:cNvPr id="5" name="Imagen 4">
            <a:extLst>
              <a:ext uri="{FF2B5EF4-FFF2-40B4-BE49-F238E27FC236}">
                <a16:creationId xmlns:a16="http://schemas.microsoft.com/office/drawing/2014/main" id="{75705494-F53E-4EC9-98D2-887A11B7974E}"/>
              </a:ext>
            </a:extLst>
          </p:cNvPr>
          <p:cNvPicPr>
            <a:picLocks noChangeAspect="1"/>
          </p:cNvPicPr>
          <p:nvPr/>
        </p:nvPicPr>
        <p:blipFill>
          <a:blip r:embed="rId2"/>
          <a:stretch>
            <a:fillRect/>
          </a:stretch>
        </p:blipFill>
        <p:spPr>
          <a:xfrm>
            <a:off x="785812" y="2066925"/>
            <a:ext cx="7572375" cy="2724150"/>
          </a:xfrm>
          <a:prstGeom prst="rect">
            <a:avLst/>
          </a:prstGeom>
        </p:spPr>
      </p:pic>
    </p:spTree>
    <p:extLst>
      <p:ext uri="{BB962C8B-B14F-4D97-AF65-F5344CB8AC3E}">
        <p14:creationId xmlns:p14="http://schemas.microsoft.com/office/powerpoint/2010/main" val="3067324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sp>
        <p:nvSpPr>
          <p:cNvPr id="8" name="Google Shape;336;ge171d0a772_1_46">
            <a:extLst>
              <a:ext uri="{FF2B5EF4-FFF2-40B4-BE49-F238E27FC236}">
                <a16:creationId xmlns:a16="http://schemas.microsoft.com/office/drawing/2014/main" id="{AD07811B-9AAA-4D5D-8918-C531E1C814ED}"/>
              </a:ext>
            </a:extLst>
          </p:cNvPr>
          <p:cNvSpPr txBox="1"/>
          <p:nvPr/>
        </p:nvSpPr>
        <p:spPr>
          <a:xfrm>
            <a:off x="457200" y="625543"/>
            <a:ext cx="6344816"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 SCA-BQSA</a:t>
            </a:r>
            <a:endParaRPr sz="2400" b="1" dirty="0">
              <a:solidFill>
                <a:srgbClr val="953735"/>
              </a:solidFill>
              <a:latin typeface="Roboto Medium"/>
              <a:ea typeface="Roboto Medium"/>
              <a:cs typeface="Roboto Medium"/>
              <a:sym typeface="Roboto Medium"/>
            </a:endParaRPr>
          </a:p>
        </p:txBody>
      </p:sp>
      <p:pic>
        <p:nvPicPr>
          <p:cNvPr id="5" name="Imagen 4">
            <a:extLst>
              <a:ext uri="{FF2B5EF4-FFF2-40B4-BE49-F238E27FC236}">
                <a16:creationId xmlns:a16="http://schemas.microsoft.com/office/drawing/2014/main" id="{64E8D927-DBAA-45EA-A5E8-98224F2F4FDF}"/>
              </a:ext>
            </a:extLst>
          </p:cNvPr>
          <p:cNvPicPr>
            <a:picLocks noChangeAspect="1"/>
          </p:cNvPicPr>
          <p:nvPr/>
        </p:nvPicPr>
        <p:blipFill>
          <a:blip r:embed="rId2"/>
          <a:stretch>
            <a:fillRect/>
          </a:stretch>
        </p:blipFill>
        <p:spPr>
          <a:xfrm>
            <a:off x="752475" y="2057400"/>
            <a:ext cx="7639050" cy="2743200"/>
          </a:xfrm>
          <a:prstGeom prst="rect">
            <a:avLst/>
          </a:prstGeom>
        </p:spPr>
      </p:pic>
    </p:spTree>
    <p:extLst>
      <p:ext uri="{BB962C8B-B14F-4D97-AF65-F5344CB8AC3E}">
        <p14:creationId xmlns:p14="http://schemas.microsoft.com/office/powerpoint/2010/main" val="1921830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7" name="Google Shape;336;ge171d0a772_1_46">
            <a:extLst>
              <a:ext uri="{FF2B5EF4-FFF2-40B4-BE49-F238E27FC236}">
                <a16:creationId xmlns:a16="http://schemas.microsoft.com/office/drawing/2014/main" id="{81D76C01-99A2-4B11-A221-77FCFC620F17}"/>
              </a:ext>
            </a:extLst>
          </p:cNvPr>
          <p:cNvSpPr txBox="1"/>
          <p:nvPr/>
        </p:nvSpPr>
        <p:spPr>
          <a:xfrm>
            <a:off x="457200" y="625543"/>
            <a:ext cx="6447453"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 – WOA-QL/WOA-SARSA</a:t>
            </a:r>
            <a:endParaRPr sz="2400" b="1" dirty="0">
              <a:solidFill>
                <a:srgbClr val="953735"/>
              </a:solidFill>
              <a:latin typeface="Roboto Medium"/>
              <a:ea typeface="Roboto Medium"/>
              <a:cs typeface="Roboto Medium"/>
              <a:sym typeface="Roboto Medium"/>
            </a:endParaRPr>
          </a:p>
        </p:txBody>
      </p:sp>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C8DB0A7D-5D48-4E6B-81DD-6D4F47F76C8A}"/>
              </a:ext>
            </a:extLst>
          </p:cNvPr>
          <p:cNvPicPr>
            <a:picLocks noChangeAspect="1"/>
          </p:cNvPicPr>
          <p:nvPr/>
        </p:nvPicPr>
        <p:blipFill>
          <a:blip r:embed="rId2"/>
          <a:stretch>
            <a:fillRect/>
          </a:stretch>
        </p:blipFill>
        <p:spPr>
          <a:xfrm>
            <a:off x="200025" y="1924050"/>
            <a:ext cx="8743950" cy="3009900"/>
          </a:xfrm>
          <a:prstGeom prst="rect">
            <a:avLst/>
          </a:prstGeom>
        </p:spPr>
      </p:pic>
    </p:spTree>
    <p:extLst>
      <p:ext uri="{BB962C8B-B14F-4D97-AF65-F5344CB8AC3E}">
        <p14:creationId xmlns:p14="http://schemas.microsoft.com/office/powerpoint/2010/main" val="2930313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7" name="Google Shape;336;ge171d0a772_1_46">
            <a:extLst>
              <a:ext uri="{FF2B5EF4-FFF2-40B4-BE49-F238E27FC236}">
                <a16:creationId xmlns:a16="http://schemas.microsoft.com/office/drawing/2014/main" id="{81D76C01-99A2-4B11-A221-77FCFC620F17}"/>
              </a:ext>
            </a:extLst>
          </p:cNvPr>
          <p:cNvSpPr txBox="1"/>
          <p:nvPr/>
        </p:nvSpPr>
        <p:spPr>
          <a:xfrm>
            <a:off x="457200" y="625543"/>
            <a:ext cx="6288833"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 – GWO-QL/GWO-SARSA</a:t>
            </a:r>
            <a:endParaRPr sz="2400" b="1" dirty="0">
              <a:solidFill>
                <a:srgbClr val="953735"/>
              </a:solidFill>
              <a:latin typeface="Roboto Medium"/>
              <a:ea typeface="Roboto Medium"/>
              <a:cs typeface="Roboto Medium"/>
              <a:sym typeface="Roboto Medium"/>
            </a:endParaRPr>
          </a:p>
        </p:txBody>
      </p:sp>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DE547C11-7233-4DC3-9C53-A1657E7867B0}"/>
              </a:ext>
            </a:extLst>
          </p:cNvPr>
          <p:cNvPicPr>
            <a:picLocks noChangeAspect="1"/>
          </p:cNvPicPr>
          <p:nvPr/>
        </p:nvPicPr>
        <p:blipFill>
          <a:blip r:embed="rId2"/>
          <a:stretch>
            <a:fillRect/>
          </a:stretch>
        </p:blipFill>
        <p:spPr>
          <a:xfrm>
            <a:off x="233362" y="1962150"/>
            <a:ext cx="8677275" cy="2933700"/>
          </a:xfrm>
          <a:prstGeom prst="rect">
            <a:avLst/>
          </a:prstGeom>
        </p:spPr>
      </p:pic>
    </p:spTree>
    <p:extLst>
      <p:ext uri="{BB962C8B-B14F-4D97-AF65-F5344CB8AC3E}">
        <p14:creationId xmlns:p14="http://schemas.microsoft.com/office/powerpoint/2010/main" val="3614178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8018C-4FFC-40EE-B4EE-A2BDFEE6F964}"/>
              </a:ext>
            </a:extLst>
          </p:cNvPr>
          <p:cNvSpPr>
            <a:spLocks noGrp="1"/>
          </p:cNvSpPr>
          <p:nvPr>
            <p:ph type="title"/>
          </p:nvPr>
        </p:nvSpPr>
        <p:spPr/>
        <p:txBody>
          <a:bodyPr/>
          <a:lstStyle/>
          <a:p>
            <a:endParaRPr lang="es-CL"/>
          </a:p>
        </p:txBody>
      </p:sp>
      <p:sp>
        <p:nvSpPr>
          <p:cNvPr id="7" name="Google Shape;336;ge171d0a772_1_46">
            <a:extLst>
              <a:ext uri="{FF2B5EF4-FFF2-40B4-BE49-F238E27FC236}">
                <a16:creationId xmlns:a16="http://schemas.microsoft.com/office/drawing/2014/main" id="{81D76C01-99A2-4B11-A221-77FCFC620F17}"/>
              </a:ext>
            </a:extLst>
          </p:cNvPr>
          <p:cNvSpPr txBox="1"/>
          <p:nvPr/>
        </p:nvSpPr>
        <p:spPr>
          <a:xfrm>
            <a:off x="457200" y="625543"/>
            <a:ext cx="6148873"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Exploration-Exploitation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0-1KP – SCA-QL/SCA-SARSA</a:t>
            </a:r>
            <a:endParaRPr sz="2400" b="1" dirty="0">
              <a:solidFill>
                <a:srgbClr val="953735"/>
              </a:solidFill>
              <a:latin typeface="Roboto Medium"/>
              <a:ea typeface="Roboto Medium"/>
              <a:cs typeface="Roboto Medium"/>
              <a:sym typeface="Roboto Medium"/>
            </a:endParaRPr>
          </a:p>
        </p:txBody>
      </p:sp>
      <p:sp>
        <p:nvSpPr>
          <p:cNvPr id="4" name="Marcador de contenido 3">
            <a:extLst>
              <a:ext uri="{FF2B5EF4-FFF2-40B4-BE49-F238E27FC236}">
                <a16:creationId xmlns:a16="http://schemas.microsoft.com/office/drawing/2014/main" id="{67342472-08AA-4DD2-B340-F76BFA0B8325}"/>
              </a:ext>
            </a:extLst>
          </p:cNvPr>
          <p:cNvSpPr>
            <a:spLocks noGrp="1"/>
          </p:cNvSpPr>
          <p:nvPr>
            <p:ph idx="1"/>
          </p:nvPr>
        </p:nvSpPr>
        <p:spPr/>
        <p:txBody>
          <a:bodyPr/>
          <a:lstStyle/>
          <a:p>
            <a:endParaRPr lang="es-CL"/>
          </a:p>
        </p:txBody>
      </p:sp>
      <p:pic>
        <p:nvPicPr>
          <p:cNvPr id="6" name="Imagen 5">
            <a:extLst>
              <a:ext uri="{FF2B5EF4-FFF2-40B4-BE49-F238E27FC236}">
                <a16:creationId xmlns:a16="http://schemas.microsoft.com/office/drawing/2014/main" id="{0C761CF4-EB80-4E28-ABC1-2F9D42B61F9A}"/>
              </a:ext>
            </a:extLst>
          </p:cNvPr>
          <p:cNvPicPr>
            <a:picLocks noChangeAspect="1"/>
          </p:cNvPicPr>
          <p:nvPr/>
        </p:nvPicPr>
        <p:blipFill>
          <a:blip r:embed="rId2"/>
          <a:stretch>
            <a:fillRect/>
          </a:stretch>
        </p:blipFill>
        <p:spPr>
          <a:xfrm>
            <a:off x="247650" y="1871662"/>
            <a:ext cx="8648700" cy="3114675"/>
          </a:xfrm>
          <a:prstGeom prst="rect">
            <a:avLst/>
          </a:prstGeom>
        </p:spPr>
      </p:pic>
    </p:spTree>
    <p:extLst>
      <p:ext uri="{BB962C8B-B14F-4D97-AF65-F5344CB8AC3E}">
        <p14:creationId xmlns:p14="http://schemas.microsoft.com/office/powerpoint/2010/main" val="869114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AE275A2-EAAD-4B3D-BABB-9D1E06C4CDB8}"/>
              </a:ext>
            </a:extLst>
          </p:cNvPr>
          <p:cNvPicPr>
            <a:picLocks noChangeAspect="1"/>
          </p:cNvPicPr>
          <p:nvPr/>
        </p:nvPicPr>
        <p:blipFill>
          <a:blip r:embed="rId3"/>
          <a:stretch>
            <a:fillRect/>
          </a:stretch>
        </p:blipFill>
        <p:spPr>
          <a:xfrm>
            <a:off x="2365076" y="274917"/>
            <a:ext cx="1308360" cy="6308166"/>
          </a:xfrm>
          <a:prstGeom prst="rect">
            <a:avLst/>
          </a:prstGeom>
        </p:spPr>
      </p:pic>
      <p:sp>
        <p:nvSpPr>
          <p:cNvPr id="7" name="Abrir llave 6">
            <a:extLst>
              <a:ext uri="{FF2B5EF4-FFF2-40B4-BE49-F238E27FC236}">
                <a16:creationId xmlns:a16="http://schemas.microsoft.com/office/drawing/2014/main" id="{B0B65045-F044-48BC-A1D1-F20D15B1DB53}"/>
              </a:ext>
            </a:extLst>
          </p:cNvPr>
          <p:cNvSpPr/>
          <p:nvPr/>
        </p:nvSpPr>
        <p:spPr>
          <a:xfrm>
            <a:off x="2148502" y="274917"/>
            <a:ext cx="690878" cy="42518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0" name="Abrir llave 9">
            <a:extLst>
              <a:ext uri="{FF2B5EF4-FFF2-40B4-BE49-F238E27FC236}">
                <a16:creationId xmlns:a16="http://schemas.microsoft.com/office/drawing/2014/main" id="{7BEA0B5D-EB95-4B55-BE86-04B696DD015C}"/>
              </a:ext>
            </a:extLst>
          </p:cNvPr>
          <p:cNvSpPr/>
          <p:nvPr/>
        </p:nvSpPr>
        <p:spPr>
          <a:xfrm>
            <a:off x="2148501" y="761410"/>
            <a:ext cx="690879" cy="130958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1" name="Abrir llave 10">
            <a:extLst>
              <a:ext uri="{FF2B5EF4-FFF2-40B4-BE49-F238E27FC236}">
                <a16:creationId xmlns:a16="http://schemas.microsoft.com/office/drawing/2014/main" id="{0BAF2CF8-A53A-4FC6-B707-6000D3C12287}"/>
              </a:ext>
            </a:extLst>
          </p:cNvPr>
          <p:cNvSpPr/>
          <p:nvPr/>
        </p:nvSpPr>
        <p:spPr>
          <a:xfrm>
            <a:off x="2148502" y="2134302"/>
            <a:ext cx="690878" cy="1412489"/>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2" name="Abrir llave 11">
            <a:extLst>
              <a:ext uri="{FF2B5EF4-FFF2-40B4-BE49-F238E27FC236}">
                <a16:creationId xmlns:a16="http://schemas.microsoft.com/office/drawing/2014/main" id="{DA463E57-DF2B-4538-9154-1C9266BC1CA1}"/>
              </a:ext>
            </a:extLst>
          </p:cNvPr>
          <p:cNvSpPr/>
          <p:nvPr/>
        </p:nvSpPr>
        <p:spPr>
          <a:xfrm>
            <a:off x="2148501" y="3626529"/>
            <a:ext cx="690879" cy="1309590"/>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3" name="Abrir llave 12">
            <a:extLst>
              <a:ext uri="{FF2B5EF4-FFF2-40B4-BE49-F238E27FC236}">
                <a16:creationId xmlns:a16="http://schemas.microsoft.com/office/drawing/2014/main" id="{601FE8C2-0FCB-4CB7-9CB7-AA64747E9056}"/>
              </a:ext>
            </a:extLst>
          </p:cNvPr>
          <p:cNvSpPr/>
          <p:nvPr/>
        </p:nvSpPr>
        <p:spPr>
          <a:xfrm>
            <a:off x="2143758" y="5033910"/>
            <a:ext cx="695623" cy="146943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15" name="Google Shape;336;ge171d0a772_1_46">
            <a:extLst>
              <a:ext uri="{FF2B5EF4-FFF2-40B4-BE49-F238E27FC236}">
                <a16:creationId xmlns:a16="http://schemas.microsoft.com/office/drawing/2014/main" id="{DD840C11-9FB8-4464-A130-5ABDA857A5D4}"/>
              </a:ext>
            </a:extLst>
          </p:cNvPr>
          <p:cNvSpPr txBox="1"/>
          <p:nvPr/>
        </p:nvSpPr>
        <p:spPr>
          <a:xfrm>
            <a:off x="3762375" y="396657"/>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Actions that can be taken</a:t>
            </a:r>
            <a:endParaRPr sz="2400" b="1" dirty="0">
              <a:solidFill>
                <a:srgbClr val="953735"/>
              </a:solidFill>
              <a:latin typeface="Roboto Medium"/>
              <a:ea typeface="Roboto Medium"/>
              <a:cs typeface="Roboto Medium"/>
              <a:sym typeface="Roboto Medium"/>
            </a:endParaRPr>
          </a:p>
        </p:txBody>
      </p:sp>
      <p:sp>
        <p:nvSpPr>
          <p:cNvPr id="16" name="Google Shape;336;ge171d0a772_1_46">
            <a:extLst>
              <a:ext uri="{FF2B5EF4-FFF2-40B4-BE49-F238E27FC236}">
                <a16:creationId xmlns:a16="http://schemas.microsoft.com/office/drawing/2014/main" id="{DD0DA0A9-BC05-4FB3-B250-120A1E4E526D}"/>
              </a:ext>
            </a:extLst>
          </p:cNvPr>
          <p:cNvSpPr txBox="1"/>
          <p:nvPr/>
        </p:nvSpPr>
        <p:spPr>
          <a:xfrm>
            <a:off x="539115" y="289809"/>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O</a:t>
            </a:r>
            <a:endParaRPr sz="2400" b="1" dirty="0">
              <a:solidFill>
                <a:srgbClr val="953735"/>
              </a:solidFill>
              <a:latin typeface="Roboto Medium"/>
              <a:ea typeface="Roboto Medium"/>
              <a:cs typeface="Roboto Medium"/>
              <a:sym typeface="Roboto Medium"/>
            </a:endParaRPr>
          </a:p>
        </p:txBody>
      </p:sp>
      <p:sp>
        <p:nvSpPr>
          <p:cNvPr id="17" name="Google Shape;336;ge171d0a772_1_46">
            <a:extLst>
              <a:ext uri="{FF2B5EF4-FFF2-40B4-BE49-F238E27FC236}">
                <a16:creationId xmlns:a16="http://schemas.microsoft.com/office/drawing/2014/main" id="{457EE5BD-F1CD-4693-AD44-2D58314BA644}"/>
              </a:ext>
            </a:extLst>
          </p:cNvPr>
          <p:cNvSpPr txBox="1"/>
          <p:nvPr/>
        </p:nvSpPr>
        <p:spPr>
          <a:xfrm>
            <a:off x="539115" y="1218504"/>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Z</a:t>
            </a:r>
            <a:endParaRPr sz="2400" b="1" dirty="0">
              <a:solidFill>
                <a:srgbClr val="953735"/>
              </a:solidFill>
              <a:latin typeface="Roboto Medium"/>
              <a:ea typeface="Roboto Medium"/>
              <a:cs typeface="Roboto Medium"/>
              <a:sym typeface="Roboto Medium"/>
            </a:endParaRPr>
          </a:p>
        </p:txBody>
      </p:sp>
      <p:sp>
        <p:nvSpPr>
          <p:cNvPr id="18" name="Google Shape;336;ge171d0a772_1_46">
            <a:extLst>
              <a:ext uri="{FF2B5EF4-FFF2-40B4-BE49-F238E27FC236}">
                <a16:creationId xmlns:a16="http://schemas.microsoft.com/office/drawing/2014/main" id="{13B3F34B-3B4E-450A-B6A2-78C18480C0BD}"/>
              </a:ext>
            </a:extLst>
          </p:cNvPr>
          <p:cNvSpPr txBox="1"/>
          <p:nvPr/>
        </p:nvSpPr>
        <p:spPr>
          <a:xfrm>
            <a:off x="539115" y="2642846"/>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X</a:t>
            </a:r>
            <a:endParaRPr sz="2400" b="1" dirty="0">
              <a:solidFill>
                <a:srgbClr val="953735"/>
              </a:solidFill>
              <a:latin typeface="Roboto Medium"/>
              <a:ea typeface="Roboto Medium"/>
              <a:cs typeface="Roboto Medium"/>
              <a:sym typeface="Roboto Medium"/>
            </a:endParaRPr>
          </a:p>
        </p:txBody>
      </p:sp>
      <p:sp>
        <p:nvSpPr>
          <p:cNvPr id="19" name="Google Shape;336;ge171d0a772_1_46">
            <a:extLst>
              <a:ext uri="{FF2B5EF4-FFF2-40B4-BE49-F238E27FC236}">
                <a16:creationId xmlns:a16="http://schemas.microsoft.com/office/drawing/2014/main" id="{09511AA3-5032-4400-AF27-FA496E4CD469}"/>
              </a:ext>
            </a:extLst>
          </p:cNvPr>
          <p:cNvSpPr txBox="1"/>
          <p:nvPr/>
        </p:nvSpPr>
        <p:spPr>
          <a:xfrm>
            <a:off x="539115" y="4088512"/>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S</a:t>
            </a:r>
            <a:endParaRPr sz="2400" b="1" dirty="0">
              <a:solidFill>
                <a:srgbClr val="953735"/>
              </a:solidFill>
              <a:latin typeface="Roboto Medium"/>
              <a:ea typeface="Roboto Medium"/>
              <a:cs typeface="Roboto Medium"/>
              <a:sym typeface="Roboto Medium"/>
            </a:endParaRPr>
          </a:p>
        </p:txBody>
      </p:sp>
      <p:sp>
        <p:nvSpPr>
          <p:cNvPr id="20" name="Google Shape;336;ge171d0a772_1_46">
            <a:extLst>
              <a:ext uri="{FF2B5EF4-FFF2-40B4-BE49-F238E27FC236}">
                <a16:creationId xmlns:a16="http://schemas.microsoft.com/office/drawing/2014/main" id="{36F58FA4-C3F7-4DD4-B5E9-FE4CCC5F406D}"/>
              </a:ext>
            </a:extLst>
          </p:cNvPr>
          <p:cNvSpPr txBox="1"/>
          <p:nvPr/>
        </p:nvSpPr>
        <p:spPr>
          <a:xfrm>
            <a:off x="539115" y="5570928"/>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V</a:t>
            </a:r>
            <a:endParaRPr sz="2400" b="1" dirty="0">
              <a:solidFill>
                <a:srgbClr val="953735"/>
              </a:solidFill>
              <a:latin typeface="Roboto Medium"/>
              <a:ea typeface="Roboto Medium"/>
              <a:cs typeface="Roboto Medium"/>
              <a:sym typeface="Roboto Medium"/>
            </a:endParaRPr>
          </a:p>
        </p:txBody>
      </p:sp>
    </p:spTree>
    <p:extLst>
      <p:ext uri="{BB962C8B-B14F-4D97-AF65-F5344CB8AC3E}">
        <p14:creationId xmlns:p14="http://schemas.microsoft.com/office/powerpoint/2010/main" val="10309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6" grpId="0"/>
      <p:bldP spid="17"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065BD96-6013-4986-B72C-3FFB9882CDCB}"/>
              </a:ext>
            </a:extLst>
          </p:cNvPr>
          <p:cNvPicPr>
            <a:picLocks noChangeAspect="1"/>
          </p:cNvPicPr>
          <p:nvPr/>
        </p:nvPicPr>
        <p:blipFill>
          <a:blip r:embed="rId2"/>
          <a:stretch>
            <a:fillRect/>
          </a:stretch>
        </p:blipFill>
        <p:spPr>
          <a:xfrm>
            <a:off x="2538262" y="301856"/>
            <a:ext cx="1224113" cy="6105169"/>
          </a:xfrm>
          <a:prstGeom prst="rect">
            <a:avLst/>
          </a:prstGeom>
        </p:spPr>
      </p:pic>
      <p:sp>
        <p:nvSpPr>
          <p:cNvPr id="6" name="Google Shape;336;ge171d0a772_1_46">
            <a:extLst>
              <a:ext uri="{FF2B5EF4-FFF2-40B4-BE49-F238E27FC236}">
                <a16:creationId xmlns:a16="http://schemas.microsoft.com/office/drawing/2014/main" id="{774F5146-97A2-44A3-BD1E-BCFA714154B3}"/>
              </a:ext>
            </a:extLst>
          </p:cNvPr>
          <p:cNvSpPr txBox="1"/>
          <p:nvPr/>
        </p:nvSpPr>
        <p:spPr>
          <a:xfrm>
            <a:off x="3762375" y="396657"/>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Actions that can be taken</a:t>
            </a:r>
            <a:endParaRPr sz="2400" b="1" dirty="0">
              <a:solidFill>
                <a:srgbClr val="953735"/>
              </a:solidFill>
              <a:latin typeface="Roboto Medium"/>
              <a:ea typeface="Roboto Medium"/>
              <a:cs typeface="Roboto Medium"/>
              <a:sym typeface="Roboto Medium"/>
            </a:endParaRPr>
          </a:p>
        </p:txBody>
      </p:sp>
      <p:sp>
        <p:nvSpPr>
          <p:cNvPr id="8" name="Abrir llave 7">
            <a:extLst>
              <a:ext uri="{FF2B5EF4-FFF2-40B4-BE49-F238E27FC236}">
                <a16:creationId xmlns:a16="http://schemas.microsoft.com/office/drawing/2014/main" id="{926DE37F-A7D9-416B-BB37-CC07AB61943B}"/>
              </a:ext>
            </a:extLst>
          </p:cNvPr>
          <p:cNvSpPr/>
          <p:nvPr/>
        </p:nvSpPr>
        <p:spPr>
          <a:xfrm>
            <a:off x="1657644" y="3404103"/>
            <a:ext cx="1224113" cy="300292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
        <p:nvSpPr>
          <p:cNvPr id="9" name="Google Shape;336;ge171d0a772_1_46">
            <a:extLst>
              <a:ext uri="{FF2B5EF4-FFF2-40B4-BE49-F238E27FC236}">
                <a16:creationId xmlns:a16="http://schemas.microsoft.com/office/drawing/2014/main" id="{5F2CBACE-14A7-4759-985E-30F73FE84128}"/>
              </a:ext>
            </a:extLst>
          </p:cNvPr>
          <p:cNvSpPr txBox="1"/>
          <p:nvPr/>
        </p:nvSpPr>
        <p:spPr>
          <a:xfrm>
            <a:off x="98650" y="1638262"/>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S</a:t>
            </a:r>
            <a:endParaRPr sz="2400" b="1" dirty="0">
              <a:solidFill>
                <a:srgbClr val="953735"/>
              </a:solidFill>
              <a:latin typeface="Roboto Medium"/>
              <a:ea typeface="Roboto Medium"/>
              <a:cs typeface="Roboto Medium"/>
              <a:sym typeface="Roboto Medium"/>
            </a:endParaRPr>
          </a:p>
        </p:txBody>
      </p:sp>
      <p:sp>
        <p:nvSpPr>
          <p:cNvPr id="10" name="Google Shape;336;ge171d0a772_1_46">
            <a:extLst>
              <a:ext uri="{FF2B5EF4-FFF2-40B4-BE49-F238E27FC236}">
                <a16:creationId xmlns:a16="http://schemas.microsoft.com/office/drawing/2014/main" id="{D09FFB99-B4F3-4166-8C8D-E45D7C167E46}"/>
              </a:ext>
            </a:extLst>
          </p:cNvPr>
          <p:cNvSpPr txBox="1"/>
          <p:nvPr/>
        </p:nvSpPr>
        <p:spPr>
          <a:xfrm>
            <a:off x="98650" y="4707864"/>
            <a:ext cx="130836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953735"/>
                </a:solidFill>
                <a:latin typeface="Roboto Medium"/>
                <a:ea typeface="Roboto Medium"/>
                <a:cs typeface="Roboto Medium"/>
                <a:sym typeface="Roboto Medium"/>
              </a:rPr>
              <a:t>Types V</a:t>
            </a:r>
            <a:endParaRPr sz="2400" b="1" dirty="0">
              <a:solidFill>
                <a:srgbClr val="953735"/>
              </a:solidFill>
              <a:latin typeface="Roboto Medium"/>
              <a:ea typeface="Roboto Medium"/>
              <a:cs typeface="Roboto Medium"/>
              <a:sym typeface="Roboto Medium"/>
            </a:endParaRPr>
          </a:p>
        </p:txBody>
      </p:sp>
      <p:sp>
        <p:nvSpPr>
          <p:cNvPr id="11" name="Abrir llave 10">
            <a:extLst>
              <a:ext uri="{FF2B5EF4-FFF2-40B4-BE49-F238E27FC236}">
                <a16:creationId xmlns:a16="http://schemas.microsoft.com/office/drawing/2014/main" id="{3F4E1555-13DA-46D6-B089-323C70F23580}"/>
              </a:ext>
            </a:extLst>
          </p:cNvPr>
          <p:cNvSpPr/>
          <p:nvPr/>
        </p:nvSpPr>
        <p:spPr>
          <a:xfrm>
            <a:off x="1625179" y="334501"/>
            <a:ext cx="1224113" cy="3002922"/>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L"/>
          </a:p>
        </p:txBody>
      </p:sp>
    </p:spTree>
    <p:extLst>
      <p:ext uri="{BB962C8B-B14F-4D97-AF65-F5344CB8AC3E}">
        <p14:creationId xmlns:p14="http://schemas.microsoft.com/office/powerpoint/2010/main" val="46178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91690C91-8CE6-4843-B965-D40053671B9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85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0311141E-35BE-4041-ADD7-D211FE77A0C3}"/>
              </a:ext>
            </a:extLst>
          </p:cNvPr>
          <p:cNvPicPr>
            <a:picLocks noChangeAspect="1"/>
          </p:cNvPicPr>
          <p:nvPr/>
        </p:nvPicPr>
        <p:blipFill>
          <a:blip r:embed="rId2"/>
          <a:stretch>
            <a:fillRect/>
          </a:stretch>
        </p:blipFill>
        <p:spPr>
          <a:xfrm>
            <a:off x="1091434" y="1279588"/>
            <a:ext cx="6381713" cy="5111882"/>
          </a:xfrm>
          <a:prstGeom prst="rect">
            <a:avLst/>
          </a:prstGeom>
        </p:spPr>
      </p:pic>
    </p:spTree>
    <p:extLst>
      <p:ext uri="{BB962C8B-B14F-4D97-AF65-F5344CB8AC3E}">
        <p14:creationId xmlns:p14="http://schemas.microsoft.com/office/powerpoint/2010/main" val="1450690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e171d0a772_0_44"/>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Specific</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Objectives</a:t>
            </a:r>
            <a:r>
              <a:rPr lang="es-ES" sz="2400" b="1" dirty="0">
                <a:solidFill>
                  <a:srgbClr val="953735"/>
                </a:solidFill>
                <a:latin typeface="Roboto Medium"/>
                <a:ea typeface="Roboto Medium"/>
                <a:cs typeface="Roboto Medium"/>
                <a:sym typeface="Roboto Medium"/>
              </a:rPr>
              <a:t> </a:t>
            </a:r>
            <a:endParaRPr dirty="0"/>
          </a:p>
        </p:txBody>
      </p:sp>
      <p:sp>
        <p:nvSpPr>
          <p:cNvPr id="60" name="Google Shape;60;ge171d0a772_0_44"/>
          <p:cNvSpPr txBox="1">
            <a:spLocks noGrp="1"/>
          </p:cNvSpPr>
          <p:nvPr>
            <p:ph type="body" idx="1"/>
          </p:nvPr>
        </p:nvSpPr>
        <p:spPr>
          <a:xfrm>
            <a:off x="457200" y="1468877"/>
            <a:ext cx="8229600" cy="5105100"/>
          </a:xfrm>
          <a:prstGeom prst="rect">
            <a:avLst/>
          </a:prstGeom>
          <a:noFill/>
          <a:ln>
            <a:noFill/>
          </a:ln>
        </p:spPr>
        <p:txBody>
          <a:bodyPr spcFirstLastPara="1" wrap="square" lIns="91425" tIns="45700" rIns="91425" bIns="45700" anchor="t" anchorCtr="0">
            <a:noAutofit/>
          </a:bodyPr>
          <a:lstStyle/>
          <a:p>
            <a:pPr marL="457200" lvl="0" indent="-381000" algn="just" rtl="0">
              <a:spcBef>
                <a:spcPts val="0"/>
              </a:spcBef>
              <a:spcAft>
                <a:spcPts val="1200"/>
              </a:spcAft>
              <a:buSzPts val="2400"/>
              <a:buFont typeface="Arial"/>
              <a:buChar char="•"/>
            </a:pPr>
            <a:r>
              <a:rPr lang="en-US" sz="2400" dirty="0">
                <a:latin typeface="Arial"/>
                <a:ea typeface="Arial"/>
                <a:cs typeface="Arial"/>
                <a:sym typeface="Arial"/>
              </a:rPr>
              <a:t>Generate a collection of techniques to improve the solution quality of swarm-based metaheuristics when solving combinatorial problems.</a:t>
            </a:r>
          </a:p>
          <a:p>
            <a:pPr marL="457200" lvl="0" indent="-381000" algn="just" rtl="0">
              <a:spcBef>
                <a:spcPts val="0"/>
              </a:spcBef>
              <a:spcAft>
                <a:spcPts val="1200"/>
              </a:spcAft>
              <a:buSzPts val="2400"/>
              <a:buFont typeface="Arial"/>
              <a:buChar char="•"/>
            </a:pPr>
            <a:r>
              <a:rPr lang="en-US" sz="2400" dirty="0">
                <a:latin typeface="Arial"/>
                <a:ea typeface="Arial"/>
                <a:cs typeface="Arial"/>
                <a:sym typeface="Arial"/>
              </a:rPr>
              <a:t>Implement various reinforcement learning techniques in swarm-based metaheuristics that allow autonomous selection of binarization schemes.</a:t>
            </a:r>
          </a:p>
          <a:p>
            <a:pPr marL="457200" lvl="0" indent="-381000" algn="just" rtl="0">
              <a:spcBef>
                <a:spcPts val="0"/>
              </a:spcBef>
              <a:spcAft>
                <a:spcPts val="1200"/>
              </a:spcAft>
              <a:buSzPts val="2400"/>
              <a:buFont typeface="Arial"/>
              <a:buChar char="•"/>
            </a:pPr>
            <a:r>
              <a:rPr lang="en-US" sz="2400" dirty="0">
                <a:latin typeface="Arial"/>
                <a:ea typeface="Arial"/>
                <a:cs typeface="Arial"/>
                <a:sym typeface="Arial"/>
              </a:rPr>
              <a:t>Compare the results of the different techniques implemented and demonstrate the quality of their solutions.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91690C91-8CE6-4843-B965-D40053671B9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85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pic>
        <p:nvPicPr>
          <p:cNvPr id="6" name="Imagen 5">
            <a:extLst>
              <a:ext uri="{FF2B5EF4-FFF2-40B4-BE49-F238E27FC236}">
                <a16:creationId xmlns:a16="http://schemas.microsoft.com/office/drawing/2014/main" id="{54C3C288-BE3A-4F9D-A183-921EBC6B6E29}"/>
              </a:ext>
            </a:extLst>
          </p:cNvPr>
          <p:cNvPicPr>
            <a:picLocks noChangeAspect="1"/>
          </p:cNvPicPr>
          <p:nvPr/>
        </p:nvPicPr>
        <p:blipFill>
          <a:blip r:embed="rId2"/>
          <a:stretch>
            <a:fillRect/>
          </a:stretch>
        </p:blipFill>
        <p:spPr>
          <a:xfrm>
            <a:off x="1091434" y="1279587"/>
            <a:ext cx="6240648" cy="5111882"/>
          </a:xfrm>
          <a:prstGeom prst="rect">
            <a:avLst/>
          </a:prstGeom>
        </p:spPr>
      </p:pic>
    </p:spTree>
    <p:extLst>
      <p:ext uri="{BB962C8B-B14F-4D97-AF65-F5344CB8AC3E}">
        <p14:creationId xmlns:p14="http://schemas.microsoft.com/office/powerpoint/2010/main" val="2322657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6;ge171d0a772_1_46">
            <a:extLst>
              <a:ext uri="{FF2B5EF4-FFF2-40B4-BE49-F238E27FC236}">
                <a16:creationId xmlns:a16="http://schemas.microsoft.com/office/drawing/2014/main" id="{91690C91-8CE6-4843-B965-D40053671B9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40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pic>
        <p:nvPicPr>
          <p:cNvPr id="7" name="Imagen 6">
            <a:extLst>
              <a:ext uri="{FF2B5EF4-FFF2-40B4-BE49-F238E27FC236}">
                <a16:creationId xmlns:a16="http://schemas.microsoft.com/office/drawing/2014/main" id="{9FD0228E-B1C8-4665-9D39-5DCD1ADE8AD2}"/>
              </a:ext>
            </a:extLst>
          </p:cNvPr>
          <p:cNvPicPr>
            <a:picLocks noChangeAspect="1"/>
          </p:cNvPicPr>
          <p:nvPr/>
        </p:nvPicPr>
        <p:blipFill>
          <a:blip r:embed="rId2"/>
          <a:stretch>
            <a:fillRect/>
          </a:stretch>
        </p:blipFill>
        <p:spPr>
          <a:xfrm>
            <a:off x="1091434" y="1279587"/>
            <a:ext cx="6593681" cy="5111882"/>
          </a:xfrm>
          <a:prstGeom prst="rect">
            <a:avLst/>
          </a:prstGeom>
        </p:spPr>
      </p:pic>
    </p:spTree>
    <p:extLst>
      <p:ext uri="{BB962C8B-B14F-4D97-AF65-F5344CB8AC3E}">
        <p14:creationId xmlns:p14="http://schemas.microsoft.com/office/powerpoint/2010/main" val="539268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522C9F7-7220-4F9A-82AF-BC5AB5905EF9}"/>
              </a:ext>
            </a:extLst>
          </p:cNvPr>
          <p:cNvPicPr>
            <a:picLocks noChangeAspect="1"/>
          </p:cNvPicPr>
          <p:nvPr/>
        </p:nvPicPr>
        <p:blipFill>
          <a:blip r:embed="rId2"/>
          <a:stretch>
            <a:fillRect/>
          </a:stretch>
        </p:blipFill>
        <p:spPr>
          <a:xfrm>
            <a:off x="1233644" y="1400885"/>
            <a:ext cx="6258838" cy="4990583"/>
          </a:xfrm>
          <a:prstGeom prst="rect">
            <a:avLst/>
          </a:prstGeom>
        </p:spPr>
      </p:pic>
      <p:sp>
        <p:nvSpPr>
          <p:cNvPr id="9" name="Google Shape;336;ge171d0a772_1_46">
            <a:extLst>
              <a:ext uri="{FF2B5EF4-FFF2-40B4-BE49-F238E27FC236}">
                <a16:creationId xmlns:a16="http://schemas.microsoft.com/office/drawing/2014/main" id="{E3AAA411-F813-473D-BC59-55D8ED1667C8}"/>
              </a:ext>
            </a:extLst>
          </p:cNvPr>
          <p:cNvSpPr txBox="1"/>
          <p:nvPr/>
        </p:nvSpPr>
        <p:spPr>
          <a:xfrm>
            <a:off x="457200" y="625543"/>
            <a:ext cx="8229600" cy="39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Action</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Graphics</a:t>
            </a:r>
            <a:r>
              <a:rPr lang="es-ES" sz="2400" b="1" dirty="0">
                <a:solidFill>
                  <a:srgbClr val="953735"/>
                </a:solidFill>
                <a:latin typeface="Roboto Medium"/>
                <a:ea typeface="Roboto Medium"/>
                <a:cs typeface="Roboto Medium"/>
                <a:sym typeface="Roboto Medium"/>
              </a:rPr>
              <a:t> </a:t>
            </a:r>
            <a:r>
              <a:rPr lang="es-ES" sz="2400" b="1" dirty="0" err="1">
                <a:solidFill>
                  <a:srgbClr val="953735"/>
                </a:solidFill>
                <a:latin typeface="Roboto Medium"/>
                <a:ea typeface="Roboto Medium"/>
                <a:cs typeface="Roboto Medium"/>
                <a:sym typeface="Roboto Medium"/>
              </a:rPr>
              <a:t>of</a:t>
            </a:r>
            <a:r>
              <a:rPr lang="es-ES" sz="2400" b="1" dirty="0">
                <a:solidFill>
                  <a:srgbClr val="953735"/>
                </a:solidFill>
                <a:latin typeface="Roboto Medium"/>
                <a:ea typeface="Roboto Medium"/>
                <a:cs typeface="Roboto Medium"/>
                <a:sym typeface="Roboto Medium"/>
              </a:rPr>
              <a:t> SCP </a:t>
            </a:r>
            <a:r>
              <a:rPr lang="es-ES" sz="2400" b="1" dirty="0" err="1">
                <a:solidFill>
                  <a:srgbClr val="953735"/>
                </a:solidFill>
                <a:latin typeface="Roboto Medium"/>
                <a:ea typeface="Roboto Medium"/>
                <a:cs typeface="Roboto Medium"/>
                <a:sym typeface="Roboto Medium"/>
              </a:rPr>
              <a:t>with</a:t>
            </a:r>
            <a:r>
              <a:rPr lang="es-ES" sz="2400" b="1" dirty="0">
                <a:solidFill>
                  <a:srgbClr val="953735"/>
                </a:solidFill>
                <a:latin typeface="Roboto Medium"/>
                <a:ea typeface="Roboto Medium"/>
                <a:cs typeface="Roboto Medium"/>
                <a:sym typeface="Roboto Medium"/>
              </a:rPr>
              <a:t> 40 </a:t>
            </a:r>
            <a:r>
              <a:rPr lang="es-ES" sz="2400" b="1" dirty="0" err="1">
                <a:solidFill>
                  <a:srgbClr val="953735"/>
                </a:solidFill>
                <a:latin typeface="Roboto Medium"/>
                <a:ea typeface="Roboto Medium"/>
                <a:cs typeface="Roboto Medium"/>
                <a:sym typeface="Roboto Medium"/>
              </a:rPr>
              <a:t>actions</a:t>
            </a:r>
            <a:endParaRPr sz="2400" b="1" dirty="0">
              <a:solidFill>
                <a:srgbClr val="953735"/>
              </a:solidFill>
              <a:latin typeface="Roboto Medium"/>
              <a:ea typeface="Roboto Medium"/>
              <a:cs typeface="Roboto Medium"/>
              <a:sym typeface="Roboto Medium"/>
            </a:endParaRPr>
          </a:p>
        </p:txBody>
      </p:sp>
    </p:spTree>
    <p:extLst>
      <p:ext uri="{BB962C8B-B14F-4D97-AF65-F5344CB8AC3E}">
        <p14:creationId xmlns:p14="http://schemas.microsoft.com/office/powerpoint/2010/main" val="1087526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1;p3">
            <a:extLst>
              <a:ext uri="{FF2B5EF4-FFF2-40B4-BE49-F238E27FC236}">
                <a16:creationId xmlns:a16="http://schemas.microsoft.com/office/drawing/2014/main" id="{0ABD8220-0344-43C4-BB11-37FCD238E00C}"/>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U-</a:t>
            </a:r>
            <a:r>
              <a:rPr lang="es-ES" sz="2400" b="1" dirty="0" err="1">
                <a:solidFill>
                  <a:srgbClr val="953735"/>
                </a:solidFill>
                <a:latin typeface="Roboto Medium"/>
                <a:ea typeface="Roboto Medium"/>
                <a:cs typeface="Roboto Medium"/>
                <a:sym typeface="Roboto Medium"/>
              </a:rPr>
              <a:t>Shaped</a:t>
            </a:r>
            <a:endParaRPr dirty="0"/>
          </a:p>
        </p:txBody>
      </p:sp>
      <p:pic>
        <p:nvPicPr>
          <p:cNvPr id="1026" name="Picture 2">
            <a:extLst>
              <a:ext uri="{FF2B5EF4-FFF2-40B4-BE49-F238E27FC236}">
                <a16:creationId xmlns:a16="http://schemas.microsoft.com/office/drawing/2014/main" id="{1AFA6BF0-75EC-46E4-9087-CD4C123FD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312" y="2749055"/>
            <a:ext cx="1539875" cy="6799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318B106-A845-4D24-BE6E-747BA31F0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27" y="1828798"/>
            <a:ext cx="7386385" cy="354315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E7D0D6E5-C017-4197-A479-7D0C81A38D19}"/>
              </a:ext>
            </a:extLst>
          </p:cNvPr>
          <p:cNvSpPr txBox="1"/>
          <p:nvPr/>
        </p:nvSpPr>
        <p:spPr>
          <a:xfrm>
            <a:off x="492609" y="6030602"/>
            <a:ext cx="8712968" cy="430887"/>
          </a:xfrm>
          <a:prstGeom prst="rect">
            <a:avLst/>
          </a:prstGeom>
          <a:noFill/>
        </p:spPr>
        <p:txBody>
          <a:bodyPr wrap="square">
            <a:spAutoFit/>
          </a:bodyPr>
          <a:lstStyle/>
          <a:p>
            <a:pPr algn="r"/>
            <a:r>
              <a:rPr lang="es-CL" sz="1100" dirty="0" err="1">
                <a:solidFill>
                  <a:srgbClr val="953735"/>
                </a:solidFill>
                <a:latin typeface="Palatino Linotype" panose="02040502050505030304" pitchFamily="18" charset="0"/>
              </a:rPr>
              <a:t>Mirjalili</a:t>
            </a:r>
            <a:r>
              <a:rPr lang="es-CL" sz="1100" dirty="0">
                <a:solidFill>
                  <a:srgbClr val="953735"/>
                </a:solidFill>
                <a:latin typeface="Palatino Linotype" panose="02040502050505030304" pitchFamily="18" charset="0"/>
              </a:rPr>
              <a:t>, S., Zhang, H., </a:t>
            </a:r>
            <a:r>
              <a:rPr lang="es-CL" sz="1100" dirty="0" err="1">
                <a:solidFill>
                  <a:srgbClr val="953735"/>
                </a:solidFill>
                <a:latin typeface="Palatino Linotype" panose="02040502050505030304" pitchFamily="18" charset="0"/>
              </a:rPr>
              <a:t>Mirjalili</a:t>
            </a:r>
            <a:r>
              <a:rPr lang="es-CL" sz="1100" dirty="0">
                <a:solidFill>
                  <a:srgbClr val="953735"/>
                </a:solidFill>
                <a:latin typeface="Palatino Linotype" panose="02040502050505030304" pitchFamily="18" charset="0"/>
              </a:rPr>
              <a:t>, S., </a:t>
            </a:r>
            <a:r>
              <a:rPr lang="es-CL" sz="1100" dirty="0" err="1">
                <a:solidFill>
                  <a:srgbClr val="953735"/>
                </a:solidFill>
                <a:latin typeface="Palatino Linotype" panose="02040502050505030304" pitchFamily="18" charset="0"/>
              </a:rPr>
              <a:t>Chalup</a:t>
            </a:r>
            <a:r>
              <a:rPr lang="es-CL" sz="1100" dirty="0">
                <a:solidFill>
                  <a:srgbClr val="953735"/>
                </a:solidFill>
                <a:latin typeface="Palatino Linotype" panose="02040502050505030304" pitchFamily="18" charset="0"/>
              </a:rPr>
              <a:t>, S., &amp; </a:t>
            </a:r>
            <a:r>
              <a:rPr lang="es-CL" sz="1100" dirty="0" err="1">
                <a:solidFill>
                  <a:srgbClr val="953735"/>
                </a:solidFill>
                <a:latin typeface="Palatino Linotype" panose="02040502050505030304" pitchFamily="18" charset="0"/>
              </a:rPr>
              <a:t>Noman</a:t>
            </a:r>
            <a:r>
              <a:rPr lang="es-CL" sz="1100" dirty="0">
                <a:solidFill>
                  <a:srgbClr val="953735"/>
                </a:solidFill>
                <a:latin typeface="Palatino Linotype" panose="02040502050505030304" pitchFamily="18" charset="0"/>
              </a:rPr>
              <a:t>, N. (2020). </a:t>
            </a:r>
            <a:r>
              <a:rPr lang="es-CL" sz="1100" b="1" dirty="0">
                <a:solidFill>
                  <a:srgbClr val="953735"/>
                </a:solidFill>
                <a:latin typeface="Palatino Linotype" panose="02040502050505030304" pitchFamily="18" charset="0"/>
              </a:rPr>
              <a:t>A Novel U-</a:t>
            </a:r>
            <a:r>
              <a:rPr lang="es-CL" sz="1100" b="1" dirty="0" err="1">
                <a:solidFill>
                  <a:srgbClr val="953735"/>
                </a:solidFill>
                <a:latin typeface="Palatino Linotype" panose="02040502050505030304" pitchFamily="18" charset="0"/>
              </a:rPr>
              <a:t>Shaped</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for</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Particle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Swarm</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Optimisation</a:t>
            </a:r>
            <a:r>
              <a:rPr lang="es-CL" sz="1100" dirty="0">
                <a:solidFill>
                  <a:srgbClr val="953735"/>
                </a:solidFill>
                <a:latin typeface="Palatino Linotype" panose="02040502050505030304" pitchFamily="18" charset="0"/>
              </a:rPr>
              <a:t>. </a:t>
            </a:r>
            <a:endParaRPr lang="es-CL" sz="1100" b="1" dirty="0">
              <a:solidFill>
                <a:srgbClr val="953735"/>
              </a:solidFill>
              <a:latin typeface="Palatino Linotype" panose="02040502050505030304" pitchFamily="18" charset="0"/>
            </a:endParaRPr>
          </a:p>
        </p:txBody>
      </p:sp>
    </p:spTree>
    <p:extLst>
      <p:ext uri="{BB962C8B-B14F-4D97-AF65-F5344CB8AC3E}">
        <p14:creationId xmlns:p14="http://schemas.microsoft.com/office/powerpoint/2010/main" val="19752774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E2D3194-7A8D-41D6-826C-86FFF3E83945}"/>
              </a:ext>
            </a:extLst>
          </p:cNvPr>
          <p:cNvPicPr>
            <a:picLocks noChangeAspect="1"/>
          </p:cNvPicPr>
          <p:nvPr/>
        </p:nvPicPr>
        <p:blipFill>
          <a:blip r:embed="rId2"/>
          <a:stretch>
            <a:fillRect/>
          </a:stretch>
        </p:blipFill>
        <p:spPr>
          <a:xfrm>
            <a:off x="5334867" y="1736436"/>
            <a:ext cx="3596697" cy="3385127"/>
          </a:xfrm>
          <a:prstGeom prst="rect">
            <a:avLst/>
          </a:prstGeom>
        </p:spPr>
      </p:pic>
      <p:sp>
        <p:nvSpPr>
          <p:cNvPr id="11" name="Google Shape;51;p3">
            <a:extLst>
              <a:ext uri="{FF2B5EF4-FFF2-40B4-BE49-F238E27FC236}">
                <a16:creationId xmlns:a16="http://schemas.microsoft.com/office/drawing/2014/main" id="{11B5A214-26FE-4E27-8F1C-4DFF888D18BC}"/>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Time </a:t>
            </a:r>
            <a:r>
              <a:rPr lang="es-ES" sz="2400" b="1" dirty="0" err="1">
                <a:solidFill>
                  <a:srgbClr val="953735"/>
                </a:solidFill>
                <a:latin typeface="Roboto Medium"/>
                <a:ea typeface="Roboto Medium"/>
                <a:cs typeface="Roboto Medium"/>
                <a:sym typeface="Roboto Medium"/>
              </a:rPr>
              <a:t>Varying</a:t>
            </a:r>
            <a:endParaRPr dirty="0"/>
          </a:p>
        </p:txBody>
      </p:sp>
      <p:sp>
        <p:nvSpPr>
          <p:cNvPr id="14" name="CuadroTexto 13">
            <a:extLst>
              <a:ext uri="{FF2B5EF4-FFF2-40B4-BE49-F238E27FC236}">
                <a16:creationId xmlns:a16="http://schemas.microsoft.com/office/drawing/2014/main" id="{A2EB5AEA-8C54-41C6-9AE8-BBE1467E8247}"/>
              </a:ext>
            </a:extLst>
          </p:cNvPr>
          <p:cNvSpPr txBox="1"/>
          <p:nvPr/>
        </p:nvSpPr>
        <p:spPr>
          <a:xfrm>
            <a:off x="492609" y="5837169"/>
            <a:ext cx="8712968" cy="769441"/>
          </a:xfrm>
          <a:prstGeom prst="rect">
            <a:avLst/>
          </a:prstGeom>
          <a:noFill/>
        </p:spPr>
        <p:txBody>
          <a:bodyPr wrap="square">
            <a:spAutoFit/>
          </a:bodyPr>
          <a:lstStyle/>
          <a:p>
            <a:pPr algn="r"/>
            <a:r>
              <a:rPr lang="en-US" sz="1100" dirty="0" err="1">
                <a:solidFill>
                  <a:srgbClr val="953735"/>
                </a:solidFill>
                <a:latin typeface="Palatino Linotype" panose="02040502050505030304" pitchFamily="18" charset="0"/>
              </a:rPr>
              <a:t>Chantar</a:t>
            </a:r>
            <a:r>
              <a:rPr lang="en-US" sz="1100" dirty="0">
                <a:solidFill>
                  <a:srgbClr val="953735"/>
                </a:solidFill>
                <a:latin typeface="Palatino Linotype" panose="02040502050505030304" pitchFamily="18" charset="0"/>
              </a:rPr>
              <a:t>, H., </a:t>
            </a:r>
            <a:r>
              <a:rPr lang="en-US" sz="1100" dirty="0" err="1">
                <a:solidFill>
                  <a:srgbClr val="953735"/>
                </a:solidFill>
                <a:latin typeface="Palatino Linotype" panose="02040502050505030304" pitchFamily="18" charset="0"/>
              </a:rPr>
              <a:t>Thaher</a:t>
            </a:r>
            <a:r>
              <a:rPr lang="en-US" sz="1100" dirty="0">
                <a:solidFill>
                  <a:srgbClr val="953735"/>
                </a:solidFill>
                <a:latin typeface="Palatino Linotype" panose="02040502050505030304" pitchFamily="18" charset="0"/>
              </a:rPr>
              <a:t>, T., </a:t>
            </a:r>
            <a:r>
              <a:rPr lang="en-US" sz="1100" dirty="0" err="1">
                <a:solidFill>
                  <a:srgbClr val="953735"/>
                </a:solidFill>
                <a:latin typeface="Palatino Linotype" panose="02040502050505030304" pitchFamily="18" charset="0"/>
              </a:rPr>
              <a:t>Turabieh</a:t>
            </a:r>
            <a:r>
              <a:rPr lang="en-US" sz="1100" dirty="0">
                <a:solidFill>
                  <a:srgbClr val="953735"/>
                </a:solidFill>
                <a:latin typeface="Palatino Linotype" panose="02040502050505030304" pitchFamily="18" charset="0"/>
              </a:rPr>
              <a:t>, H., </a:t>
            </a:r>
            <a:r>
              <a:rPr lang="en-US" sz="1100" dirty="0" err="1">
                <a:solidFill>
                  <a:srgbClr val="953735"/>
                </a:solidFill>
                <a:latin typeface="Palatino Linotype" panose="02040502050505030304" pitchFamily="18" charset="0"/>
              </a:rPr>
              <a:t>Mafarja</a:t>
            </a:r>
            <a:r>
              <a:rPr lang="en-US" sz="1100" dirty="0">
                <a:solidFill>
                  <a:srgbClr val="953735"/>
                </a:solidFill>
                <a:latin typeface="Palatino Linotype" panose="02040502050505030304" pitchFamily="18" charset="0"/>
              </a:rPr>
              <a:t>, M., &amp; </a:t>
            </a:r>
            <a:r>
              <a:rPr lang="en-US" sz="1100" dirty="0" err="1">
                <a:solidFill>
                  <a:srgbClr val="953735"/>
                </a:solidFill>
                <a:latin typeface="Palatino Linotype" panose="02040502050505030304" pitchFamily="18" charset="0"/>
              </a:rPr>
              <a:t>Sheta</a:t>
            </a:r>
            <a:r>
              <a:rPr lang="en-US" sz="1100" dirty="0">
                <a:solidFill>
                  <a:srgbClr val="953735"/>
                </a:solidFill>
                <a:latin typeface="Palatino Linotype" panose="02040502050505030304" pitchFamily="18" charset="0"/>
              </a:rPr>
              <a:t>, A. (2021). </a:t>
            </a:r>
            <a:r>
              <a:rPr lang="en-US" sz="1100" b="1" dirty="0">
                <a:solidFill>
                  <a:srgbClr val="953735"/>
                </a:solidFill>
                <a:latin typeface="Palatino Linotype" panose="02040502050505030304" pitchFamily="18" charset="0"/>
              </a:rPr>
              <a:t>BHHO-TVS: A Binary Harris Hawks Optimizer with Time-Varying Scheme for Solving Data Classification Problems. </a:t>
            </a:r>
          </a:p>
          <a:p>
            <a:pPr algn="r"/>
            <a:r>
              <a:rPr lang="es-CL" sz="1100" dirty="0" err="1">
                <a:solidFill>
                  <a:srgbClr val="953735"/>
                </a:solidFill>
                <a:latin typeface="Palatino Linotype" panose="02040502050505030304" pitchFamily="18" charset="0"/>
              </a:rPr>
              <a:t>Mafarja</a:t>
            </a:r>
            <a:r>
              <a:rPr lang="es-CL" sz="1100" dirty="0">
                <a:solidFill>
                  <a:srgbClr val="953735"/>
                </a:solidFill>
                <a:latin typeface="Palatino Linotype" panose="02040502050505030304" pitchFamily="18" charset="0"/>
              </a:rPr>
              <a:t>, M., </a:t>
            </a:r>
            <a:r>
              <a:rPr lang="es-CL" sz="1100" dirty="0" err="1">
                <a:solidFill>
                  <a:srgbClr val="953735"/>
                </a:solidFill>
                <a:latin typeface="Palatino Linotype" panose="02040502050505030304" pitchFamily="18" charset="0"/>
              </a:rPr>
              <a:t>Aljarah</a:t>
            </a:r>
            <a:r>
              <a:rPr lang="es-CL" sz="1100" dirty="0">
                <a:solidFill>
                  <a:srgbClr val="953735"/>
                </a:solidFill>
                <a:latin typeface="Palatino Linotype" panose="02040502050505030304" pitchFamily="18" charset="0"/>
              </a:rPr>
              <a:t>, I., </a:t>
            </a:r>
            <a:r>
              <a:rPr lang="es-CL" sz="1100" dirty="0" err="1">
                <a:solidFill>
                  <a:srgbClr val="953735"/>
                </a:solidFill>
                <a:latin typeface="Palatino Linotype" panose="02040502050505030304" pitchFamily="18" charset="0"/>
              </a:rPr>
              <a:t>Heidari</a:t>
            </a:r>
            <a:r>
              <a:rPr lang="es-CL" sz="1100" dirty="0">
                <a:solidFill>
                  <a:srgbClr val="953735"/>
                </a:solidFill>
                <a:latin typeface="Palatino Linotype" panose="02040502050505030304" pitchFamily="18" charset="0"/>
              </a:rPr>
              <a:t>, A. A., </a:t>
            </a:r>
            <a:r>
              <a:rPr lang="es-CL" sz="1100" dirty="0" err="1">
                <a:solidFill>
                  <a:srgbClr val="953735"/>
                </a:solidFill>
                <a:latin typeface="Palatino Linotype" panose="02040502050505030304" pitchFamily="18" charset="0"/>
              </a:rPr>
              <a:t>Faris</a:t>
            </a:r>
            <a:r>
              <a:rPr lang="es-CL" sz="1100" dirty="0">
                <a:solidFill>
                  <a:srgbClr val="953735"/>
                </a:solidFill>
                <a:latin typeface="Palatino Linotype" panose="02040502050505030304" pitchFamily="18" charset="0"/>
              </a:rPr>
              <a:t>, H., Fournier-</a:t>
            </a:r>
            <a:r>
              <a:rPr lang="es-CL" sz="1100" dirty="0" err="1">
                <a:solidFill>
                  <a:srgbClr val="953735"/>
                </a:solidFill>
                <a:latin typeface="Palatino Linotype" panose="02040502050505030304" pitchFamily="18" charset="0"/>
              </a:rPr>
              <a:t>Viger</a:t>
            </a:r>
            <a:r>
              <a:rPr lang="es-CL" sz="1100" dirty="0">
                <a:solidFill>
                  <a:srgbClr val="953735"/>
                </a:solidFill>
                <a:latin typeface="Palatino Linotype" panose="02040502050505030304" pitchFamily="18" charset="0"/>
              </a:rPr>
              <a:t>, P., Li, X., &amp; </a:t>
            </a:r>
            <a:r>
              <a:rPr lang="es-CL" sz="1100" dirty="0" err="1">
                <a:solidFill>
                  <a:srgbClr val="953735"/>
                </a:solidFill>
                <a:latin typeface="Palatino Linotype" panose="02040502050505030304" pitchFamily="18" charset="0"/>
              </a:rPr>
              <a:t>Mirjalili</a:t>
            </a:r>
            <a:r>
              <a:rPr lang="es-CL" sz="1100" dirty="0">
                <a:solidFill>
                  <a:srgbClr val="953735"/>
                </a:solidFill>
                <a:latin typeface="Palatino Linotype" panose="02040502050505030304" pitchFamily="18" charset="0"/>
              </a:rPr>
              <a:t>, S. (2018). </a:t>
            </a:r>
            <a:r>
              <a:rPr lang="es-CL" sz="1100" b="1" dirty="0" err="1">
                <a:solidFill>
                  <a:srgbClr val="953735"/>
                </a:solidFill>
                <a:latin typeface="Palatino Linotype" panose="02040502050505030304" pitchFamily="18" charset="0"/>
              </a:rPr>
              <a:t>Binary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dragonfly</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optimization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for</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feature</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selection</a:t>
            </a:r>
            <a:r>
              <a:rPr lang="es-CL" sz="1100" b="1" dirty="0">
                <a:solidFill>
                  <a:srgbClr val="953735"/>
                </a:solidFill>
                <a:latin typeface="Palatino Linotype" panose="02040502050505030304" pitchFamily="18" charset="0"/>
              </a:rPr>
              <a:t> </a:t>
            </a:r>
            <a:r>
              <a:rPr lang="es-CL" sz="1100" b="1" dirty="0" err="1">
                <a:solidFill>
                  <a:srgbClr val="953735"/>
                </a:solidFill>
                <a:latin typeface="Palatino Linotype" panose="02040502050505030304" pitchFamily="18" charset="0"/>
              </a:rPr>
              <a:t>using</a:t>
            </a:r>
            <a:r>
              <a:rPr lang="es-CL" sz="1100" b="1" dirty="0">
                <a:solidFill>
                  <a:srgbClr val="953735"/>
                </a:solidFill>
                <a:latin typeface="Palatino Linotype" panose="02040502050505030304" pitchFamily="18" charset="0"/>
              </a:rPr>
              <a:t> time-</a:t>
            </a:r>
            <a:r>
              <a:rPr lang="es-CL" sz="1100" b="1" dirty="0" err="1">
                <a:solidFill>
                  <a:srgbClr val="953735"/>
                </a:solidFill>
                <a:latin typeface="Palatino Linotype" panose="02040502050505030304" pitchFamily="18" charset="0"/>
              </a:rPr>
              <a:t>varying</a:t>
            </a:r>
            <a:r>
              <a:rPr lang="es-CL" sz="1100" b="1" dirty="0">
                <a:solidFill>
                  <a:srgbClr val="953735"/>
                </a:solidFill>
                <a:latin typeface="Palatino Linotype" panose="02040502050505030304" pitchFamily="18" charset="0"/>
              </a:rPr>
              <a:t> transfer </a:t>
            </a:r>
            <a:r>
              <a:rPr lang="es-CL" sz="1100" b="1" dirty="0" err="1">
                <a:solidFill>
                  <a:srgbClr val="953735"/>
                </a:solidFill>
                <a:latin typeface="Palatino Linotype" panose="02040502050505030304" pitchFamily="18" charset="0"/>
              </a:rPr>
              <a:t>functions</a:t>
            </a:r>
            <a:r>
              <a:rPr lang="es-CL" sz="1100" b="1" dirty="0">
                <a:solidFill>
                  <a:srgbClr val="953735"/>
                </a:solidFill>
                <a:latin typeface="Palatino Linotype" panose="02040502050505030304" pitchFamily="18" charset="0"/>
              </a:rPr>
              <a:t>. </a:t>
            </a:r>
          </a:p>
        </p:txBody>
      </p:sp>
      <p:pic>
        <p:nvPicPr>
          <p:cNvPr id="16" name="Imagen 15">
            <a:extLst>
              <a:ext uri="{FF2B5EF4-FFF2-40B4-BE49-F238E27FC236}">
                <a16:creationId xmlns:a16="http://schemas.microsoft.com/office/drawing/2014/main" id="{20DB207A-62C7-41C7-9D8C-596DFBDE2275}"/>
              </a:ext>
            </a:extLst>
          </p:cNvPr>
          <p:cNvPicPr>
            <a:picLocks noChangeAspect="1"/>
          </p:cNvPicPr>
          <p:nvPr/>
        </p:nvPicPr>
        <p:blipFill>
          <a:blip r:embed="rId3"/>
          <a:stretch>
            <a:fillRect/>
          </a:stretch>
        </p:blipFill>
        <p:spPr>
          <a:xfrm>
            <a:off x="660400" y="1342250"/>
            <a:ext cx="4188691" cy="3982786"/>
          </a:xfrm>
          <a:prstGeom prst="rect">
            <a:avLst/>
          </a:prstGeom>
        </p:spPr>
      </p:pic>
    </p:spTree>
    <p:extLst>
      <p:ext uri="{BB962C8B-B14F-4D97-AF65-F5344CB8AC3E}">
        <p14:creationId xmlns:p14="http://schemas.microsoft.com/office/powerpoint/2010/main" val="24375659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A82FE16-306E-4034-ACAA-AF5B62F81EF8}"/>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C3DF7B70-3EC6-488C-89D0-B0CBE8565856}"/>
              </a:ext>
            </a:extLst>
          </p:cNvPr>
          <p:cNvPicPr>
            <a:picLocks noChangeAspect="1"/>
          </p:cNvPicPr>
          <p:nvPr/>
        </p:nvPicPr>
        <p:blipFill>
          <a:blip r:embed="rId2"/>
          <a:stretch>
            <a:fillRect/>
          </a:stretch>
        </p:blipFill>
        <p:spPr>
          <a:xfrm>
            <a:off x="161636" y="1607126"/>
            <a:ext cx="4162666" cy="3974523"/>
          </a:xfrm>
          <a:prstGeom prst="rect">
            <a:avLst/>
          </a:prstGeom>
        </p:spPr>
      </p:pic>
      <p:pic>
        <p:nvPicPr>
          <p:cNvPr id="7" name="Imagen 6">
            <a:extLst>
              <a:ext uri="{FF2B5EF4-FFF2-40B4-BE49-F238E27FC236}">
                <a16:creationId xmlns:a16="http://schemas.microsoft.com/office/drawing/2014/main" id="{62600BEB-5589-43E4-932D-A08D4BFEE7F3}"/>
              </a:ext>
            </a:extLst>
          </p:cNvPr>
          <p:cNvPicPr>
            <a:picLocks noChangeAspect="1"/>
          </p:cNvPicPr>
          <p:nvPr/>
        </p:nvPicPr>
        <p:blipFill>
          <a:blip r:embed="rId3"/>
          <a:stretch>
            <a:fillRect/>
          </a:stretch>
        </p:blipFill>
        <p:spPr>
          <a:xfrm>
            <a:off x="4473674" y="1676400"/>
            <a:ext cx="4213126" cy="3819236"/>
          </a:xfrm>
          <a:prstGeom prst="rect">
            <a:avLst/>
          </a:prstGeom>
        </p:spPr>
      </p:pic>
      <p:sp>
        <p:nvSpPr>
          <p:cNvPr id="8" name="CuadroTexto 7">
            <a:extLst>
              <a:ext uri="{FF2B5EF4-FFF2-40B4-BE49-F238E27FC236}">
                <a16:creationId xmlns:a16="http://schemas.microsoft.com/office/drawing/2014/main" id="{3ABD08B7-A380-4D82-B04A-06179FE46CDB}"/>
              </a:ext>
            </a:extLst>
          </p:cNvPr>
          <p:cNvSpPr txBox="1"/>
          <p:nvPr/>
        </p:nvSpPr>
        <p:spPr>
          <a:xfrm>
            <a:off x="492609" y="5839290"/>
            <a:ext cx="8712968" cy="769441"/>
          </a:xfrm>
          <a:prstGeom prst="rect">
            <a:avLst/>
          </a:prstGeom>
          <a:noFill/>
        </p:spPr>
        <p:txBody>
          <a:bodyPr wrap="square">
            <a:spAutoFit/>
          </a:bodyPr>
          <a:lstStyle/>
          <a:p>
            <a:pPr algn="r"/>
            <a:r>
              <a:rPr lang="en-US" sz="1100" dirty="0">
                <a:solidFill>
                  <a:srgbClr val="953735"/>
                </a:solidFill>
                <a:latin typeface="Palatino Linotype" panose="02040502050505030304" pitchFamily="18" charset="0"/>
              </a:rPr>
              <a:t>Islam, M. J., Li, X., &amp; Mei, Y. (2017). </a:t>
            </a:r>
            <a:r>
              <a:rPr lang="en-US" sz="1100" b="1" dirty="0">
                <a:solidFill>
                  <a:srgbClr val="953735"/>
                </a:solidFill>
                <a:latin typeface="Palatino Linotype" panose="02040502050505030304" pitchFamily="18" charset="0"/>
              </a:rPr>
              <a:t>A time-varying transfer function for balancing the exploration and exploitation ability of a binary PSO. </a:t>
            </a:r>
          </a:p>
          <a:p>
            <a:pPr algn="r"/>
            <a:r>
              <a:rPr lang="en-US" sz="1100" dirty="0" err="1">
                <a:solidFill>
                  <a:srgbClr val="953735"/>
                </a:solidFill>
                <a:latin typeface="Palatino Linotype" panose="02040502050505030304" pitchFamily="18" charset="0"/>
              </a:rPr>
              <a:t>Kahya</a:t>
            </a:r>
            <a:r>
              <a:rPr lang="en-US" sz="1100" dirty="0">
                <a:solidFill>
                  <a:srgbClr val="953735"/>
                </a:solidFill>
                <a:latin typeface="Palatino Linotype" panose="02040502050505030304" pitchFamily="18" charset="0"/>
              </a:rPr>
              <a:t>, M. A., </a:t>
            </a:r>
            <a:r>
              <a:rPr lang="en-US" sz="1100" dirty="0" err="1">
                <a:solidFill>
                  <a:srgbClr val="953735"/>
                </a:solidFill>
                <a:latin typeface="Palatino Linotype" panose="02040502050505030304" pitchFamily="18" charset="0"/>
              </a:rPr>
              <a:t>Altamir</a:t>
            </a:r>
            <a:r>
              <a:rPr lang="en-US" sz="1100" dirty="0">
                <a:solidFill>
                  <a:srgbClr val="953735"/>
                </a:solidFill>
                <a:latin typeface="Palatino Linotype" panose="02040502050505030304" pitchFamily="18" charset="0"/>
              </a:rPr>
              <a:t>, S. A., &amp; </a:t>
            </a:r>
            <a:r>
              <a:rPr lang="en-US" sz="1100" dirty="0" err="1">
                <a:solidFill>
                  <a:srgbClr val="953735"/>
                </a:solidFill>
                <a:latin typeface="Palatino Linotype" panose="02040502050505030304" pitchFamily="18" charset="0"/>
              </a:rPr>
              <a:t>Algamal</a:t>
            </a:r>
            <a:r>
              <a:rPr lang="en-US" sz="1100" dirty="0">
                <a:solidFill>
                  <a:srgbClr val="953735"/>
                </a:solidFill>
                <a:latin typeface="Palatino Linotype" panose="02040502050505030304" pitchFamily="18" charset="0"/>
              </a:rPr>
              <a:t>, Z. Y. (2021). </a:t>
            </a:r>
            <a:r>
              <a:rPr lang="en-US" sz="1100" b="1" dirty="0">
                <a:solidFill>
                  <a:srgbClr val="953735"/>
                </a:solidFill>
                <a:latin typeface="Palatino Linotype" panose="02040502050505030304" pitchFamily="18" charset="0"/>
              </a:rPr>
              <a:t>Improving whale optimization algorithm for feature selection with a time-varying transfer function. </a:t>
            </a:r>
            <a:endParaRPr lang="es-CL" sz="1100" b="1" dirty="0">
              <a:solidFill>
                <a:srgbClr val="953735"/>
              </a:solidFill>
              <a:latin typeface="Palatino Linotype" panose="02040502050505030304" pitchFamily="18" charset="0"/>
            </a:endParaRPr>
          </a:p>
        </p:txBody>
      </p:sp>
      <p:sp>
        <p:nvSpPr>
          <p:cNvPr id="9" name="Google Shape;51;p3">
            <a:extLst>
              <a:ext uri="{FF2B5EF4-FFF2-40B4-BE49-F238E27FC236}">
                <a16:creationId xmlns:a16="http://schemas.microsoft.com/office/drawing/2014/main" id="{47FCC494-0CE3-4392-B641-32C54B9E5E49}"/>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Time </a:t>
            </a:r>
            <a:r>
              <a:rPr lang="es-ES" sz="2400" b="1" dirty="0" err="1">
                <a:solidFill>
                  <a:srgbClr val="953735"/>
                </a:solidFill>
                <a:latin typeface="Roboto Medium"/>
                <a:ea typeface="Roboto Medium"/>
                <a:cs typeface="Roboto Medium"/>
                <a:sym typeface="Roboto Medium"/>
              </a:rPr>
              <a:t>Varying</a:t>
            </a:r>
            <a:endParaRPr dirty="0"/>
          </a:p>
        </p:txBody>
      </p:sp>
    </p:spTree>
    <p:extLst>
      <p:ext uri="{BB962C8B-B14F-4D97-AF65-F5344CB8AC3E}">
        <p14:creationId xmlns:p14="http://schemas.microsoft.com/office/powerpoint/2010/main" val="16049422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err="1">
                <a:solidFill>
                  <a:srgbClr val="953735"/>
                </a:solidFill>
                <a:latin typeface="Roboto Medium"/>
                <a:ea typeface="Roboto Medium"/>
                <a:cs typeface="Roboto Medium"/>
              </a:rPr>
              <a:t>Whale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(WOA)</a:t>
            </a:r>
          </a:p>
        </p:txBody>
      </p:sp>
      <mc:AlternateContent xmlns:mc="http://schemas.openxmlformats.org/markup-compatibility/2006" xmlns:a14="http://schemas.microsoft.com/office/drawing/2010/main">
        <mc:Choice Requires="a14">
          <p:sp>
            <p:nvSpPr>
              <p:cNvPr id="8" name="3 Marcador de contenido">
                <a:extLst>
                  <a:ext uri="{FF2B5EF4-FFF2-40B4-BE49-F238E27FC236}">
                    <a16:creationId xmlns:a16="http://schemas.microsoft.com/office/drawing/2014/main" id="{2DB88E26-43BE-40D7-A3AE-43CD4D5EA427}"/>
                  </a:ext>
                </a:extLst>
              </p:cNvPr>
              <p:cNvSpPr txBox="1">
                <a:spLocks/>
              </p:cNvSpPr>
              <p:nvPr/>
            </p:nvSpPr>
            <p:spPr bwMode="auto">
              <a:xfrm>
                <a:off x="21740" y="1178080"/>
                <a:ext cx="4889304" cy="5315083"/>
              </a:xfrm>
              <a:prstGeom prst="rect">
                <a:avLst/>
              </a:prstGeom>
              <a:noFill/>
              <a:ln w="9525">
                <a:solidFill>
                  <a:srgbClr val="000000"/>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rgbClr val="17375E"/>
                    </a:solidFill>
                    <a:latin typeface="Roboto"/>
                    <a:ea typeface="Roboto"/>
                    <a:cs typeface="Roboto"/>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17375E"/>
                    </a:solidFill>
                    <a:latin typeface="Roboto"/>
                    <a:ea typeface="Roboto"/>
                    <a:cs typeface="Roboto"/>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17375E"/>
                    </a:solidFill>
                    <a:latin typeface="Roboto"/>
                    <a:ea typeface="Roboto"/>
                    <a:cs typeface="Roboto"/>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r>
                        <a:rPr lang="es-ES" sz="1800" i="1" smtClean="0">
                          <a:latin typeface="Cambria Math" panose="02040503050406030204" pitchFamily="18" charset="0"/>
                        </a:rPr>
                        <m:t>𝐹𝑜𝑟</m:t>
                      </m:r>
                      <m:r>
                        <a:rPr lang="es-ES" sz="1800" i="1" smtClean="0">
                          <a:latin typeface="Cambria Math" panose="02040503050406030204" pitchFamily="18" charset="0"/>
                        </a:rPr>
                        <m:t> </m:t>
                      </m:r>
                      <m:r>
                        <a:rPr lang="es-ES" sz="1800" i="1" smtClean="0">
                          <a:latin typeface="Cambria Math" panose="02040503050406030204" pitchFamily="18" charset="0"/>
                        </a:rPr>
                        <m:t>𝐼𝑡𝑒𝑟</m:t>
                      </m:r>
                      <m:r>
                        <a:rPr lang="es-ES" sz="1800" i="1" smtClean="0">
                          <a:latin typeface="Cambria Math" panose="02040503050406030204" pitchFamily="18" charset="0"/>
                        </a:rPr>
                        <m:t> </m:t>
                      </m:r>
                      <m:d>
                        <m:dPr>
                          <m:ctrlPr>
                            <a:rPr lang="es-ES" sz="1800" i="1">
                              <a:latin typeface="Cambria Math" panose="02040503050406030204" pitchFamily="18" charset="0"/>
                            </a:rPr>
                          </m:ctrlPr>
                        </m:dPr>
                        <m:e>
                          <m:r>
                            <a:rPr lang="es-ES" sz="1800" i="1">
                              <a:latin typeface="Cambria Math" panose="02040503050406030204" pitchFamily="18" charset="0"/>
                            </a:rPr>
                            <m:t>𝑡</m:t>
                          </m:r>
                        </m:e>
                      </m:d>
                      <m:r>
                        <a:rPr lang="es-ES" sz="1800" i="1">
                          <a:latin typeface="Cambria Math" panose="02040503050406030204" pitchFamily="18" charset="0"/>
                        </a:rPr>
                        <m:t>:</m:t>
                      </m:r>
                    </m:oMath>
                    <m:oMath xmlns:m="http://schemas.openxmlformats.org/officeDocument/2006/math">
                      <m:r>
                        <a:rPr lang="es-ES" sz="1800">
                          <a:solidFill>
                            <a:schemeClr val="bg1"/>
                          </a:solidFill>
                          <a:latin typeface="Cambria Math" panose="02040503050406030204" pitchFamily="18" charset="0"/>
                        </a:rPr>
                        <m:t>−−−</m:t>
                      </m:r>
                      <m:r>
                        <a:rPr lang="es-ES" sz="1800" i="1">
                          <a:latin typeface="Cambria Math" panose="02040503050406030204" pitchFamily="18" charset="0"/>
                        </a:rPr>
                        <m:t>𝐹𝑜𝑟</m:t>
                      </m:r>
                      <m:r>
                        <a:rPr lang="es-ES" sz="1800" i="1">
                          <a:latin typeface="Cambria Math" panose="02040503050406030204" pitchFamily="18" charset="0"/>
                        </a:rPr>
                        <m:t> </m:t>
                      </m:r>
                      <m:r>
                        <a:rPr lang="es-ES" sz="1800" i="1">
                          <a:latin typeface="Cambria Math" panose="02040503050406030204" pitchFamily="18" charset="0"/>
                        </a:rPr>
                        <m:t>𝑆𝑜𝑙𝑢𝑐𝑖</m:t>
                      </m:r>
                      <m:r>
                        <a:rPr lang="es-ES" sz="1800" i="1">
                          <a:latin typeface="Cambria Math" panose="02040503050406030204" pitchFamily="18" charset="0"/>
                        </a:rPr>
                        <m:t>ó</m:t>
                      </m:r>
                      <m:r>
                        <a:rPr lang="es-ES" sz="1800" i="1">
                          <a:latin typeface="Cambria Math" panose="02040503050406030204" pitchFamily="18" charset="0"/>
                        </a:rPr>
                        <m:t>𝑛</m:t>
                      </m:r>
                      <m:r>
                        <a:rPr lang="es-ES" sz="1800" i="1">
                          <a:latin typeface="Cambria Math" panose="02040503050406030204" pitchFamily="18" charset="0"/>
                        </a:rPr>
                        <m:t> </m:t>
                      </m:r>
                      <m:d>
                        <m:dPr>
                          <m:ctrlPr>
                            <a:rPr lang="es-ES" sz="1800" i="1">
                              <a:latin typeface="Cambria Math" panose="02040503050406030204" pitchFamily="18" charset="0"/>
                            </a:rPr>
                          </m:ctrlPr>
                        </m:dPr>
                        <m:e>
                          <m:r>
                            <a:rPr lang="es-ES" sz="1800" i="1">
                              <a:latin typeface="Cambria Math" panose="02040503050406030204" pitchFamily="18" charset="0"/>
                            </a:rPr>
                            <m:t>𝑥</m:t>
                          </m:r>
                        </m:e>
                      </m:d>
                      <m:r>
                        <a:rPr lang="es-ES" sz="1800" i="1">
                          <a:latin typeface="Cambria Math" panose="02040503050406030204" pitchFamily="18" charset="0"/>
                        </a:rPr>
                        <m:t>:</m:t>
                      </m:r>
                    </m:oMath>
                  </m:oMathPara>
                </a14:m>
                <a:endParaRPr lang="es-ES" sz="1800" i="1" dirty="0">
                  <a:latin typeface="Cambria Math" panose="02040503050406030204" pitchFamily="18" charset="0"/>
                </a:endParaRPr>
              </a:p>
              <a:p>
                <a:pPr marL="0" indent="0">
                  <a:buNone/>
                </a:pPr>
                <a:r>
                  <a:rPr lang="es-ES" sz="1800" dirty="0">
                    <a:solidFill>
                      <a:schemeClr val="bg1"/>
                    </a:solidFill>
                  </a:rPr>
                  <a:t>	</a:t>
                </a:r>
                <a14:m>
                  <m:oMath xmlns:m="http://schemas.openxmlformats.org/officeDocument/2006/math">
                    <m:r>
                      <a:rPr lang="es-ES" sz="1800">
                        <a:solidFill>
                          <a:schemeClr val="bg1"/>
                        </a:solidFill>
                        <a:latin typeface="Cambria Math" panose="02040503050406030204" pitchFamily="18" charset="0"/>
                      </a:rPr>
                      <m:t>−−−</m:t>
                    </m:r>
                    <m:r>
                      <a:rPr lang="es-ES" sz="1800" i="1">
                        <a:latin typeface="Cambria Math" panose="02040503050406030204" pitchFamily="18" charset="0"/>
                      </a:rPr>
                      <m:t>𝐹𝑜𝑟</m:t>
                    </m:r>
                    <m:r>
                      <a:rPr lang="es-ES" sz="1800" i="1">
                        <a:latin typeface="Cambria Math" panose="02040503050406030204" pitchFamily="18" charset="0"/>
                      </a:rPr>
                      <m:t> </m:t>
                    </m:r>
                    <m:r>
                      <a:rPr lang="es-US" sz="1800" i="1">
                        <a:latin typeface="Cambria Math" panose="02040503050406030204" pitchFamily="18" charset="0"/>
                      </a:rPr>
                      <m:t>𝐷𝑖𝑚𝑒𝑛𝑠𝑖</m:t>
                    </m:r>
                    <m:r>
                      <a:rPr lang="es-US" sz="1800" i="1">
                        <a:latin typeface="Cambria Math" panose="02040503050406030204" pitchFamily="18" charset="0"/>
                      </a:rPr>
                      <m:t>ó</m:t>
                    </m:r>
                    <m:r>
                      <a:rPr lang="es-US" sz="1800" i="1">
                        <a:latin typeface="Cambria Math" panose="02040503050406030204" pitchFamily="18" charset="0"/>
                      </a:rPr>
                      <m:t>𝑛</m:t>
                    </m:r>
                    <m:r>
                      <a:rPr lang="es-US" sz="1800" i="1">
                        <a:latin typeface="Cambria Math" panose="02040503050406030204" pitchFamily="18" charset="0"/>
                      </a:rPr>
                      <m:t> </m:t>
                    </m:r>
                    <m:d>
                      <m:dPr>
                        <m:ctrlPr>
                          <a:rPr lang="es-ES" sz="1800" i="1">
                            <a:latin typeface="Cambria Math" panose="02040503050406030204" pitchFamily="18" charset="0"/>
                          </a:rPr>
                        </m:ctrlPr>
                      </m:dPr>
                      <m:e>
                        <m:r>
                          <a:rPr lang="es-US" sz="1800" i="1">
                            <a:latin typeface="Cambria Math" panose="02040503050406030204" pitchFamily="18" charset="0"/>
                          </a:rPr>
                          <m:t>𝑑</m:t>
                        </m:r>
                      </m:e>
                    </m:d>
                    <m:r>
                      <a:rPr lang="es-ES" sz="1800" i="1">
                        <a:latin typeface="Cambria Math" panose="02040503050406030204" pitchFamily="18" charset="0"/>
                      </a:rPr>
                      <m:t>:</m:t>
                    </m:r>
                  </m:oMath>
                </a14:m>
                <a:br>
                  <a:rPr lang="es-ES" sz="1800" i="1" dirty="0">
                    <a:latin typeface="Cambria Math" panose="02040503050406030204" pitchFamily="18" charset="0"/>
                  </a:rPr>
                </a:br>
                <a:r>
                  <a:rPr lang="es-US" sz="1800" dirty="0"/>
                  <a:t>				</a:t>
                </a:r>
                <a14:m>
                  <m:oMath xmlns:m="http://schemas.openxmlformats.org/officeDocument/2006/math">
                    <m:r>
                      <a:rPr lang="es-US" sz="1800" i="1">
                        <a:latin typeface="Cambria Math" panose="02040503050406030204" pitchFamily="18" charset="0"/>
                      </a:rPr>
                      <m:t>𝑖𝑓</m:t>
                    </m:r>
                    <m:r>
                      <a:rPr lang="es-US" sz="1800" i="1">
                        <a:latin typeface="Cambria Math" panose="02040503050406030204" pitchFamily="18" charset="0"/>
                      </a:rPr>
                      <m:t> </m:t>
                    </m:r>
                    <m:d>
                      <m:dPr>
                        <m:ctrlPr>
                          <a:rPr lang="es-US" sz="1800" i="1">
                            <a:latin typeface="Cambria Math" panose="02040503050406030204" pitchFamily="18" charset="0"/>
                          </a:rPr>
                        </m:ctrlPr>
                      </m:dPr>
                      <m:e>
                        <m:r>
                          <a:rPr lang="es-US" sz="1800" i="1">
                            <a:latin typeface="Cambria Math" panose="02040503050406030204" pitchFamily="18" charset="0"/>
                          </a:rPr>
                          <m:t>𝑝</m:t>
                        </m:r>
                        <m:r>
                          <a:rPr lang="es-US" sz="1800" i="1">
                            <a:latin typeface="Cambria Math" panose="02040503050406030204" pitchFamily="18" charset="0"/>
                          </a:rPr>
                          <m:t>&lt;0.5</m:t>
                        </m:r>
                      </m:e>
                    </m:d>
                    <m:r>
                      <a:rPr lang="es-US" sz="1800" i="1">
                        <a:latin typeface="Cambria Math" panose="02040503050406030204" pitchFamily="18" charset="0"/>
                      </a:rPr>
                      <m:t>𝑡h𝑒𝑛</m:t>
                    </m:r>
                  </m:oMath>
                </a14:m>
                <a:endParaRPr lang="es-US" sz="1800" dirty="0"/>
              </a:p>
              <a:p>
                <a:pPr marL="0" indent="0">
                  <a:buNone/>
                </a:pPr>
                <a:r>
                  <a:rPr lang="es-US" sz="1800" i="1" dirty="0">
                    <a:latin typeface="Cambria Math" panose="02040503050406030204" pitchFamily="18" charset="0"/>
                  </a:rPr>
                  <a:t>					</a:t>
                </a:r>
                <a14:m>
                  <m:oMath xmlns:m="http://schemas.openxmlformats.org/officeDocument/2006/math">
                    <m:r>
                      <a:rPr lang="es-US" sz="1800" i="1" dirty="0">
                        <a:latin typeface="Cambria Math" panose="02040503050406030204" pitchFamily="18" charset="0"/>
                      </a:rPr>
                      <m:t>𝑖𝑓</m:t>
                    </m:r>
                    <m:r>
                      <a:rPr lang="es-US" sz="1800" i="1" dirty="0">
                        <a:latin typeface="Cambria Math" panose="02040503050406030204" pitchFamily="18" charset="0"/>
                      </a:rPr>
                      <m:t> </m:t>
                    </m:r>
                    <m:d>
                      <m:dPr>
                        <m:ctrlPr>
                          <a:rPr lang="es-US" sz="1800" i="1" dirty="0">
                            <a:latin typeface="Cambria Math" panose="02040503050406030204" pitchFamily="18" charset="0"/>
                          </a:rPr>
                        </m:ctrlPr>
                      </m:dPr>
                      <m:e>
                        <m:d>
                          <m:dPr>
                            <m:begChr m:val="|"/>
                            <m:endChr m:val="|"/>
                            <m:ctrlPr>
                              <a:rPr lang="es-US" sz="1800" i="1" dirty="0">
                                <a:latin typeface="Cambria Math" panose="02040503050406030204" pitchFamily="18" charset="0"/>
                              </a:rPr>
                            </m:ctrlPr>
                          </m:dPr>
                          <m:e>
                            <m:r>
                              <a:rPr lang="es-US" sz="1800" i="1" dirty="0">
                                <a:latin typeface="Cambria Math" panose="02040503050406030204" pitchFamily="18" charset="0"/>
                              </a:rPr>
                              <m:t>𝐴</m:t>
                            </m:r>
                          </m:e>
                        </m:d>
                        <m:r>
                          <a:rPr lang="es-US" sz="1800" i="1" dirty="0">
                            <a:latin typeface="Cambria Math" panose="02040503050406030204" pitchFamily="18" charset="0"/>
                          </a:rPr>
                          <m:t>&lt;1</m:t>
                        </m:r>
                      </m:e>
                    </m:d>
                    <m:r>
                      <a:rPr lang="es-US" sz="1800" i="1" dirty="0">
                        <a:latin typeface="Cambria Math" panose="02040503050406030204" pitchFamily="18" charset="0"/>
                      </a:rPr>
                      <m:t> </m:t>
                    </m:r>
                    <m:r>
                      <a:rPr lang="es-US" sz="1800" i="1" dirty="0">
                        <a:latin typeface="Cambria Math" panose="02040503050406030204" pitchFamily="18" charset="0"/>
                      </a:rPr>
                      <m:t>𝑡h𝑒𝑛</m:t>
                    </m:r>
                  </m:oMath>
                </a14:m>
                <a:br>
                  <a:rPr lang="es-US" sz="1800" i="1" dirty="0">
                    <a:latin typeface="Cambria Math" panose="02040503050406030204" pitchFamily="18" charset="0"/>
                  </a:rPr>
                </a:br>
                <a:r>
                  <a:rPr lang="es-US" sz="1800" i="1" dirty="0">
                    <a:latin typeface="Cambria Math" panose="02040503050406030204" pitchFamily="18" charset="0"/>
                  </a:rPr>
                  <a:t>					</a:t>
                </a:r>
                <a14:m>
                  <m:oMath xmlns:m="http://schemas.openxmlformats.org/officeDocument/2006/math">
                    <m:r>
                      <a:rPr lang="es-ES" sz="1800" b="0" i="1" smtClean="0">
                        <a:latin typeface="Cambria Math" panose="02040503050406030204" pitchFamily="18" charset="0"/>
                      </a:rPr>
                      <m:t>𝐸𝑞</m:t>
                    </m:r>
                    <m:r>
                      <a:rPr lang="es-ES" sz="1800" b="0" i="1" smtClean="0">
                        <a:latin typeface="Cambria Math" panose="02040503050406030204" pitchFamily="18" charset="0"/>
                      </a:rPr>
                      <m:t>. 20</m:t>
                    </m:r>
                  </m:oMath>
                </a14:m>
                <a:r>
                  <a:rPr lang="es-ES" sz="1800" dirty="0"/>
                  <a:t>		</a:t>
                </a:r>
                <a:br>
                  <a:rPr lang="es-ES" sz="1800" dirty="0"/>
                </a:br>
                <a:r>
                  <a:rPr lang="es-ES" sz="1800" dirty="0"/>
                  <a:t>	</a:t>
                </a:r>
                <a:r>
                  <a:rPr lang="es-US" sz="1800" i="1" dirty="0">
                    <a:latin typeface="Cambria Math" panose="02040503050406030204" pitchFamily="18" charset="0"/>
                  </a:rPr>
                  <a:t>				</a:t>
                </a:r>
                <a14:m>
                  <m:oMath xmlns:m="http://schemas.openxmlformats.org/officeDocument/2006/math">
                    <m:r>
                      <a:rPr lang="es-US" sz="1800" i="1" dirty="0">
                        <a:latin typeface="Cambria Math" panose="02040503050406030204" pitchFamily="18" charset="0"/>
                      </a:rPr>
                      <m:t>𝑒𝑙𝑠𝑒</m:t>
                    </m:r>
                    <m:r>
                      <a:rPr lang="es-US" sz="1800" i="1" dirty="0">
                        <a:latin typeface="Cambria Math" panose="02040503050406030204" pitchFamily="18" charset="0"/>
                      </a:rPr>
                      <m:t> </m:t>
                    </m:r>
                    <m:d>
                      <m:dPr>
                        <m:ctrlPr>
                          <a:rPr lang="es-US" sz="1800" i="1" dirty="0">
                            <a:latin typeface="Cambria Math" panose="02040503050406030204" pitchFamily="18" charset="0"/>
                          </a:rPr>
                        </m:ctrlPr>
                      </m:dPr>
                      <m:e>
                        <m:d>
                          <m:dPr>
                            <m:begChr m:val="|"/>
                            <m:endChr m:val="|"/>
                            <m:ctrlPr>
                              <a:rPr lang="es-US" sz="1800" i="1" dirty="0">
                                <a:latin typeface="Cambria Math" panose="02040503050406030204" pitchFamily="18" charset="0"/>
                              </a:rPr>
                            </m:ctrlPr>
                          </m:dPr>
                          <m:e>
                            <m:r>
                              <a:rPr lang="es-US" sz="1800" i="1" dirty="0">
                                <a:latin typeface="Cambria Math" panose="02040503050406030204" pitchFamily="18" charset="0"/>
                              </a:rPr>
                              <m:t>𝐴</m:t>
                            </m:r>
                          </m:e>
                        </m:d>
                        <m:r>
                          <a:rPr lang="es-US" sz="1800" i="1" dirty="0">
                            <a:latin typeface="Cambria Math" panose="02040503050406030204" pitchFamily="18" charset="0"/>
                          </a:rPr>
                          <m:t>≥1</m:t>
                        </m:r>
                      </m:e>
                    </m:d>
                    <m:r>
                      <a:rPr lang="es-US" sz="1800" i="1" dirty="0">
                        <a:latin typeface="Cambria Math" panose="02040503050406030204" pitchFamily="18" charset="0"/>
                      </a:rPr>
                      <m:t> </m:t>
                    </m:r>
                    <m:r>
                      <a:rPr lang="es-US" sz="1800" i="1" dirty="0">
                        <a:latin typeface="Cambria Math" panose="02040503050406030204" pitchFamily="18" charset="0"/>
                      </a:rPr>
                      <m:t>𝑡h𝑒𝑛</m:t>
                    </m:r>
                    <m:r>
                      <a:rPr lang="es-US" sz="1800" i="1" dirty="0">
                        <a:latin typeface="Cambria Math" panose="02040503050406030204" pitchFamily="18" charset="0"/>
                      </a:rPr>
                      <m:t> </m:t>
                    </m:r>
                  </m:oMath>
                </a14:m>
                <a:br>
                  <a:rPr lang="es-US" sz="1800" i="1" dirty="0">
                    <a:latin typeface="Cambria Math" panose="02040503050406030204" pitchFamily="18" charset="0"/>
                  </a:rPr>
                </a:br>
                <a:r>
                  <a:rPr lang="es-US" sz="1800" i="1" dirty="0">
                    <a:latin typeface="Cambria Math" panose="02040503050406030204" pitchFamily="18" charset="0"/>
                  </a:rPr>
                  <a:t>					</a:t>
                </a:r>
                <a14:m>
                  <m:oMath xmlns:m="http://schemas.openxmlformats.org/officeDocument/2006/math">
                    <m:r>
                      <a:rPr lang="es-ES" sz="1800" b="0" i="1" smtClean="0">
                        <a:latin typeface="Cambria Math" panose="02040503050406030204" pitchFamily="18" charset="0"/>
                      </a:rPr>
                      <m:t>𝐸𝑞</m:t>
                    </m:r>
                    <m:r>
                      <a:rPr lang="es-ES" sz="1800" b="0" i="1" smtClean="0">
                        <a:latin typeface="Cambria Math" panose="02040503050406030204" pitchFamily="18" charset="0"/>
                      </a:rPr>
                      <m:t>. 18</m:t>
                    </m:r>
                  </m:oMath>
                </a14:m>
                <a:r>
                  <a:rPr lang="es-ES" sz="1800" dirty="0"/>
                  <a:t>								</a:t>
                </a:r>
                <a14:m>
                  <m:oMath xmlns:m="http://schemas.openxmlformats.org/officeDocument/2006/math">
                    <m:r>
                      <a:rPr lang="es-US" sz="1800" i="1">
                        <a:latin typeface="Cambria Math" panose="02040503050406030204" pitchFamily="18" charset="0"/>
                      </a:rPr>
                      <m:t>𝑒𝑙𝑠𝑒</m:t>
                    </m:r>
                    <m:r>
                      <a:rPr lang="es-US" sz="1800" i="1">
                        <a:latin typeface="Cambria Math" panose="02040503050406030204" pitchFamily="18" charset="0"/>
                      </a:rPr>
                      <m:t> </m:t>
                    </m:r>
                    <m:d>
                      <m:dPr>
                        <m:ctrlPr>
                          <a:rPr lang="es-US" sz="1800" i="1">
                            <a:latin typeface="Cambria Math" panose="02040503050406030204" pitchFamily="18" charset="0"/>
                          </a:rPr>
                        </m:ctrlPr>
                      </m:dPr>
                      <m:e>
                        <m:r>
                          <a:rPr lang="es-US" sz="1800" i="1">
                            <a:latin typeface="Cambria Math" panose="02040503050406030204" pitchFamily="18" charset="0"/>
                          </a:rPr>
                          <m:t>𝑝</m:t>
                        </m:r>
                        <m:r>
                          <a:rPr lang="es-US" sz="1800" i="1">
                            <a:latin typeface="Cambria Math" panose="02040503050406030204" pitchFamily="18" charset="0"/>
                          </a:rPr>
                          <m:t>≥0.5</m:t>
                        </m:r>
                      </m:e>
                    </m:d>
                    <m:r>
                      <a:rPr lang="es-US" sz="1800" i="1">
                        <a:latin typeface="Cambria Math" panose="02040503050406030204" pitchFamily="18" charset="0"/>
                      </a:rPr>
                      <m:t> </m:t>
                    </m:r>
                  </m:oMath>
                </a14:m>
                <a:r>
                  <a:rPr lang="es-ES" sz="1800" dirty="0"/>
                  <a:t>		</a:t>
                </a:r>
                <a:br>
                  <a:rPr lang="es-US" sz="1800" i="1" dirty="0">
                    <a:latin typeface="Cambria Math" panose="02040503050406030204" pitchFamily="18" charset="0"/>
                  </a:rPr>
                </a:br>
                <a:r>
                  <a:rPr lang="es-US" sz="1800" i="1" dirty="0">
                    <a:latin typeface="Cambria Math" panose="02040503050406030204" pitchFamily="18" charset="0"/>
                  </a:rPr>
                  <a:t>					</a:t>
                </a:r>
                <a14:m>
                  <m:oMath xmlns:m="http://schemas.openxmlformats.org/officeDocument/2006/math">
                    <m:r>
                      <a:rPr lang="es-US" sz="1800" i="1">
                        <a:latin typeface="Cambria Math" panose="02040503050406030204" pitchFamily="18" charset="0"/>
                      </a:rPr>
                      <m:t>𝐸</m:t>
                    </m:r>
                    <m:r>
                      <a:rPr lang="es-ES" sz="1800" b="0" i="1" smtClean="0">
                        <a:latin typeface="Cambria Math" panose="02040503050406030204" pitchFamily="18" charset="0"/>
                      </a:rPr>
                      <m:t>𝑞</m:t>
                    </m:r>
                    <m:r>
                      <a:rPr lang="es-US" sz="1800" i="1">
                        <a:latin typeface="Cambria Math" panose="02040503050406030204" pitchFamily="18" charset="0"/>
                      </a:rPr>
                      <m:t>. </m:t>
                    </m:r>
                    <m:r>
                      <a:rPr lang="es-ES" sz="1800" b="0" i="1" smtClean="0">
                        <a:latin typeface="Cambria Math" panose="02040503050406030204" pitchFamily="18" charset="0"/>
                      </a:rPr>
                      <m:t>21</m:t>
                    </m:r>
                  </m:oMath>
                </a14:m>
                <a:r>
                  <a:rPr lang="es-ES" sz="1400" dirty="0"/>
                  <a:t>		</a:t>
                </a:r>
                <a:br>
                  <a:rPr lang="es-ES" sz="1400" dirty="0"/>
                </a:br>
                <a:r>
                  <a:rPr lang="es-ES" sz="1400" dirty="0"/>
                  <a:t>	</a:t>
                </a:r>
                <a14:m>
                  <m:oMath xmlns:m="http://schemas.openxmlformats.org/officeDocument/2006/math">
                    <m:r>
                      <a:rPr lang="es-ES" sz="1800" b="0" i="1" smtClean="0">
                        <a:latin typeface="Cambria Math" panose="02040503050406030204" pitchFamily="18" charset="0"/>
                      </a:rPr>
                      <m:t>𝑡</m:t>
                    </m:r>
                    <m:r>
                      <a:rPr lang="es-ES" sz="1800" b="0" i="1" smtClean="0">
                        <a:latin typeface="Cambria Math" panose="02040503050406030204" pitchFamily="18" charset="0"/>
                      </a:rPr>
                      <m:t>=</m:t>
                    </m:r>
                    <m:r>
                      <a:rPr lang="es-ES" sz="1800" b="0" i="1" smtClean="0">
                        <a:latin typeface="Cambria Math" panose="02040503050406030204" pitchFamily="18" charset="0"/>
                      </a:rPr>
                      <m:t>𝑡</m:t>
                    </m:r>
                    <m:r>
                      <a:rPr lang="es-ES" sz="1800" b="0" i="1" smtClean="0">
                        <a:latin typeface="Cambria Math" panose="02040503050406030204" pitchFamily="18" charset="0"/>
                      </a:rPr>
                      <m:t>+1</m:t>
                    </m:r>
                  </m:oMath>
                </a14:m>
                <a:endParaRPr lang="es-ES" sz="1400" b="0" dirty="0"/>
              </a:p>
              <a:p>
                <a:pPr marL="0" indent="0">
                  <a:buNone/>
                </a:pPr>
                <a:r>
                  <a:rPr lang="es-ES" sz="1600" dirty="0"/>
                  <a:t>		</a:t>
                </a:r>
              </a:p>
              <a:p>
                <a:pPr marL="0" indent="0">
                  <a:buNone/>
                </a:pPr>
                <a:r>
                  <a:rPr lang="es-ES" sz="1800" b="0" dirty="0"/>
                  <a:t>	</a:t>
                </a:r>
                <a:endParaRPr lang="es-ES" sz="1800" dirty="0"/>
              </a:p>
              <a:p>
                <a:pPr marL="0" indent="0">
                  <a:buNone/>
                </a:pPr>
                <a:endParaRPr lang="es-ES" sz="1800" dirty="0"/>
              </a:p>
              <a:p>
                <a:pPr marL="0" indent="0">
                  <a:buNone/>
                </a:pPr>
                <a:br>
                  <a:rPr lang="es-ES" sz="1800" dirty="0"/>
                </a:br>
                <a:br>
                  <a:rPr lang="es-ES" sz="1400" dirty="0"/>
                </a:br>
                <a:endParaRPr lang="es-ES" sz="1600" dirty="0"/>
              </a:p>
            </p:txBody>
          </p:sp>
        </mc:Choice>
        <mc:Fallback xmlns="">
          <p:sp>
            <p:nvSpPr>
              <p:cNvPr id="8" name="3 Marcador de contenido">
                <a:extLst>
                  <a:ext uri="{FF2B5EF4-FFF2-40B4-BE49-F238E27FC236}">
                    <a16:creationId xmlns:a16="http://schemas.microsoft.com/office/drawing/2014/main" id="{2DB88E26-43BE-40D7-A3AE-43CD4D5EA427}"/>
                  </a:ext>
                </a:extLst>
              </p:cNvPr>
              <p:cNvSpPr txBox="1">
                <a:spLocks noRot="1" noChangeAspect="1" noMove="1" noResize="1" noEditPoints="1" noAdjustHandles="1" noChangeArrowheads="1" noChangeShapeType="1" noTextEdit="1"/>
              </p:cNvSpPr>
              <p:nvPr/>
            </p:nvSpPr>
            <p:spPr bwMode="auto">
              <a:xfrm>
                <a:off x="21740" y="1178080"/>
                <a:ext cx="4889304" cy="5315083"/>
              </a:xfrm>
              <a:prstGeom prst="rect">
                <a:avLst/>
              </a:prstGeom>
              <a:blipFill>
                <a:blip r:embed="rId2"/>
                <a:stretch>
                  <a:fillRect/>
                </a:stretch>
              </a:blip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E5552AD6-5A06-40F8-956E-1AA2482DBD30}"/>
                  </a:ext>
                </a:extLst>
              </p:cNvPr>
              <p:cNvSpPr txBox="1"/>
              <p:nvPr/>
            </p:nvSpPr>
            <p:spPr>
              <a:xfrm>
                <a:off x="5179685" y="2359695"/>
                <a:ext cx="3315855" cy="924164"/>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sSup>
                          <m:sSupPr>
                            <m:ctrlPr>
                              <a:rPr lang="es-ES" b="0" i="1" smtClean="0">
                                <a:latin typeface="Cambria Math" panose="02040503050406030204" pitchFamily="18" charset="0"/>
                              </a:rPr>
                            </m:ctrlPr>
                          </m:sSupPr>
                          <m:e>
                            <m:r>
                              <a:rPr lang="es-ES" i="1" smtClean="0">
                                <a:latin typeface="Cambria Math" panose="02040503050406030204" pitchFamily="18" charset="0"/>
                              </a:rPr>
                              <m:t>𝑋</m:t>
                            </m:r>
                          </m:e>
                          <m:sup>
                            <m:r>
                              <a:rPr lang="es-ES" b="0" i="1" smtClean="0">
                                <a:latin typeface="Cambria Math" panose="02040503050406030204" pitchFamily="18" charset="0"/>
                              </a:rPr>
                              <m:t>∗</m:t>
                            </m:r>
                          </m:sup>
                        </m:sSup>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r>
                      <a:rPr lang="es-ES" b="0" i="1" smtClean="0">
                        <a:latin typeface="Cambria Math" panose="02040503050406030204" pitchFamily="18" charset="0"/>
                      </a:rPr>
                      <m:t>−</m:t>
                    </m:r>
                    <m:r>
                      <a:rPr lang="es-ES" b="0" i="1" smtClean="0">
                        <a:latin typeface="Cambria Math" panose="02040503050406030204" pitchFamily="18" charset="0"/>
                      </a:rPr>
                      <m:t>𝐴</m:t>
                    </m:r>
                    <m:r>
                      <a:rPr lang="es-ES" i="1">
                        <a:latin typeface="Cambria Math" panose="02040503050406030204" pitchFamily="18" charset="0"/>
                      </a:rPr>
                      <m:t>·</m:t>
                    </m:r>
                    <m:r>
                      <a:rPr lang="es-ES" b="0" i="1" smtClean="0">
                        <a:latin typeface="Cambria Math" panose="02040503050406030204" pitchFamily="18" charset="0"/>
                      </a:rPr>
                      <m:t>𝐷</m:t>
                    </m:r>
                  </m:oMath>
                </a14:m>
                <a:endParaRPr lang="es-ES" b="0" dirty="0"/>
              </a:p>
              <a:p>
                <a:endParaRPr lang="es-ES" b="0" dirty="0"/>
              </a:p>
              <a:p>
                <a:r>
                  <a:rPr lang="es-ES" b="0" dirty="0"/>
                  <a:t>	</a:t>
                </a:r>
                <a14:m>
                  <m:oMath xmlns:m="http://schemas.openxmlformats.org/officeDocument/2006/math">
                    <m:r>
                      <a:rPr lang="es-ES" b="0" i="1" smtClean="0">
                        <a:latin typeface="Cambria Math" panose="02040503050406030204" pitchFamily="18" charset="0"/>
                      </a:rPr>
                      <m:t>𝐷</m:t>
                    </m:r>
                    <m:r>
                      <a:rPr lang="es-ES" b="0" i="1" smtClean="0">
                        <a:latin typeface="Cambria Math" panose="02040503050406030204" pitchFamily="18" charset="0"/>
                      </a:rPr>
                      <m:t>= </m:t>
                    </m:r>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𝐶</m:t>
                        </m:r>
                        <m:r>
                          <a:rPr lang="es-ES" i="1">
                            <a:latin typeface="Cambria Math" panose="02040503050406030204" pitchFamily="18" charset="0"/>
                          </a:rPr>
                          <m:t>·</m:t>
                        </m:r>
                        <m:sSubSup>
                          <m:sSubSupPr>
                            <m:ctrlPr>
                              <a:rPr lang="es-ES" i="1">
                                <a:latin typeface="Cambria Math" panose="02040503050406030204" pitchFamily="18" charset="0"/>
                              </a:rPr>
                            </m:ctrlPr>
                          </m:sSubSupPr>
                          <m:e>
                            <m:sSup>
                              <m:sSupPr>
                                <m:ctrlPr>
                                  <a:rPr lang="es-ES" i="1">
                                    <a:latin typeface="Cambria Math" panose="02040503050406030204" pitchFamily="18" charset="0"/>
                                  </a:rPr>
                                </m:ctrlPr>
                              </m:sSupPr>
                              <m:e>
                                <m:r>
                                  <a:rPr lang="es-ES" i="1">
                                    <a:latin typeface="Cambria Math" panose="02040503050406030204" pitchFamily="18" charset="0"/>
                                  </a:rPr>
                                  <m:t>𝑋</m:t>
                                </m:r>
                              </m:e>
                              <m:sup>
                                <m:r>
                                  <a:rPr lang="es-ES" i="1">
                                    <a:latin typeface="Cambria Math" panose="02040503050406030204" pitchFamily="18" charset="0"/>
                                  </a:rPr>
                                  <m:t>∗</m:t>
                                </m:r>
                              </m:sup>
                            </m:sSup>
                          </m:e>
                          <m:sub>
                            <m:r>
                              <a:rPr lang="es-ES" i="1">
                                <a:latin typeface="Cambria Math" panose="02040503050406030204" pitchFamily="18" charset="0"/>
                              </a:rPr>
                              <m:t>𝑑</m:t>
                            </m:r>
                          </m:sub>
                          <m:sup>
                            <m:r>
                              <a:rPr lang="es-ES" i="1">
                                <a:latin typeface="Cambria Math" panose="02040503050406030204" pitchFamily="18" charset="0"/>
                              </a:rPr>
                              <m:t>𝑡</m:t>
                            </m:r>
                          </m:sup>
                        </m:sSubSup>
                        <m:r>
                          <a:rPr lang="es-ES" i="1">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e>
                    </m:d>
                  </m:oMath>
                </a14:m>
                <a:endParaRPr lang="es-ES" b="0" dirty="0"/>
              </a:p>
            </p:txBody>
          </p:sp>
        </mc:Choice>
        <mc:Fallback xmlns="">
          <p:sp>
            <p:nvSpPr>
              <p:cNvPr id="12" name="CuadroTexto 11">
                <a:extLst>
                  <a:ext uri="{FF2B5EF4-FFF2-40B4-BE49-F238E27FC236}">
                    <a16:creationId xmlns:a16="http://schemas.microsoft.com/office/drawing/2014/main" id="{E5552AD6-5A06-40F8-956E-1AA2482DBD30}"/>
                  </a:ext>
                </a:extLst>
              </p:cNvPr>
              <p:cNvSpPr txBox="1">
                <a:spLocks noRot="1" noChangeAspect="1" noMove="1" noResize="1" noEditPoints="1" noAdjustHandles="1" noChangeArrowheads="1" noChangeShapeType="1" noTextEdit="1"/>
              </p:cNvSpPr>
              <p:nvPr/>
            </p:nvSpPr>
            <p:spPr>
              <a:xfrm>
                <a:off x="5179685" y="2359695"/>
                <a:ext cx="3315855" cy="924164"/>
              </a:xfrm>
              <a:prstGeom prst="rect">
                <a:avLst/>
              </a:prstGeom>
              <a:blipFill>
                <a:blip r:embed="rId3"/>
                <a:stretch>
                  <a:fillRect b="-131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12A5ECE0-B00D-45B7-B1E6-FF78A360EC21}"/>
                  </a:ext>
                </a:extLst>
              </p:cNvPr>
              <p:cNvSpPr txBox="1"/>
              <p:nvPr/>
            </p:nvSpPr>
            <p:spPr>
              <a:xfrm>
                <a:off x="5167743" y="2961103"/>
                <a:ext cx="3315855" cy="898708"/>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i="1">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𝑅𝑎𝑛𝑑</m:t>
                        </m:r>
                      </m:sub>
                      <m:sup>
                        <m:r>
                          <a:rPr lang="es-ES" b="0" i="1" smtClean="0">
                            <a:latin typeface="Cambria Math" panose="02040503050406030204" pitchFamily="18" charset="0"/>
                          </a:rPr>
                          <m:t>𝑡</m:t>
                        </m:r>
                      </m:sup>
                    </m:sSubSup>
                    <m:r>
                      <a:rPr lang="es-ES" i="1">
                        <a:latin typeface="Cambria Math" panose="02040503050406030204" pitchFamily="18" charset="0"/>
                      </a:rPr>
                      <m:t> −</m:t>
                    </m:r>
                    <m:r>
                      <a:rPr lang="es-ES" b="0" i="1" smtClean="0">
                        <a:latin typeface="Cambria Math" panose="02040503050406030204" pitchFamily="18" charset="0"/>
                      </a:rPr>
                      <m:t>𝐴</m:t>
                    </m:r>
                    <m:r>
                      <a:rPr lang="es-ES" i="1">
                        <a:latin typeface="Cambria Math" panose="02040503050406030204" pitchFamily="18" charset="0"/>
                      </a:rPr>
                      <m:t>·</m:t>
                    </m:r>
                    <m:r>
                      <a:rPr lang="es-ES" b="0" i="1" smtClean="0">
                        <a:latin typeface="Cambria Math" panose="02040503050406030204" pitchFamily="18" charset="0"/>
                      </a:rPr>
                      <m:t>𝐷</m:t>
                    </m:r>
                  </m:oMath>
                </a14:m>
                <a:endParaRPr lang="es-ES" b="0" dirty="0"/>
              </a:p>
              <a:p>
                <a:endParaRPr lang="es-ES" b="0" dirty="0"/>
              </a:p>
              <a:p>
                <a:r>
                  <a:rPr lang="es-ES" b="0" dirty="0"/>
                  <a:t>	</a:t>
                </a:r>
                <a14:m>
                  <m:oMath xmlns:m="http://schemas.openxmlformats.org/officeDocument/2006/math">
                    <m:r>
                      <a:rPr lang="es-ES" b="0" i="1" smtClean="0">
                        <a:latin typeface="Cambria Math" panose="02040503050406030204" pitchFamily="18" charset="0"/>
                      </a:rPr>
                      <m:t>𝐷</m:t>
                    </m:r>
                    <m:r>
                      <a:rPr lang="es-ES" i="1">
                        <a:latin typeface="Cambria Math" panose="02040503050406030204" pitchFamily="18" charset="0"/>
                      </a:rPr>
                      <m:t>= </m:t>
                    </m:r>
                    <m:d>
                      <m:dPr>
                        <m:begChr m:val="|"/>
                        <m:endChr m:val="|"/>
                        <m:ctrlPr>
                          <a:rPr lang="es-ES" i="1">
                            <a:latin typeface="Cambria Math" panose="02040503050406030204" pitchFamily="18" charset="0"/>
                          </a:rPr>
                        </m:ctrlPr>
                      </m:dPr>
                      <m:e>
                        <m:r>
                          <a:rPr lang="es-ES" b="0" i="1" smtClean="0">
                            <a:latin typeface="Cambria Math" panose="02040503050406030204" pitchFamily="18" charset="0"/>
                          </a:rPr>
                          <m:t>𝐶</m:t>
                        </m:r>
                        <m:r>
                          <a:rPr lang="es-ES" i="1">
                            <a:latin typeface="Cambria Math" panose="02040503050406030204" pitchFamily="18" charset="0"/>
                          </a:rPr>
                          <m:t>·</m:t>
                        </m:r>
                        <m:sSubSup>
                          <m:sSubSupPr>
                            <m:ctrlPr>
                              <a:rPr lang="es-ES" b="0" i="1" dirty="0" smtClean="0">
                                <a:latin typeface="Cambria Math" panose="02040503050406030204" pitchFamily="18" charset="0"/>
                              </a:rPr>
                            </m:ctrlPr>
                          </m:sSubSupPr>
                          <m:e>
                            <m:r>
                              <a:rPr lang="es-ES" b="0" i="1" dirty="0" smtClean="0">
                                <a:latin typeface="Cambria Math" panose="02040503050406030204" pitchFamily="18" charset="0"/>
                              </a:rPr>
                              <m:t>𝑋</m:t>
                            </m:r>
                          </m:e>
                          <m:sub>
                            <m:r>
                              <a:rPr lang="es-ES" b="0" i="1" dirty="0" smtClean="0">
                                <a:latin typeface="Cambria Math" panose="02040503050406030204" pitchFamily="18" charset="0"/>
                              </a:rPr>
                              <m:t>𝑅𝑎𝑛𝑑</m:t>
                            </m:r>
                          </m:sub>
                          <m:sup>
                            <m:r>
                              <a:rPr lang="es-ES" b="0" i="1" dirty="0" smtClean="0">
                                <a:latin typeface="Cambria Math" panose="02040503050406030204" pitchFamily="18" charset="0"/>
                              </a:rPr>
                              <m:t>𝑡</m:t>
                            </m:r>
                          </m:sup>
                        </m:sSubSup>
                        <m:r>
                          <a:rPr lang="es-ES" i="1">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𝑋</m:t>
                            </m:r>
                          </m:e>
                          <m:sup>
                            <m:r>
                              <a:rPr lang="es-ES" b="0" i="1" smtClean="0">
                                <a:latin typeface="Cambria Math" panose="02040503050406030204" pitchFamily="18" charset="0"/>
                              </a:rPr>
                              <m:t>𝑡</m:t>
                            </m:r>
                          </m:sup>
                        </m:sSup>
                      </m:e>
                    </m:d>
                  </m:oMath>
                </a14:m>
                <a:endParaRPr lang="es-ES" b="0" dirty="0"/>
              </a:p>
            </p:txBody>
          </p:sp>
        </mc:Choice>
        <mc:Fallback xmlns="">
          <p:sp>
            <p:nvSpPr>
              <p:cNvPr id="13" name="CuadroTexto 12">
                <a:extLst>
                  <a:ext uri="{FF2B5EF4-FFF2-40B4-BE49-F238E27FC236}">
                    <a16:creationId xmlns:a16="http://schemas.microsoft.com/office/drawing/2014/main" id="{12A5ECE0-B00D-45B7-B1E6-FF78A360EC21}"/>
                  </a:ext>
                </a:extLst>
              </p:cNvPr>
              <p:cNvSpPr txBox="1">
                <a:spLocks noRot="1" noChangeAspect="1" noMove="1" noResize="1" noEditPoints="1" noAdjustHandles="1" noChangeArrowheads="1" noChangeShapeType="1" noTextEdit="1"/>
              </p:cNvSpPr>
              <p:nvPr/>
            </p:nvSpPr>
            <p:spPr>
              <a:xfrm>
                <a:off x="5167743" y="2961103"/>
                <a:ext cx="3315855" cy="898708"/>
              </a:xfrm>
              <a:prstGeom prst="rect">
                <a:avLst/>
              </a:prstGeom>
              <a:blipFill>
                <a:blip r:embed="rId4"/>
                <a:stretch>
                  <a:fillRect t="-680" b="-204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41369905-27A5-4DC7-AC63-F492E026D875}"/>
                  </a:ext>
                </a:extLst>
              </p:cNvPr>
              <p:cNvSpPr txBox="1"/>
              <p:nvPr/>
            </p:nvSpPr>
            <p:spPr>
              <a:xfrm>
                <a:off x="5179685" y="3473268"/>
                <a:ext cx="3911600" cy="938206"/>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i="1">
                        <a:latin typeface="Cambria Math" panose="02040503050406030204" pitchFamily="18" charset="0"/>
                      </a:rPr>
                      <m:t>=</m:t>
                    </m:r>
                    <m:r>
                      <a:rPr lang="es-ES" i="1" smtClean="0">
                        <a:latin typeface="Cambria Math" panose="02040503050406030204" pitchFamily="18" charset="0"/>
                      </a:rPr>
                      <m:t>𝐷</m:t>
                    </m:r>
                    <m:r>
                      <a:rPr lang="es-ES" b="0" i="1" smtClean="0">
                        <a:latin typeface="Cambria Math" panose="02040503050406030204" pitchFamily="18" charset="0"/>
                      </a:rPr>
                      <m:t>′·</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𝑒</m:t>
                        </m:r>
                      </m:e>
                      <m:sup>
                        <m:r>
                          <a:rPr lang="es-ES" b="0" i="1" smtClean="0">
                            <a:latin typeface="Cambria Math" panose="02040503050406030204" pitchFamily="18" charset="0"/>
                          </a:rPr>
                          <m:t>𝑏𝑙</m:t>
                        </m:r>
                      </m:sup>
                    </m:sSup>
                    <m:r>
                      <a:rPr lang="es-ES" b="0" i="1" smtClean="0">
                        <a:latin typeface="Cambria Math" panose="02040503050406030204" pitchFamily="18" charset="0"/>
                      </a:rPr>
                      <m:t>·</m:t>
                    </m:r>
                    <m:func>
                      <m:funcPr>
                        <m:ctrlPr>
                          <a:rPr lang="es-ES" b="0" i="1" smtClean="0">
                            <a:latin typeface="Cambria Math" panose="02040503050406030204" pitchFamily="18" charset="0"/>
                          </a:rPr>
                        </m:ctrlPr>
                      </m:funcPr>
                      <m:fName>
                        <m:r>
                          <m:rPr>
                            <m:sty m:val="p"/>
                          </m:rPr>
                          <a:rPr lang="es-ES" b="0" i="0" smtClean="0">
                            <a:latin typeface="Cambria Math" panose="02040503050406030204" pitchFamily="18" charset="0"/>
                          </a:rPr>
                          <m:t>cos</m:t>
                        </m:r>
                      </m:fName>
                      <m:e>
                        <m:d>
                          <m:dPr>
                            <m:ctrlPr>
                              <a:rPr lang="es-ES" b="0" i="1" smtClean="0">
                                <a:latin typeface="Cambria Math" panose="02040503050406030204" pitchFamily="18" charset="0"/>
                              </a:rPr>
                            </m:ctrlPr>
                          </m:dPr>
                          <m:e>
                            <m:r>
                              <a:rPr lang="es-ES" b="0" i="1" smtClean="0">
                                <a:latin typeface="Cambria Math" panose="02040503050406030204" pitchFamily="18" charset="0"/>
                              </a:rPr>
                              <m:t>2</m:t>
                            </m:r>
                            <m:r>
                              <a:rPr lang="es-ES" b="0" i="1" smtClean="0">
                                <a:latin typeface="Cambria Math" panose="02040503050406030204" pitchFamily="18" charset="0"/>
                              </a:rPr>
                              <m:t>𝜋</m:t>
                            </m:r>
                            <m:r>
                              <a:rPr lang="es-ES" b="0" i="1" smtClean="0">
                                <a:latin typeface="Cambria Math" panose="02040503050406030204" pitchFamily="18" charset="0"/>
                              </a:rPr>
                              <m:t>𝑙</m:t>
                            </m:r>
                          </m:e>
                        </m:d>
                      </m:e>
                    </m:func>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sSup>
                          <m:sSupPr>
                            <m:ctrlPr>
                              <a:rPr lang="es-ES" b="0" i="1" smtClean="0">
                                <a:latin typeface="Cambria Math" panose="02040503050406030204" pitchFamily="18" charset="0"/>
                              </a:rPr>
                            </m:ctrlPr>
                          </m:sSupPr>
                          <m:e>
                            <m:r>
                              <a:rPr lang="es-ES" b="0" i="1" smtClean="0">
                                <a:latin typeface="Cambria Math" panose="02040503050406030204" pitchFamily="18" charset="0"/>
                              </a:rPr>
                              <m:t>𝑋</m:t>
                            </m:r>
                          </m:e>
                          <m:sup>
                            <m:r>
                              <a:rPr lang="es-ES" b="0" i="1" smtClean="0">
                                <a:latin typeface="Cambria Math" panose="02040503050406030204" pitchFamily="18" charset="0"/>
                              </a:rPr>
                              <m:t>∗</m:t>
                            </m:r>
                          </m:sup>
                        </m:sSup>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oMath>
                </a14:m>
                <a:endParaRPr lang="es-ES" b="0" dirty="0"/>
              </a:p>
              <a:p>
                <a:endParaRPr lang="es-ES" b="0" dirty="0"/>
              </a:p>
              <a:p>
                <a:r>
                  <a:rPr lang="es-ES" b="0" dirty="0"/>
                  <a:t>	</a:t>
                </a:r>
                <a14:m>
                  <m:oMath xmlns:m="http://schemas.openxmlformats.org/officeDocument/2006/math">
                    <m:sSup>
                      <m:sSupPr>
                        <m:ctrlPr>
                          <a:rPr lang="es-ES" b="0" i="1" smtClean="0">
                            <a:latin typeface="Cambria Math" panose="02040503050406030204" pitchFamily="18" charset="0"/>
                          </a:rPr>
                        </m:ctrlPr>
                      </m:sSupPr>
                      <m:e>
                        <m:r>
                          <a:rPr lang="es-ES" i="1" smtClean="0">
                            <a:latin typeface="Cambria Math" panose="02040503050406030204" pitchFamily="18" charset="0"/>
                          </a:rPr>
                          <m:t>𝐷</m:t>
                        </m:r>
                      </m:e>
                      <m:sup>
                        <m:r>
                          <a:rPr lang="es-ES" b="0" i="1" smtClean="0">
                            <a:latin typeface="Cambria Math" panose="02040503050406030204" pitchFamily="18" charset="0"/>
                          </a:rPr>
                          <m:t>′</m:t>
                        </m:r>
                      </m:sup>
                    </m:sSup>
                    <m:r>
                      <a:rPr lang="es-ES" i="1">
                        <a:latin typeface="Cambria Math" panose="02040503050406030204" pitchFamily="18" charset="0"/>
                      </a:rPr>
                      <m:t>= </m:t>
                    </m:r>
                    <m:d>
                      <m:dPr>
                        <m:begChr m:val="|"/>
                        <m:endChr m:val="|"/>
                        <m:ctrlPr>
                          <a:rPr lang="es-ES" i="1">
                            <a:latin typeface="Cambria Math" panose="02040503050406030204" pitchFamily="18" charset="0"/>
                          </a:rPr>
                        </m:ctrlPr>
                      </m:dPr>
                      <m:e>
                        <m:sSubSup>
                          <m:sSubSupPr>
                            <m:ctrlPr>
                              <a:rPr lang="es-ES" i="1">
                                <a:latin typeface="Cambria Math" panose="02040503050406030204" pitchFamily="18" charset="0"/>
                              </a:rPr>
                            </m:ctrlPr>
                          </m:sSubSupPr>
                          <m:e>
                            <m:sSup>
                              <m:sSupPr>
                                <m:ctrlPr>
                                  <a:rPr lang="es-ES" i="1">
                                    <a:latin typeface="Cambria Math" panose="02040503050406030204" pitchFamily="18" charset="0"/>
                                  </a:rPr>
                                </m:ctrlPr>
                              </m:sSupPr>
                              <m:e>
                                <m:r>
                                  <a:rPr lang="es-ES" i="1">
                                    <a:latin typeface="Cambria Math" panose="02040503050406030204" pitchFamily="18" charset="0"/>
                                  </a:rPr>
                                  <m:t>𝑋</m:t>
                                </m:r>
                              </m:e>
                              <m:sup>
                                <m:r>
                                  <a:rPr lang="es-ES" i="1">
                                    <a:latin typeface="Cambria Math" panose="02040503050406030204" pitchFamily="18" charset="0"/>
                                  </a:rPr>
                                  <m:t>∗</m:t>
                                </m:r>
                              </m:sup>
                            </m:sSup>
                          </m:e>
                          <m:sub>
                            <m:r>
                              <a:rPr lang="es-ES" i="1">
                                <a:latin typeface="Cambria Math" panose="02040503050406030204" pitchFamily="18" charset="0"/>
                              </a:rPr>
                              <m:t>𝑑</m:t>
                            </m:r>
                          </m:sub>
                          <m:sup>
                            <m:r>
                              <a:rPr lang="es-ES" i="1">
                                <a:latin typeface="Cambria Math" panose="02040503050406030204" pitchFamily="18" charset="0"/>
                              </a:rPr>
                              <m:t>𝑡</m:t>
                            </m:r>
                          </m:sup>
                        </m:sSubSup>
                        <m:r>
                          <a:rPr lang="es-ES" b="0" i="1" smtClean="0">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e>
                    </m:d>
                  </m:oMath>
                </a14:m>
                <a:endParaRPr lang="es-ES" b="0" dirty="0"/>
              </a:p>
            </p:txBody>
          </p:sp>
        </mc:Choice>
        <mc:Fallback xmlns="">
          <p:sp>
            <p:nvSpPr>
              <p:cNvPr id="14" name="CuadroTexto 13">
                <a:extLst>
                  <a:ext uri="{FF2B5EF4-FFF2-40B4-BE49-F238E27FC236}">
                    <a16:creationId xmlns:a16="http://schemas.microsoft.com/office/drawing/2014/main" id="{41369905-27A5-4DC7-AC63-F492E026D875}"/>
                  </a:ext>
                </a:extLst>
              </p:cNvPr>
              <p:cNvSpPr txBox="1">
                <a:spLocks noRot="1" noChangeAspect="1" noMove="1" noResize="1" noEditPoints="1" noAdjustHandles="1" noChangeArrowheads="1" noChangeShapeType="1" noTextEdit="1"/>
              </p:cNvSpPr>
              <p:nvPr/>
            </p:nvSpPr>
            <p:spPr>
              <a:xfrm>
                <a:off x="5179685" y="3473268"/>
                <a:ext cx="3911600" cy="938206"/>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26EAE11-9B46-42AE-9E99-91550EC51B8D}"/>
                  </a:ext>
                </a:extLst>
              </p:cNvPr>
              <p:cNvSpPr txBox="1"/>
              <p:nvPr/>
            </p:nvSpPr>
            <p:spPr>
              <a:xfrm>
                <a:off x="-286327" y="4317766"/>
                <a:ext cx="1884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tx2">
                              <a:lumMod val="75000"/>
                            </a:schemeClr>
                          </a:solidFill>
                          <a:latin typeface="Cambria Math" panose="02040503050406030204" pitchFamily="18" charset="0"/>
                        </a:rPr>
                        <m:t>𝑅𝑒𝑡𝑢𝑟𝑛</m:t>
                      </m:r>
                      <m:r>
                        <a:rPr lang="es-ES" i="1" dirty="0" smtClean="0">
                          <a:solidFill>
                            <a:schemeClr val="tx2">
                              <a:lumMod val="75000"/>
                            </a:schemeClr>
                          </a:solidFill>
                          <a:latin typeface="Cambria Math" panose="02040503050406030204" pitchFamily="18" charset="0"/>
                        </a:rPr>
                        <m:t> </m:t>
                      </m:r>
                      <m:sSup>
                        <m:sSupPr>
                          <m:ctrlPr>
                            <a:rPr lang="es-ES" b="0" i="1" dirty="0" smtClean="0">
                              <a:solidFill>
                                <a:schemeClr val="tx2">
                                  <a:lumMod val="75000"/>
                                </a:schemeClr>
                              </a:solidFill>
                              <a:latin typeface="Cambria Math" panose="02040503050406030204" pitchFamily="18" charset="0"/>
                            </a:rPr>
                          </m:ctrlPr>
                        </m:sSupPr>
                        <m:e>
                          <m:r>
                            <a:rPr lang="es-ES" b="0" i="1" dirty="0" smtClean="0">
                              <a:solidFill>
                                <a:schemeClr val="tx2">
                                  <a:lumMod val="75000"/>
                                </a:schemeClr>
                              </a:solidFill>
                              <a:latin typeface="Cambria Math" panose="02040503050406030204" pitchFamily="18" charset="0"/>
                            </a:rPr>
                            <m:t>𝑋</m:t>
                          </m:r>
                        </m:e>
                        <m:sup>
                          <m:r>
                            <a:rPr lang="es-ES" b="0" i="1" dirty="0" smtClean="0">
                              <a:solidFill>
                                <a:schemeClr val="tx2">
                                  <a:lumMod val="75000"/>
                                </a:schemeClr>
                              </a:solidFill>
                              <a:latin typeface="Cambria Math" panose="02040503050406030204" pitchFamily="18" charset="0"/>
                            </a:rPr>
                            <m:t>∗</m:t>
                          </m:r>
                        </m:sup>
                      </m:sSup>
                    </m:oMath>
                  </m:oMathPara>
                </a14:m>
                <a:endParaRPr lang="es-CL" sz="2800" dirty="0">
                  <a:solidFill>
                    <a:schemeClr val="tx2">
                      <a:lumMod val="75000"/>
                    </a:schemeClr>
                  </a:solidFill>
                </a:endParaRPr>
              </a:p>
            </p:txBody>
          </p:sp>
        </mc:Choice>
        <mc:Fallback xmlns="">
          <p:sp>
            <p:nvSpPr>
              <p:cNvPr id="15" name="CuadroTexto 14">
                <a:extLst>
                  <a:ext uri="{FF2B5EF4-FFF2-40B4-BE49-F238E27FC236}">
                    <a16:creationId xmlns:a16="http://schemas.microsoft.com/office/drawing/2014/main" id="{D26EAE11-9B46-42AE-9E99-91550EC51B8D}"/>
                  </a:ext>
                </a:extLst>
              </p:cNvPr>
              <p:cNvSpPr txBox="1">
                <a:spLocks noRot="1" noChangeAspect="1" noMove="1" noResize="1" noEditPoints="1" noAdjustHandles="1" noChangeArrowheads="1" noChangeShapeType="1" noTextEdit="1"/>
              </p:cNvSpPr>
              <p:nvPr/>
            </p:nvSpPr>
            <p:spPr>
              <a:xfrm>
                <a:off x="-286327" y="4317766"/>
                <a:ext cx="1884219" cy="369332"/>
              </a:xfrm>
              <a:prstGeom prst="rect">
                <a:avLst/>
              </a:prstGeom>
              <a:blipFill>
                <a:blip r:embed="rId6"/>
                <a:stretch>
                  <a:fillRect/>
                </a:stretch>
              </a:blipFill>
            </p:spPr>
            <p:txBody>
              <a:bodyPr/>
              <a:lstStyle/>
              <a:p>
                <a:r>
                  <a:rPr lang="es-CL">
                    <a:noFill/>
                  </a:rPr>
                  <a:t> </a:t>
                </a:r>
              </a:p>
            </p:txBody>
          </p:sp>
        </mc:Fallback>
      </mc:AlternateContent>
      <p:sp>
        <p:nvSpPr>
          <p:cNvPr id="2" name="Rectángulo 1">
            <a:extLst>
              <a:ext uri="{FF2B5EF4-FFF2-40B4-BE49-F238E27FC236}">
                <a16:creationId xmlns:a16="http://schemas.microsoft.com/office/drawing/2014/main" id="{A65B2512-49D0-4A17-AE27-BF2EF30567C5}"/>
              </a:ext>
            </a:extLst>
          </p:cNvPr>
          <p:cNvSpPr/>
          <p:nvPr/>
        </p:nvSpPr>
        <p:spPr>
          <a:xfrm>
            <a:off x="2669309" y="2375498"/>
            <a:ext cx="387928" cy="3694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5076EA03-EE16-4B86-A4C5-20CEE7487E5F}"/>
              </a:ext>
            </a:extLst>
          </p:cNvPr>
          <p:cNvSpPr/>
          <p:nvPr/>
        </p:nvSpPr>
        <p:spPr>
          <a:xfrm>
            <a:off x="2863273" y="2902203"/>
            <a:ext cx="387928" cy="36945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7B66A37A-9786-47BA-87EC-C3E41C035FAB}"/>
              </a:ext>
            </a:extLst>
          </p:cNvPr>
          <p:cNvSpPr/>
          <p:nvPr/>
        </p:nvSpPr>
        <p:spPr>
          <a:xfrm>
            <a:off x="2410975" y="3574473"/>
            <a:ext cx="258334" cy="2633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D4D9938F-0D96-4F69-ABD1-303C92CFEF64}"/>
              </a:ext>
            </a:extLst>
          </p:cNvPr>
          <p:cNvSpPr/>
          <p:nvPr/>
        </p:nvSpPr>
        <p:spPr>
          <a:xfrm>
            <a:off x="2240526" y="2112911"/>
            <a:ext cx="258334" cy="26336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9" name="Flecha: a la derecha 18">
            <a:extLst>
              <a:ext uri="{FF2B5EF4-FFF2-40B4-BE49-F238E27FC236}">
                <a16:creationId xmlns:a16="http://schemas.microsoft.com/office/drawing/2014/main" id="{0851D909-A18D-48E3-AAAD-FDD92B401EF9}"/>
              </a:ext>
            </a:extLst>
          </p:cNvPr>
          <p:cNvSpPr/>
          <p:nvPr/>
        </p:nvSpPr>
        <p:spPr>
          <a:xfrm>
            <a:off x="4451924" y="3762262"/>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0" name="Flecha: a la derecha 19">
            <a:extLst>
              <a:ext uri="{FF2B5EF4-FFF2-40B4-BE49-F238E27FC236}">
                <a16:creationId xmlns:a16="http://schemas.microsoft.com/office/drawing/2014/main" id="{778B222A-DE35-4669-B13F-2D23A169F8F5}"/>
              </a:ext>
            </a:extLst>
          </p:cNvPr>
          <p:cNvSpPr/>
          <p:nvPr/>
        </p:nvSpPr>
        <p:spPr>
          <a:xfrm>
            <a:off x="4451924" y="3230348"/>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1" name="Flecha: a la derecha 20">
            <a:extLst>
              <a:ext uri="{FF2B5EF4-FFF2-40B4-BE49-F238E27FC236}">
                <a16:creationId xmlns:a16="http://schemas.microsoft.com/office/drawing/2014/main" id="{3C41B1D4-D803-45BE-BC72-7171E2373D17}"/>
              </a:ext>
            </a:extLst>
          </p:cNvPr>
          <p:cNvSpPr/>
          <p:nvPr/>
        </p:nvSpPr>
        <p:spPr>
          <a:xfrm>
            <a:off x="4454232" y="2641090"/>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6AA5BCE-4520-41E9-9CA8-F47D90D4778B}"/>
                  </a:ext>
                </a:extLst>
              </p:cNvPr>
              <p:cNvSpPr txBox="1"/>
              <p:nvPr/>
            </p:nvSpPr>
            <p:spPr>
              <a:xfrm>
                <a:off x="5167742" y="4706429"/>
                <a:ext cx="2092040" cy="276999"/>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r>
                      <a:rPr lang="es-ES" i="1">
                        <a:latin typeface="Cambria Math" panose="02040503050406030204" pitchFamily="18" charset="0"/>
                      </a:rPr>
                      <m:t>𝐴</m:t>
                    </m:r>
                    <m:r>
                      <a:rPr lang="es-ES" i="1">
                        <a:latin typeface="Cambria Math" panose="02040503050406030204" pitchFamily="18" charset="0"/>
                      </a:rPr>
                      <m:t>=2·</m:t>
                    </m:r>
                    <m:r>
                      <a:rPr lang="es-ES" i="1">
                        <a:latin typeface="Cambria Math" panose="02040503050406030204" pitchFamily="18" charset="0"/>
                      </a:rPr>
                      <m:t>𝑎</m:t>
                    </m:r>
                    <m:r>
                      <a:rPr lang="es-ES" i="1">
                        <a:latin typeface="Cambria Math" panose="02040503050406030204" pitchFamily="18" charset="0"/>
                      </a:rPr>
                      <m:t>·</m:t>
                    </m:r>
                    <m:r>
                      <a:rPr lang="es-ES" i="1">
                        <a:latin typeface="Cambria Math" panose="02040503050406030204" pitchFamily="18" charset="0"/>
                      </a:rPr>
                      <m:t>𝑟</m:t>
                    </m:r>
                    <m:r>
                      <a:rPr lang="es-ES" i="1">
                        <a:latin typeface="Cambria Math" panose="02040503050406030204" pitchFamily="18" charset="0"/>
                      </a:rPr>
                      <m:t> −</m:t>
                    </m:r>
                    <m:r>
                      <a:rPr lang="es-ES" i="1">
                        <a:latin typeface="Cambria Math" panose="02040503050406030204" pitchFamily="18" charset="0"/>
                      </a:rPr>
                      <m:t>𝑎</m:t>
                    </m:r>
                  </m:oMath>
                </a14:m>
                <a:endParaRPr lang="es-ES" b="0" dirty="0"/>
              </a:p>
            </p:txBody>
          </p:sp>
        </mc:Choice>
        <mc:Fallback xmlns="">
          <p:sp>
            <p:nvSpPr>
              <p:cNvPr id="24" name="CuadroTexto 23">
                <a:extLst>
                  <a:ext uri="{FF2B5EF4-FFF2-40B4-BE49-F238E27FC236}">
                    <a16:creationId xmlns:a16="http://schemas.microsoft.com/office/drawing/2014/main" id="{C6AA5BCE-4520-41E9-9CA8-F47D90D4778B}"/>
                  </a:ext>
                </a:extLst>
              </p:cNvPr>
              <p:cNvSpPr txBox="1">
                <a:spLocks noRot="1" noChangeAspect="1" noMove="1" noResize="1" noEditPoints="1" noAdjustHandles="1" noChangeArrowheads="1" noChangeShapeType="1" noTextEdit="1"/>
              </p:cNvSpPr>
              <p:nvPr/>
            </p:nvSpPr>
            <p:spPr>
              <a:xfrm>
                <a:off x="5167742" y="4706429"/>
                <a:ext cx="2092040" cy="276999"/>
              </a:xfrm>
              <a:prstGeom prst="rect">
                <a:avLst/>
              </a:prstGeom>
              <a:blipFill>
                <a:blip r:embed="rId7"/>
                <a:stretch>
                  <a:fillRect r="-1458" b="-888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C884FC77-4E4B-4E69-AF03-CF9B9CFCCEC7}"/>
                  </a:ext>
                </a:extLst>
              </p:cNvPr>
              <p:cNvSpPr txBox="1"/>
              <p:nvPr/>
            </p:nvSpPr>
            <p:spPr>
              <a:xfrm>
                <a:off x="5167743" y="1826303"/>
                <a:ext cx="2092040" cy="276999"/>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r>
                      <a:rPr lang="es-ES" b="0" i="1" smtClean="0">
                        <a:latin typeface="Cambria Math" panose="02040503050406030204" pitchFamily="18" charset="0"/>
                      </a:rPr>
                      <m:t>𝐶</m:t>
                    </m:r>
                    <m:r>
                      <a:rPr lang="es-ES" b="0" i="1" smtClean="0">
                        <a:latin typeface="Cambria Math" panose="02040503050406030204" pitchFamily="18" charset="0"/>
                      </a:rPr>
                      <m:t>=2·</m:t>
                    </m:r>
                    <m:r>
                      <a:rPr lang="es-ES" b="0" i="1" smtClean="0">
                        <a:latin typeface="Cambria Math" panose="02040503050406030204" pitchFamily="18" charset="0"/>
                      </a:rPr>
                      <m:t>𝑟</m:t>
                    </m:r>
                  </m:oMath>
                </a14:m>
                <a:endParaRPr lang="es-ES" b="0" dirty="0"/>
              </a:p>
            </p:txBody>
          </p:sp>
        </mc:Choice>
        <mc:Fallback xmlns="">
          <p:sp>
            <p:nvSpPr>
              <p:cNvPr id="25" name="CuadroTexto 24">
                <a:extLst>
                  <a:ext uri="{FF2B5EF4-FFF2-40B4-BE49-F238E27FC236}">
                    <a16:creationId xmlns:a16="http://schemas.microsoft.com/office/drawing/2014/main" id="{C884FC77-4E4B-4E69-AF03-CF9B9CFCCEC7}"/>
                  </a:ext>
                </a:extLst>
              </p:cNvPr>
              <p:cNvSpPr txBox="1">
                <a:spLocks noRot="1" noChangeAspect="1" noMove="1" noResize="1" noEditPoints="1" noAdjustHandles="1" noChangeArrowheads="1" noChangeShapeType="1" noTextEdit="1"/>
              </p:cNvSpPr>
              <p:nvPr/>
            </p:nvSpPr>
            <p:spPr>
              <a:xfrm>
                <a:off x="5167743" y="1826303"/>
                <a:ext cx="2092040" cy="276999"/>
              </a:xfrm>
              <a:prstGeom prst="rect">
                <a:avLst/>
              </a:prstGeom>
              <a:blipFill>
                <a:blip r:embed="rId8"/>
                <a:stretch>
                  <a:fillRect b="-6667"/>
                </a:stretch>
              </a:blipFill>
            </p:spPr>
            <p:txBody>
              <a:bodyPr/>
              <a:lstStyle/>
              <a:p>
                <a:r>
                  <a:rPr lang="es-CL">
                    <a:noFill/>
                  </a:rPr>
                  <a:t> </a:t>
                </a:r>
              </a:p>
            </p:txBody>
          </p:sp>
        </mc:Fallback>
      </mc:AlternateContent>
      <p:cxnSp>
        <p:nvCxnSpPr>
          <p:cNvPr id="5" name="Conector recto 4">
            <a:extLst>
              <a:ext uri="{FF2B5EF4-FFF2-40B4-BE49-F238E27FC236}">
                <a16:creationId xmlns:a16="http://schemas.microsoft.com/office/drawing/2014/main" id="{CE48A8CE-51AC-43C0-A80F-DC6CBCC8549B}"/>
              </a:ext>
            </a:extLst>
          </p:cNvPr>
          <p:cNvCxnSpPr/>
          <p:nvPr/>
        </p:nvCxnSpPr>
        <p:spPr>
          <a:xfrm>
            <a:off x="5387498" y="5902036"/>
            <a:ext cx="20015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FE768E3A-FE9B-4C6F-AA14-773706886E3D}"/>
              </a:ext>
            </a:extLst>
          </p:cNvPr>
          <p:cNvCxnSpPr/>
          <p:nvPr/>
        </p:nvCxnSpPr>
        <p:spPr>
          <a:xfrm>
            <a:off x="5389806" y="5676900"/>
            <a:ext cx="0" cy="47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ector recto 25">
            <a:extLst>
              <a:ext uri="{FF2B5EF4-FFF2-40B4-BE49-F238E27FC236}">
                <a16:creationId xmlns:a16="http://schemas.microsoft.com/office/drawing/2014/main" id="{2D918A2E-F2E5-46D6-A63D-80950471E317}"/>
              </a:ext>
            </a:extLst>
          </p:cNvPr>
          <p:cNvCxnSpPr/>
          <p:nvPr/>
        </p:nvCxnSpPr>
        <p:spPr>
          <a:xfrm>
            <a:off x="7389091" y="5676900"/>
            <a:ext cx="0" cy="479425"/>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C3340584-53F8-43EF-AE3C-73FEE6775C97}"/>
                  </a:ext>
                </a:extLst>
              </p:cNvPr>
              <p:cNvSpPr txBox="1"/>
              <p:nvPr/>
            </p:nvSpPr>
            <p:spPr>
              <a:xfrm>
                <a:off x="7228032" y="5346364"/>
                <a:ext cx="23653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2</m:t>
                      </m:r>
                    </m:oMath>
                  </m:oMathPara>
                </a14:m>
                <a:endParaRPr lang="es-CL" dirty="0"/>
              </a:p>
            </p:txBody>
          </p:sp>
        </mc:Choice>
        <mc:Fallback xmlns="">
          <p:sp>
            <p:nvSpPr>
              <p:cNvPr id="29" name="CuadroTexto 28">
                <a:extLst>
                  <a:ext uri="{FF2B5EF4-FFF2-40B4-BE49-F238E27FC236}">
                    <a16:creationId xmlns:a16="http://schemas.microsoft.com/office/drawing/2014/main" id="{C3340584-53F8-43EF-AE3C-73FEE6775C97}"/>
                  </a:ext>
                </a:extLst>
              </p:cNvPr>
              <p:cNvSpPr txBox="1">
                <a:spLocks noRot="1" noChangeAspect="1" noMove="1" noResize="1" noEditPoints="1" noAdjustHandles="1" noChangeArrowheads="1" noChangeShapeType="1" noTextEdit="1"/>
              </p:cNvSpPr>
              <p:nvPr/>
            </p:nvSpPr>
            <p:spPr>
              <a:xfrm>
                <a:off x="7228032" y="5346364"/>
                <a:ext cx="236537" cy="369332"/>
              </a:xfrm>
              <a:prstGeom prst="rect">
                <a:avLst/>
              </a:prstGeom>
              <a:blipFill>
                <a:blip r:embed="rId9"/>
                <a:stretch>
                  <a:fillRect r="-25641"/>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499A898C-FEC1-4679-AEBF-068FAFDAF408}"/>
                  </a:ext>
                </a:extLst>
              </p:cNvPr>
              <p:cNvSpPr txBox="1"/>
              <p:nvPr/>
            </p:nvSpPr>
            <p:spPr>
              <a:xfrm>
                <a:off x="5238161" y="5346364"/>
                <a:ext cx="23653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0</m:t>
                      </m:r>
                    </m:oMath>
                  </m:oMathPara>
                </a14:m>
                <a:endParaRPr lang="es-CL" dirty="0"/>
              </a:p>
            </p:txBody>
          </p:sp>
        </mc:Choice>
        <mc:Fallback xmlns="">
          <p:sp>
            <p:nvSpPr>
              <p:cNvPr id="30" name="CuadroTexto 29">
                <a:extLst>
                  <a:ext uri="{FF2B5EF4-FFF2-40B4-BE49-F238E27FC236}">
                    <a16:creationId xmlns:a16="http://schemas.microsoft.com/office/drawing/2014/main" id="{499A898C-FEC1-4679-AEBF-068FAFDAF408}"/>
                  </a:ext>
                </a:extLst>
              </p:cNvPr>
              <p:cNvSpPr txBox="1">
                <a:spLocks noRot="1" noChangeAspect="1" noMove="1" noResize="1" noEditPoints="1" noAdjustHandles="1" noChangeArrowheads="1" noChangeShapeType="1" noTextEdit="1"/>
              </p:cNvSpPr>
              <p:nvPr/>
            </p:nvSpPr>
            <p:spPr>
              <a:xfrm>
                <a:off x="5238161" y="5346364"/>
                <a:ext cx="236537" cy="369332"/>
              </a:xfrm>
              <a:prstGeom prst="rect">
                <a:avLst/>
              </a:prstGeom>
              <a:blipFill>
                <a:blip r:embed="rId10"/>
                <a:stretch>
                  <a:fillRect r="-28205"/>
                </a:stretch>
              </a:blipFill>
            </p:spPr>
            <p:txBody>
              <a:bodyPr/>
              <a:lstStyle/>
              <a:p>
                <a:r>
                  <a:rPr lang="es-CL">
                    <a:noFill/>
                  </a:rPr>
                  <a:t> </a:t>
                </a:r>
              </a:p>
            </p:txBody>
          </p:sp>
        </mc:Fallback>
      </mc:AlternateContent>
      <p:sp>
        <p:nvSpPr>
          <p:cNvPr id="31" name="Diagrama de flujo: conector 30">
            <a:extLst>
              <a:ext uri="{FF2B5EF4-FFF2-40B4-BE49-F238E27FC236}">
                <a16:creationId xmlns:a16="http://schemas.microsoft.com/office/drawing/2014/main" id="{B3C2E9A8-463C-471B-B67E-57778A5361D0}"/>
              </a:ext>
            </a:extLst>
          </p:cNvPr>
          <p:cNvSpPr/>
          <p:nvPr/>
        </p:nvSpPr>
        <p:spPr>
          <a:xfrm flipH="1" flipV="1">
            <a:off x="7303866" y="5812889"/>
            <a:ext cx="170449" cy="166015"/>
          </a:xfrm>
          <a:prstGeom prst="flowChartConnector">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6C6E16FD-8D56-42C0-8649-C63406C786B6}"/>
                  </a:ext>
                </a:extLst>
              </p:cNvPr>
              <p:cNvSpPr txBox="1"/>
              <p:nvPr/>
            </p:nvSpPr>
            <p:spPr>
              <a:xfrm>
                <a:off x="6903474" y="1780136"/>
                <a:ext cx="11306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𝑟</m:t>
                      </m:r>
                      <m:r>
                        <a:rPr lang="es-ES" b="0" i="1" smtClean="0">
                          <a:latin typeface="Cambria Math" panose="02040503050406030204" pitchFamily="18" charset="0"/>
                        </a:rPr>
                        <m:t>=[0, 1]</m:t>
                      </m:r>
                    </m:oMath>
                  </m:oMathPara>
                </a14:m>
                <a:endParaRPr lang="es-CL" dirty="0"/>
              </a:p>
            </p:txBody>
          </p:sp>
        </mc:Choice>
        <mc:Fallback xmlns="">
          <p:sp>
            <p:nvSpPr>
              <p:cNvPr id="33" name="CuadroTexto 32">
                <a:extLst>
                  <a:ext uri="{FF2B5EF4-FFF2-40B4-BE49-F238E27FC236}">
                    <a16:creationId xmlns:a16="http://schemas.microsoft.com/office/drawing/2014/main" id="{6C6E16FD-8D56-42C0-8649-C63406C786B6}"/>
                  </a:ext>
                </a:extLst>
              </p:cNvPr>
              <p:cNvSpPr txBox="1">
                <a:spLocks noRot="1" noChangeAspect="1" noMove="1" noResize="1" noEditPoints="1" noAdjustHandles="1" noChangeArrowheads="1" noChangeShapeType="1" noTextEdit="1"/>
              </p:cNvSpPr>
              <p:nvPr/>
            </p:nvSpPr>
            <p:spPr>
              <a:xfrm>
                <a:off x="6903474" y="1780136"/>
                <a:ext cx="1130681" cy="369332"/>
              </a:xfrm>
              <a:prstGeom prst="rect">
                <a:avLst/>
              </a:prstGeom>
              <a:blipFill>
                <a:blip r:embed="rId11"/>
                <a:stretch>
                  <a:fillRect r="-538" b="-14754"/>
                </a:stretch>
              </a:blipFill>
            </p:spPr>
            <p:txBody>
              <a:bodyPr/>
              <a:lstStyle/>
              <a:p>
                <a:r>
                  <a:rPr lang="es-CL">
                    <a:noFill/>
                  </a:rPr>
                  <a:t> </a:t>
                </a:r>
              </a:p>
            </p:txBody>
          </p:sp>
        </mc:Fallback>
      </mc:AlternateContent>
      <p:pic>
        <p:nvPicPr>
          <p:cNvPr id="34" name="Imagen 33" descr="Logotipo&#10;&#10;Descripción generada automáticamente">
            <a:extLst>
              <a:ext uri="{FF2B5EF4-FFF2-40B4-BE49-F238E27FC236}">
                <a16:creationId xmlns:a16="http://schemas.microsoft.com/office/drawing/2014/main" id="{FD8D1739-DCA2-4B1E-8D88-898BF4BB7E79}"/>
              </a:ext>
            </a:extLst>
          </p:cNvPr>
          <p:cNvPicPr>
            <a:picLocks noChangeAspect="1"/>
          </p:cNvPicPr>
          <p:nvPr/>
        </p:nvPicPr>
        <p:blipFill>
          <a:blip r:embed="rId12"/>
          <a:stretch>
            <a:fillRect/>
          </a:stretch>
        </p:blipFill>
        <p:spPr>
          <a:xfrm>
            <a:off x="6022032" y="3542977"/>
            <a:ext cx="1751970" cy="1482436"/>
          </a:xfrm>
          <a:prstGeom prst="rect">
            <a:avLst/>
          </a:prstGeom>
        </p:spPr>
      </p:pic>
      <p:pic>
        <p:nvPicPr>
          <p:cNvPr id="36" name="Imagen 35" descr="Logotipo&#10;&#10;Descripción generada automáticamente">
            <a:extLst>
              <a:ext uri="{FF2B5EF4-FFF2-40B4-BE49-F238E27FC236}">
                <a16:creationId xmlns:a16="http://schemas.microsoft.com/office/drawing/2014/main" id="{CE170D94-43D8-41DD-A9D5-2D7FB1C53AC5}"/>
              </a:ext>
            </a:extLst>
          </p:cNvPr>
          <p:cNvPicPr>
            <a:picLocks noChangeAspect="1"/>
          </p:cNvPicPr>
          <p:nvPr/>
        </p:nvPicPr>
        <p:blipFill>
          <a:blip r:embed="rId12"/>
          <a:stretch>
            <a:fillRect/>
          </a:stretch>
        </p:blipFill>
        <p:spPr>
          <a:xfrm>
            <a:off x="5788766" y="5375564"/>
            <a:ext cx="1751970" cy="1482436"/>
          </a:xfrm>
          <a:prstGeom prst="rect">
            <a:avLst/>
          </a:prstGeom>
        </p:spPr>
      </p:pic>
      <p:sp>
        <p:nvSpPr>
          <p:cNvPr id="37" name="CuadroTexto 36">
            <a:extLst>
              <a:ext uri="{FF2B5EF4-FFF2-40B4-BE49-F238E27FC236}">
                <a16:creationId xmlns:a16="http://schemas.microsoft.com/office/drawing/2014/main" id="{09734397-F033-4C70-9F4B-6F1E560C2D1E}"/>
              </a:ext>
            </a:extLst>
          </p:cNvPr>
          <p:cNvSpPr txBox="1"/>
          <p:nvPr/>
        </p:nvSpPr>
        <p:spPr>
          <a:xfrm>
            <a:off x="6561264" y="4462269"/>
            <a:ext cx="952275" cy="369332"/>
          </a:xfrm>
          <a:prstGeom prst="rect">
            <a:avLst/>
          </a:prstGeom>
          <a:noFill/>
        </p:spPr>
        <p:txBody>
          <a:bodyPr wrap="square" rtlCol="0">
            <a:spAutoFit/>
          </a:bodyPr>
          <a:lstStyle/>
          <a:p>
            <a:r>
              <a:rPr lang="es-ES" dirty="0"/>
              <a:t>PRESA</a:t>
            </a:r>
            <a:endParaRPr lang="es-CL" dirty="0"/>
          </a:p>
        </p:txBody>
      </p:sp>
      <p:sp>
        <p:nvSpPr>
          <p:cNvPr id="38" name="CuadroTexto 37">
            <a:extLst>
              <a:ext uri="{FF2B5EF4-FFF2-40B4-BE49-F238E27FC236}">
                <a16:creationId xmlns:a16="http://schemas.microsoft.com/office/drawing/2014/main" id="{B9E3F1E2-6958-4846-8EDE-3FE2A2F0CBDD}"/>
              </a:ext>
            </a:extLst>
          </p:cNvPr>
          <p:cNvSpPr txBox="1"/>
          <p:nvPr/>
        </p:nvSpPr>
        <p:spPr>
          <a:xfrm>
            <a:off x="7431695" y="5827275"/>
            <a:ext cx="952275" cy="369332"/>
          </a:xfrm>
          <a:prstGeom prst="rect">
            <a:avLst/>
          </a:prstGeom>
          <a:noFill/>
        </p:spPr>
        <p:txBody>
          <a:bodyPr wrap="square" rtlCol="0">
            <a:spAutoFit/>
          </a:bodyPr>
          <a:lstStyle/>
          <a:p>
            <a:r>
              <a:rPr lang="es-ES" dirty="0"/>
              <a:t>PRESA</a:t>
            </a:r>
            <a:endParaRPr lang="es-CL" dirty="0"/>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4DD33040-109C-4486-8953-7D2DB21FDE8D}"/>
                  </a:ext>
                </a:extLst>
              </p:cNvPr>
              <p:cNvSpPr txBox="1"/>
              <p:nvPr/>
            </p:nvSpPr>
            <p:spPr>
              <a:xfrm>
                <a:off x="2297932" y="5141346"/>
                <a:ext cx="113068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𝑝</m:t>
                      </m:r>
                      <m:r>
                        <a:rPr lang="es-ES" b="0" i="1" smtClean="0">
                          <a:latin typeface="Cambria Math" panose="02040503050406030204" pitchFamily="18" charset="0"/>
                        </a:rPr>
                        <m:t>=[0, 1]</m:t>
                      </m:r>
                    </m:oMath>
                  </m:oMathPara>
                </a14:m>
                <a:endParaRPr lang="es-CL" dirty="0"/>
              </a:p>
            </p:txBody>
          </p:sp>
        </mc:Choice>
        <mc:Fallback xmlns="">
          <p:sp>
            <p:nvSpPr>
              <p:cNvPr id="39" name="CuadroTexto 38">
                <a:extLst>
                  <a:ext uri="{FF2B5EF4-FFF2-40B4-BE49-F238E27FC236}">
                    <a16:creationId xmlns:a16="http://schemas.microsoft.com/office/drawing/2014/main" id="{4DD33040-109C-4486-8953-7D2DB21FDE8D}"/>
                  </a:ext>
                </a:extLst>
              </p:cNvPr>
              <p:cNvSpPr txBox="1">
                <a:spLocks noRot="1" noChangeAspect="1" noMove="1" noResize="1" noEditPoints="1" noAdjustHandles="1" noChangeArrowheads="1" noChangeShapeType="1" noTextEdit="1"/>
              </p:cNvSpPr>
              <p:nvPr/>
            </p:nvSpPr>
            <p:spPr>
              <a:xfrm>
                <a:off x="2297932" y="5141346"/>
                <a:ext cx="1130681" cy="369332"/>
              </a:xfrm>
              <a:prstGeom prst="rect">
                <a:avLst/>
              </a:prstGeom>
              <a:blipFill>
                <a:blip r:embed="rId13"/>
                <a:stretch>
                  <a:fillRect r="-1081" b="-14754"/>
                </a:stretch>
              </a:blipFill>
            </p:spPr>
            <p:txBody>
              <a:bodyPr/>
              <a:lstStyle/>
              <a:p>
                <a:r>
                  <a:rPr lang="es-CL">
                    <a:noFill/>
                  </a:rPr>
                  <a:t> </a:t>
                </a:r>
              </a:p>
            </p:txBody>
          </p:sp>
        </mc:Fallback>
      </mc:AlternateContent>
    </p:spTree>
    <p:extLst>
      <p:ext uri="{BB962C8B-B14F-4D97-AF65-F5344CB8AC3E}">
        <p14:creationId xmlns:p14="http://schemas.microsoft.com/office/powerpoint/2010/main" val="15432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path" presetSubtype="0" repeatCount="indefinite" accel="50000" decel="50000" fill="hold" nodeType="withEffect">
                                  <p:stCondLst>
                                    <p:cond delay="0"/>
                                  </p:stCondLst>
                                  <p:endCondLst>
                                    <p:cond evt="onNext" delay="0">
                                      <p:tgtEl>
                                        <p:sldTgt/>
                                      </p:tgtEl>
                                    </p:cond>
                                  </p:endCondLst>
                                  <p:childTnLst>
                                    <p:animMotion origin="layout" path="M -2.77778E-7 1.48148E-6 C 0.06892 1.48148E-6 0.125 0.02616 0.125 0.05879 C 0.125 0.0912 0.06892 0.11759 -2.77778E-7 0.11759 C -0.06892 0.11759 -0.125 0.0912 -0.125 0.05879 C -0.125 0.02616 -0.06892 1.48148E-6 -2.77778E-7 1.48148E-6 Z " pathEditMode="relative" rAng="0" ptsTypes="AAAAA">
                                      <p:cBhvr>
                                        <p:cTn id="14" dur="5000" fill="hold"/>
                                        <p:tgtEl>
                                          <p:spTgt spid="34"/>
                                        </p:tgtEl>
                                        <p:attrNameLst>
                                          <p:attrName>ppt_x</p:attrName>
                                          <p:attrName>ppt_y</p:attrName>
                                        </p:attrNameLst>
                                      </p:cBhvr>
                                      <p:rCtr x="0" y="588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52" presetClass="path" presetSubtype="0" accel="50000" decel="50000" fill="hold" nodeType="withEffect">
                                  <p:stCondLst>
                                    <p:cond delay="0"/>
                                  </p:stCondLst>
                                  <p:childTnLst>
                                    <p:animMotion origin="layout" path="M 5.55556E-7 0.00069 C -0.00104 -0.02107 0.06007 -0.04005 0.13698 -0.04074 C 0.19792 -0.04259 0.24792 -0.03218 0.24896 -0.01921 C 0.24896 -0.00648 0.2 0.00602 0.13802 0.00694 C 0.10694 0.00694 0.07917 0.00509 0.05903 0.00069 C 0.03003 -0.00533 0.01302 -0.01505 0.01302 -0.02616 C 0.01302 -0.03218 0.01806 -0.03843 0.02708 -0.04352 C 0.04792 -0.05463 0.08906 -0.06273 0.13594 -0.06366 C 0.19097 -0.06528 0.23594 -0.05579 0.23594 -0.04445 C 0.23698 -0.03218 0.19201 -0.02199 0.13698 -0.02037 C 0.10903 -0.02037 0.08403 -0.02199 0.06493 -0.02546 C 0.03993 -0.03148 0.02396 -0.04074 0.02396 -0.0507 C 0.02396 -0.05579 0.02899 -0.06111 0.03698 -0.06621 C 0.05608 -0.0757 0.09201 -0.08334 0.1349 -0.08426 C 0.18507 -0.08519 0.225 -0.07639 0.225 -0.06621 C 0.22604 -0.05579 0.18594 -0.04607 0.13594 -0.04537 C 0.11094 -0.04445 0.08802 -0.04607 0.07101 -0.04977 C 0.04792 -0.05463 0.03507 -0.06273 0.03507 -0.07222 C 0.03507 -0.07639 0.03906 -0.08171 0.04601 -0.08611 C 0.06302 -0.09491 0.09601 -0.10185 0.13403 -0.10255 C 0.17899 -0.10255 0.21493 -0.09584 0.21493 -0.08611 C 0.21493 -0.07639 0.18003 -0.06783 0.1349 -0.06713 C 0.11302 -0.06713 0.09201 -0.06875 0.07708 -0.0713 C 0.05608 -0.0757 0.04392 -0.08334 0.04306 -0.09144 C 0.04306 -0.09584 0.04792 -0.1 0.05399 -0.10347 C 0.06892 -0.11227 0.09896 -0.11829 0.13299 -0.11829 C 0.17292 -0.11898 0.20608 -0.1132 0.20608 -0.1044 C 0.20694 -0.09584 0.17396 -0.08796 0.13403 -0.08681 C 0.11406 -0.08681 0.09496 -0.08796 0.08212 -0.09144 C 0.06302 -0.09491 0.05208 -0.10185 0.05208 -0.1088 C 0.05208 -0.1132 0.05503 -0.11644 0.06094 -0.11991 C 0.075 -0.12778 0.10104 -0.13287 0.13194 -0.13403 C 0.16875 -0.13403 0.19792 -0.12871 0.19792 -0.12084 C 0.19878 -0.1132 0.16996 -0.10602 0.13299 -0.10533 C 0.11493 -0.10533 0.09896 -0.10602 0.08698 -0.1088 C 0.06996 -0.11227 0.06007 -0.11829 0.06007 -0.12523 C 0.06007 -0.12871 0.06302 -0.13125 0.06806 -0.13472 C 0.08003 -0.14167 0.10399 -0.14607 0.13194 -0.14676 C 0.16493 -0.14769 0.19097 -0.14259 0.19097 -0.13472 C 0.19097 -0.12871 0.16597 -0.12176 0.13299 -0.12176 C 0.11597 -0.12084 0.10104 -0.12246 0.08993 -0.12431 C 0.075 -0.12778 0.06597 -0.13287 0.06597 -0.13935 C 0.06597 -0.14259 0.06892 -0.14514 0.07396 -0.14769 C 0.08507 -0.15394 0.10694 -0.15834 0.13108 -0.15903 C 0.16094 -0.15972 0.18507 -0.15463 0.18507 -0.14861 C 0.18507 -0.14167 0.16094 -0.13658 0.13194 -0.13565 C 0.11806 -0.13565 0.10399 -0.13658 0.09392 -0.13935 C 0.08003 -0.14167 0.07205 -0.14607 0.07205 -0.15209 C 0.07205 -0.15463 0.075 -0.15741 0.07917 -0.15972 C 0.08906 -0.16505 0.10799 -0.16968 0.13108 -0.16968 C 0.15694 -0.17037 0.17899 -0.16597 0.17899 -0.15972 C 0.17899 -0.15463 0.15799 -0.14954 0.13108 -0.14954 C 0.11892 -0.14861 0.10608 -0.14954 0.09705 -0.15116 C 0.08507 -0.15463 0.07795 -0.15903 0.07795 -0.1632 C 0.07795 -0.16597 0.08003 -0.16852 0.08403 -0.17037 C 0.09306 -0.17546 0.11007 -0.17894 0.13108 -0.18009 C 0.15503 -0.18009 0.17396 -0.17546 0.17396 -0.1713 C 0.17396 -0.16597 0.15503 -0.16088 0.13108 -0.16088 C 0.11892 -0.16088 0.10799 -0.16158 0.10104 -0.1632 C 0.08906 -0.16505 0.08299 -0.16968 0.08299 -0.17361 C 0.08299 -0.17546 0.08507 -0.17824 0.08802 -0.18009 C 0.09601 -0.18519 0.11198 -0.18773 0.13003 -0.18843 C 0.15208 -0.18843 0.16875 -0.18519 0.16875 -0.18079 C 0.16875 -0.17546 0.15208 -0.17222 0.13108 -0.1713 C 0.11996 -0.1713 0.11007 -0.17222 0.10295 -0.17361 C 0.09306 -0.17546 0.08698 -0.17894 0.08698 -0.18334 C 0.08698 -0.18519 0.08906 -0.18681 0.09201 -0.18843 " pathEditMode="relative" rAng="0" ptsTypes="AAAAAAAAAAAAAAAAAAAAAAAAAAAAAAAAAAAAAAAAAAAAAAAAAAAAAAAAAAAAAAAAAAA">
                                      <p:cBhvr>
                                        <p:cTn id="44" dur="5000" fill="hold"/>
                                        <p:tgtEl>
                                          <p:spTgt spid="36"/>
                                        </p:tgtEl>
                                        <p:attrNameLst>
                                          <p:attrName>ppt_x</p:attrName>
                                          <p:attrName>ppt_y</p:attrName>
                                        </p:attrNameLst>
                                      </p:cBhvr>
                                      <p:rCtr x="12431" y="-9144"/>
                                    </p:animMotion>
                                  </p:childTnLst>
                                </p:cTn>
                              </p:par>
                              <p:par>
                                <p:cTn id="45" presetID="0" presetClass="path" presetSubtype="0" accel="50000" decel="50000" fill="hold" grpId="1" nodeType="withEffect">
                                  <p:stCondLst>
                                    <p:cond delay="0"/>
                                  </p:stCondLst>
                                  <p:childTnLst>
                                    <p:animMotion origin="layout" path="M -0.01354 0.00069 L -0.00938 -0.17963 " pathEditMode="relative" rAng="0" ptsTypes="AA">
                                      <p:cBhvr>
                                        <p:cTn id="46" dur="5000" fill="hold"/>
                                        <p:tgtEl>
                                          <p:spTgt spid="38"/>
                                        </p:tgtEl>
                                        <p:attrNameLst>
                                          <p:attrName>ppt_x</p:attrName>
                                          <p:attrName>ppt_y</p:attrName>
                                        </p:attrNameLst>
                                      </p:cBhvr>
                                      <p:rCtr x="208" y="-9028"/>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2"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6" presetClass="entr" presetSubtype="16"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circle(in)">
                                      <p:cBhvr>
                                        <p:cTn id="71" dur="500"/>
                                        <p:tgtEl>
                                          <p:spTgt spid="2"/>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circle(in)">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par>
                                <p:cTn id="89" presetID="0" presetClass="path" presetSubtype="0" repeatCount="4000" accel="50000" decel="50000" fill="hold" grpId="1" nodeType="withEffect">
                                  <p:stCondLst>
                                    <p:cond delay="0"/>
                                  </p:stCondLst>
                                  <p:childTnLst>
                                    <p:animMotion origin="layout" path="M 0.00382 -0.00046 L -0.21702 0.00139 " pathEditMode="relative" ptsTypes="AA">
                                      <p:cBhvr>
                                        <p:cTn id="90" dur="5000" fill="hold"/>
                                        <p:tgtEl>
                                          <p:spTgt spid="31"/>
                                        </p:tgtEl>
                                        <p:attrNameLst>
                                          <p:attrName>ppt_x</p:attrName>
                                          <p:attrName>ppt_y</p:attrName>
                                        </p:attrNameLst>
                                      </p:cBhvr>
                                    </p:animMotion>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circle(in)">
                                      <p:cBhvr>
                                        <p:cTn id="95" dur="500"/>
                                        <p:tgtEl>
                                          <p:spTgt spid="18"/>
                                        </p:tgtEl>
                                      </p:cBhvr>
                                    </p:animEffect>
                                  </p:childTnLst>
                                </p:cTn>
                              </p:par>
                              <p:par>
                                <p:cTn id="96" presetID="6" presetClass="entr" presetSubtype="16"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circle(in)">
                                      <p:cBhvr>
                                        <p:cTn id="98" dur="500"/>
                                        <p:tgtEl>
                                          <p:spTgt spid="17"/>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2" grpId="0" animBg="1"/>
      <p:bldP spid="16" grpId="0" animBg="1"/>
      <p:bldP spid="17" grpId="0" animBg="1"/>
      <p:bldP spid="18" grpId="0" animBg="1"/>
      <p:bldP spid="19" grpId="0" animBg="1"/>
      <p:bldP spid="19" grpId="1" animBg="1"/>
      <p:bldP spid="20" grpId="0" animBg="1"/>
      <p:bldP spid="21" grpId="0" animBg="1"/>
      <p:bldP spid="21" grpId="1" animBg="1"/>
      <p:bldP spid="24" grpId="0"/>
      <p:bldP spid="25" grpId="0"/>
      <p:bldP spid="25" grpId="1"/>
      <p:bldP spid="25" grpId="2"/>
      <p:bldP spid="29" grpId="0"/>
      <p:bldP spid="30" grpId="0"/>
      <p:bldP spid="31" grpId="0" animBg="1"/>
      <p:bldP spid="31" grpId="1" animBg="1"/>
      <p:bldP spid="33" grpId="0"/>
      <p:bldP spid="33" grpId="1"/>
      <p:bldP spid="33" grpId="2"/>
      <p:bldP spid="37" grpId="0"/>
      <p:bldP spid="37" grpId="1"/>
      <p:bldP spid="38" grpId="0"/>
      <p:bldP spid="38" grpId="1"/>
      <p:bldP spid="38" grpId="2"/>
      <p:bldP spid="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3 Marcador de contenido">
                <a:extLst>
                  <a:ext uri="{FF2B5EF4-FFF2-40B4-BE49-F238E27FC236}">
                    <a16:creationId xmlns:a16="http://schemas.microsoft.com/office/drawing/2014/main" id="{3EC0E794-7BE0-4336-8969-963568D8E097}"/>
                  </a:ext>
                </a:extLst>
              </p:cNvPr>
              <p:cNvSpPr txBox="1">
                <a:spLocks/>
              </p:cNvSpPr>
              <p:nvPr/>
            </p:nvSpPr>
            <p:spPr bwMode="auto">
              <a:xfrm>
                <a:off x="21740" y="1178080"/>
                <a:ext cx="4889304" cy="5315083"/>
              </a:xfrm>
              <a:prstGeom prst="rect">
                <a:avLst/>
              </a:prstGeom>
              <a:noFill/>
              <a:ln w="9525">
                <a:solidFill>
                  <a:srgbClr val="000000"/>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rgbClr val="17375E"/>
                    </a:solidFill>
                    <a:latin typeface="Roboto"/>
                    <a:ea typeface="Roboto"/>
                    <a:cs typeface="Roboto"/>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17375E"/>
                    </a:solidFill>
                    <a:latin typeface="Roboto"/>
                    <a:ea typeface="Roboto"/>
                    <a:cs typeface="Roboto"/>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17375E"/>
                    </a:solidFill>
                    <a:latin typeface="Roboto"/>
                    <a:ea typeface="Roboto"/>
                    <a:cs typeface="Roboto"/>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17375E"/>
                    </a:solidFill>
                    <a:latin typeface="Roboto"/>
                    <a:ea typeface="Roboto"/>
                    <a:cs typeface="Robot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14:m>
                  <m:oMathPara xmlns:m="http://schemas.openxmlformats.org/officeDocument/2006/math">
                    <m:oMathParaPr>
                      <m:jc m:val="left"/>
                    </m:oMathParaPr>
                    <m:oMath xmlns:m="http://schemas.openxmlformats.org/officeDocument/2006/math">
                      <m:r>
                        <a:rPr lang="es-ES" sz="1800" i="1" smtClean="0">
                          <a:latin typeface="Cambria Math" panose="02040503050406030204" pitchFamily="18" charset="0"/>
                        </a:rPr>
                        <m:t>𝐹𝑜𝑟</m:t>
                      </m:r>
                      <m:r>
                        <a:rPr lang="es-ES" sz="1800" i="1" smtClean="0">
                          <a:latin typeface="Cambria Math" panose="02040503050406030204" pitchFamily="18" charset="0"/>
                        </a:rPr>
                        <m:t> </m:t>
                      </m:r>
                      <m:r>
                        <a:rPr lang="es-ES" sz="1800" i="1" smtClean="0">
                          <a:latin typeface="Cambria Math" panose="02040503050406030204" pitchFamily="18" charset="0"/>
                        </a:rPr>
                        <m:t>𝐼𝑡𝑒𝑟</m:t>
                      </m:r>
                      <m:r>
                        <a:rPr lang="es-ES" sz="1800" b="0" i="1" smtClean="0">
                          <a:latin typeface="Cambria Math" panose="02040503050406030204" pitchFamily="18" charset="0"/>
                        </a:rPr>
                        <m:t> </m:t>
                      </m:r>
                      <m:r>
                        <a:rPr lang="es-ES" sz="1800" b="0" i="1" smtClean="0">
                          <a:latin typeface="Cambria Math" panose="02040503050406030204" pitchFamily="18" charset="0"/>
                        </a:rPr>
                        <m:t>𝑖𝑛</m:t>
                      </m:r>
                      <m:r>
                        <a:rPr lang="es-ES" sz="1800" i="1" smtClean="0">
                          <a:latin typeface="Cambria Math" panose="02040503050406030204" pitchFamily="18" charset="0"/>
                        </a:rPr>
                        <m:t> </m:t>
                      </m:r>
                      <m:d>
                        <m:dPr>
                          <m:ctrlPr>
                            <a:rPr lang="es-ES" sz="1800" i="1" smtClean="0">
                              <a:latin typeface="Cambria Math" panose="02040503050406030204" pitchFamily="18" charset="0"/>
                            </a:rPr>
                          </m:ctrlPr>
                        </m:dPr>
                        <m:e>
                          <m:r>
                            <a:rPr lang="es-ES" sz="1800" i="1" smtClean="0">
                              <a:latin typeface="Cambria Math" panose="02040503050406030204" pitchFamily="18" charset="0"/>
                            </a:rPr>
                            <m:t>𝑡</m:t>
                          </m:r>
                        </m:e>
                      </m:d>
                      <m:r>
                        <a:rPr lang="es-ES" sz="1800" b="0" i="1" smtClean="0">
                          <a:latin typeface="Cambria Math" panose="02040503050406030204" pitchFamily="18" charset="0"/>
                        </a:rPr>
                        <m:t>:</m:t>
                      </m:r>
                    </m:oMath>
                  </m:oMathPara>
                </a14:m>
                <a:endParaRPr lang="es-ES" sz="1800" b="0" i="1" dirty="0">
                  <a:latin typeface="Cambria Math" panose="02040503050406030204" pitchFamily="18" charset="0"/>
                </a:endParaRPr>
              </a:p>
              <a:p>
                <a:pPr marL="0" indent="0">
                  <a:buNone/>
                </a:pPr>
                <a:r>
                  <a:rPr lang="es-ES" sz="1800" b="0" i="1" dirty="0">
                    <a:latin typeface="Cambria Math" panose="02040503050406030204" pitchFamily="18" charset="0"/>
                  </a:rPr>
                  <a:t>		</a:t>
                </a:r>
                <a14:m>
                  <m:oMath xmlns:m="http://schemas.openxmlformats.org/officeDocument/2006/math">
                    <m:r>
                      <a:rPr lang="es-ES" sz="1800" b="0" i="1" smtClean="0">
                        <a:latin typeface="Cambria Math" panose="02040503050406030204" pitchFamily="18" charset="0"/>
                      </a:rPr>
                      <m:t>𝑆𝑒𝑡</m:t>
                    </m:r>
                    <m:r>
                      <a:rPr lang="es-ES" sz="1800" b="0" i="1" smtClean="0">
                        <a:latin typeface="Cambria Math" panose="02040503050406030204" pitchFamily="18" charset="0"/>
                      </a:rPr>
                      <m:t> </m:t>
                    </m:r>
                    <m:r>
                      <a:rPr lang="es-ES" sz="1800" b="0" i="1" smtClean="0">
                        <a:latin typeface="Cambria Math" panose="02040503050406030204" pitchFamily="18" charset="0"/>
                      </a:rPr>
                      <m:t>𝑎</m:t>
                    </m:r>
                    <m:r>
                      <a:rPr lang="es-ES" sz="1800" b="0" i="1" smtClean="0">
                        <a:latin typeface="Cambria Math" panose="02040503050406030204" pitchFamily="18" charset="0"/>
                      </a:rPr>
                      <m:t>=2 −</m:t>
                    </m:r>
                    <m:r>
                      <a:rPr lang="es-ES" sz="1800" b="0" i="1" smtClean="0">
                        <a:latin typeface="Cambria Math" panose="02040503050406030204" pitchFamily="18" charset="0"/>
                      </a:rPr>
                      <m:t>𝑡</m:t>
                    </m:r>
                    <m:r>
                      <a:rPr lang="es-ES" sz="1800" b="0" i="1" smtClean="0">
                        <a:latin typeface="Cambria Math" panose="02040503050406030204" pitchFamily="18" charset="0"/>
                      </a:rPr>
                      <m:t>∗</m:t>
                    </m:r>
                    <m:d>
                      <m:dPr>
                        <m:ctrlPr>
                          <a:rPr lang="es-ES" sz="1800" b="0" i="1" smtClean="0">
                            <a:latin typeface="Cambria Math" panose="02040503050406030204" pitchFamily="18" charset="0"/>
                          </a:rPr>
                        </m:ctrlPr>
                      </m:dPr>
                      <m:e>
                        <m:f>
                          <m:fPr>
                            <m:ctrlPr>
                              <a:rPr lang="es-ES" sz="1800" b="0" i="1" smtClean="0">
                                <a:latin typeface="Cambria Math" panose="02040503050406030204" pitchFamily="18" charset="0"/>
                              </a:rPr>
                            </m:ctrlPr>
                          </m:fPr>
                          <m:num>
                            <m:r>
                              <a:rPr lang="es-ES" sz="1800" b="0" i="1" smtClean="0">
                                <a:latin typeface="Cambria Math" panose="02040503050406030204" pitchFamily="18" charset="0"/>
                              </a:rPr>
                              <m:t>2</m:t>
                            </m:r>
                          </m:num>
                          <m:den>
                            <m:r>
                              <a:rPr lang="es-ES" sz="1800" b="0" i="1" smtClean="0">
                                <a:latin typeface="Cambria Math" panose="02040503050406030204" pitchFamily="18" charset="0"/>
                              </a:rPr>
                              <m:t>𝑇</m:t>
                            </m:r>
                          </m:den>
                        </m:f>
                      </m:e>
                    </m:d>
                  </m:oMath>
                </a14:m>
                <a:br>
                  <a:rPr lang="es-ES" sz="1800" b="0" i="1" dirty="0">
                    <a:latin typeface="Cambria Math" panose="02040503050406030204" pitchFamily="18" charset="0"/>
                  </a:rPr>
                </a:br>
                <a14:m>
                  <m:oMathPara xmlns:m="http://schemas.openxmlformats.org/officeDocument/2006/math">
                    <m:oMathParaPr>
                      <m:jc m:val="left"/>
                    </m:oMathParaPr>
                    <m:oMath xmlns:m="http://schemas.openxmlformats.org/officeDocument/2006/math">
                      <m:r>
                        <a:rPr lang="es-ES" sz="1800" smtClean="0">
                          <a:solidFill>
                            <a:schemeClr val="bg1"/>
                          </a:solidFill>
                          <a:latin typeface="Cambria Math" panose="02040503050406030204" pitchFamily="18" charset="0"/>
                        </a:rPr>
                        <m:t>−−−</m:t>
                      </m:r>
                      <m:r>
                        <a:rPr lang="es-ES" sz="1800" i="1" smtClean="0">
                          <a:latin typeface="Cambria Math" panose="02040503050406030204" pitchFamily="18" charset="0"/>
                        </a:rPr>
                        <m:t>𝐹𝑜𝑟</m:t>
                      </m:r>
                      <m:r>
                        <a:rPr lang="es-ES" sz="1800" i="1" smtClean="0">
                          <a:latin typeface="Cambria Math" panose="02040503050406030204" pitchFamily="18" charset="0"/>
                        </a:rPr>
                        <m:t> </m:t>
                      </m:r>
                      <m:r>
                        <a:rPr lang="es-ES" sz="1800" b="0" i="1" smtClean="0">
                          <a:latin typeface="Cambria Math" panose="02040503050406030204" pitchFamily="18" charset="0"/>
                        </a:rPr>
                        <m:t>𝑠𝑜𝑙𝑢𝑡𝑖𝑜𝑛</m:t>
                      </m:r>
                      <m:r>
                        <a:rPr lang="es-ES" sz="1800" b="0" i="1" smtClean="0">
                          <a:latin typeface="Cambria Math" panose="02040503050406030204" pitchFamily="18" charset="0"/>
                        </a:rPr>
                        <m:t> </m:t>
                      </m:r>
                      <m:r>
                        <a:rPr lang="es-ES" sz="1800" b="0" i="1" smtClean="0">
                          <a:latin typeface="Cambria Math" panose="02040503050406030204" pitchFamily="18" charset="0"/>
                        </a:rPr>
                        <m:t>𝑖𝑛</m:t>
                      </m:r>
                      <m:r>
                        <a:rPr lang="es-ES" sz="1800" i="1" smtClean="0">
                          <a:latin typeface="Cambria Math" panose="02040503050406030204" pitchFamily="18" charset="0"/>
                        </a:rPr>
                        <m:t> </m:t>
                      </m:r>
                      <m:d>
                        <m:dPr>
                          <m:ctrlPr>
                            <a:rPr lang="es-ES" sz="1800" i="1" smtClean="0">
                              <a:latin typeface="Cambria Math" panose="02040503050406030204" pitchFamily="18" charset="0"/>
                            </a:rPr>
                          </m:ctrlPr>
                        </m:dPr>
                        <m:e>
                          <m:r>
                            <a:rPr lang="es-ES" sz="1800" b="0" i="1" smtClean="0">
                              <a:latin typeface="Cambria Math" panose="02040503050406030204" pitchFamily="18" charset="0"/>
                            </a:rPr>
                            <m:t>𝑥</m:t>
                          </m:r>
                        </m:e>
                      </m:d>
                      <m:r>
                        <a:rPr lang="es-ES" sz="1800" b="0" i="1" smtClean="0">
                          <a:latin typeface="Cambria Math" panose="02040503050406030204" pitchFamily="18" charset="0"/>
                        </a:rPr>
                        <m:t>:</m:t>
                      </m:r>
                    </m:oMath>
                  </m:oMathPara>
                </a14:m>
                <a:endParaRPr lang="es-ES" sz="1800" b="0" i="1" dirty="0">
                  <a:latin typeface="Cambria Math" panose="02040503050406030204" pitchFamily="18" charset="0"/>
                </a:endParaRPr>
              </a:p>
              <a:p>
                <a:pPr marL="0" indent="0">
                  <a:buNone/>
                </a:pPr>
                <a:r>
                  <a:rPr lang="es-ES" sz="1800" dirty="0">
                    <a:solidFill>
                      <a:schemeClr val="bg1"/>
                    </a:solidFill>
                  </a:rPr>
                  <a:t>	</a:t>
                </a:r>
                <a14:m>
                  <m:oMath xmlns:m="http://schemas.openxmlformats.org/officeDocument/2006/math">
                    <m:r>
                      <a:rPr lang="es-ES" sz="1800">
                        <a:solidFill>
                          <a:schemeClr val="bg1"/>
                        </a:solidFill>
                        <a:latin typeface="Cambria Math" panose="02040503050406030204" pitchFamily="18" charset="0"/>
                      </a:rPr>
                      <m:t>−−−</m:t>
                    </m:r>
                    <m:r>
                      <a:rPr lang="es-ES" sz="1800" i="1">
                        <a:latin typeface="Cambria Math" panose="02040503050406030204" pitchFamily="18" charset="0"/>
                      </a:rPr>
                      <m:t>𝐹𝑜𝑟</m:t>
                    </m:r>
                    <m:r>
                      <a:rPr lang="es-ES" sz="1800" i="1">
                        <a:latin typeface="Cambria Math" panose="02040503050406030204" pitchFamily="18" charset="0"/>
                      </a:rPr>
                      <m:t> </m:t>
                    </m:r>
                    <m:r>
                      <a:rPr lang="es-ES" sz="1800" b="0" i="1" smtClean="0">
                        <a:latin typeface="Cambria Math" panose="02040503050406030204" pitchFamily="18" charset="0"/>
                      </a:rPr>
                      <m:t>𝑑𝑖𝑚𝑒𝑛𝑠𝑖𝑜𝑛</m:t>
                    </m:r>
                    <m:r>
                      <a:rPr lang="es-ES" sz="1800" b="0" i="1" smtClean="0">
                        <a:latin typeface="Cambria Math" panose="02040503050406030204" pitchFamily="18" charset="0"/>
                      </a:rPr>
                      <m:t> </m:t>
                    </m:r>
                    <m:r>
                      <a:rPr lang="es-ES" sz="1800" b="0" i="1" smtClean="0">
                        <a:latin typeface="Cambria Math" panose="02040503050406030204" pitchFamily="18" charset="0"/>
                      </a:rPr>
                      <m:t>𝑖𝑛</m:t>
                    </m:r>
                    <m:r>
                      <a:rPr lang="es-ES" sz="1800" b="0" i="1" smtClean="0">
                        <a:latin typeface="Cambria Math" panose="02040503050406030204" pitchFamily="18" charset="0"/>
                      </a:rPr>
                      <m:t> </m:t>
                    </m:r>
                    <m:d>
                      <m:dPr>
                        <m:ctrlPr>
                          <a:rPr lang="es-ES" sz="1800" i="1">
                            <a:latin typeface="Cambria Math" panose="02040503050406030204" pitchFamily="18" charset="0"/>
                          </a:rPr>
                        </m:ctrlPr>
                      </m:dPr>
                      <m:e>
                        <m:r>
                          <a:rPr lang="es-US" sz="1800" b="0" i="1" smtClean="0">
                            <a:latin typeface="Cambria Math" panose="02040503050406030204" pitchFamily="18" charset="0"/>
                          </a:rPr>
                          <m:t>𝑑</m:t>
                        </m:r>
                      </m:e>
                    </m:d>
                    <m:r>
                      <a:rPr lang="es-ES" sz="1800" i="1">
                        <a:latin typeface="Cambria Math" panose="02040503050406030204" pitchFamily="18" charset="0"/>
                      </a:rPr>
                      <m:t>:</m:t>
                    </m:r>
                  </m:oMath>
                </a14:m>
                <a:br>
                  <a:rPr lang="es-ES" sz="1800" b="0" i="1" dirty="0">
                    <a:latin typeface="Cambria Math" panose="02040503050406030204" pitchFamily="18" charset="0"/>
                  </a:rPr>
                </a:br>
                <a:r>
                  <a:rPr lang="es-US" sz="1800" dirty="0"/>
                  <a:t>				</a:t>
                </a:r>
                <a14:m>
                  <m:oMath xmlns:m="http://schemas.openxmlformats.org/officeDocument/2006/math">
                    <m:r>
                      <a:rPr lang="es-ES" sz="1800" i="1" smtClean="0">
                        <a:latin typeface="Cambria Math" panose="02040503050406030204" pitchFamily="18" charset="0"/>
                      </a:rPr>
                      <m:t>𝑈</m:t>
                    </m:r>
                    <m:r>
                      <a:rPr lang="es-ES" sz="1800" b="0" i="1" smtClean="0">
                        <a:latin typeface="Cambria Math" panose="02040503050406030204" pitchFamily="18" charset="0"/>
                      </a:rPr>
                      <m:t>𝑝𝑑𝑎𝑡𝑒</m:t>
                    </m:r>
                    <m:r>
                      <a:rPr lang="es-ES" sz="1800" b="0" i="1" smtClean="0">
                        <a:latin typeface="Cambria Math" panose="02040503050406030204" pitchFamily="18" charset="0"/>
                      </a:rPr>
                      <m:t> </m:t>
                    </m:r>
                    <m:r>
                      <a:rPr lang="es-ES" sz="1800" b="0" i="1" smtClean="0">
                        <a:latin typeface="Cambria Math" panose="02040503050406030204" pitchFamily="18" charset="0"/>
                      </a:rPr>
                      <m:t>𝑝𝑜𝑠𝑖𝑡𝑖𝑜𝑛</m:t>
                    </m:r>
                    <m:r>
                      <a:rPr lang="es-ES" sz="1800" b="0" i="1" smtClean="0">
                        <a:latin typeface="Cambria Math" panose="02040503050406030204" pitchFamily="18" charset="0"/>
                      </a:rPr>
                      <m:t> </m:t>
                    </m:r>
                    <m:r>
                      <a:rPr lang="es-ES" sz="1800" b="0" i="1" smtClean="0">
                        <a:latin typeface="Cambria Math" panose="02040503050406030204" pitchFamily="18" charset="0"/>
                      </a:rPr>
                      <m:t>𝑤𝑖𝑡h</m:t>
                    </m:r>
                    <m:r>
                      <a:rPr lang="es-ES" sz="1800" b="0" i="1" smtClean="0">
                        <a:latin typeface="Cambria Math" panose="02040503050406030204" pitchFamily="18" charset="0"/>
                      </a:rPr>
                      <m:t> </m:t>
                    </m:r>
                    <m:r>
                      <a:rPr lang="es-ES" sz="1800" b="0" i="1" smtClean="0">
                        <a:latin typeface="Cambria Math" panose="02040503050406030204" pitchFamily="18" charset="0"/>
                      </a:rPr>
                      <m:t>𝐸𝑞</m:t>
                    </m:r>
                    <m:r>
                      <a:rPr lang="es-ES" sz="1800" b="0" i="1" smtClean="0">
                        <a:latin typeface="Cambria Math" panose="02040503050406030204" pitchFamily="18" charset="0"/>
                      </a:rPr>
                      <m:t>. 26</m:t>
                    </m:r>
                  </m:oMath>
                </a14:m>
                <a:endParaRPr lang="es-ES" sz="1800" b="0" dirty="0"/>
              </a:p>
              <a:p>
                <a:pPr marL="0" indent="0">
                  <a:buNone/>
                </a:pPr>
                <a:r>
                  <a:rPr lang="es-ES" sz="1800" dirty="0"/>
                  <a:t>			</a:t>
                </a:r>
                <a14:m>
                  <m:oMath xmlns:m="http://schemas.openxmlformats.org/officeDocument/2006/math">
                    <m:r>
                      <a:rPr lang="es-ES" sz="1800" b="0" i="1" dirty="0" smtClean="0">
                        <a:latin typeface="Cambria Math" panose="02040503050406030204" pitchFamily="18" charset="0"/>
                      </a:rPr>
                      <m:t>𝑈𝑝𝑑𝑎𝑡𝑒</m:t>
                    </m:r>
                    <m:r>
                      <a:rPr lang="es-ES" sz="1800" b="0" i="1" dirty="0" smtClean="0">
                        <a:latin typeface="Cambria Math" panose="02040503050406030204" pitchFamily="18" charset="0"/>
                      </a:rPr>
                      <m:t> </m:t>
                    </m:r>
                    <m:r>
                      <a:rPr lang="es-ES" sz="1800" b="0" i="1" dirty="0" smtClean="0">
                        <a:latin typeface="Cambria Math" panose="02040503050406030204" pitchFamily="18" charset="0"/>
                      </a:rPr>
                      <m:t>𝐴</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𝑎𝑛𝑑</m:t>
                    </m:r>
                    <m:r>
                      <a:rPr lang="es-ES" sz="1800" b="0" i="1" dirty="0" smtClean="0">
                        <a:latin typeface="Cambria Math" panose="02040503050406030204" pitchFamily="18" charset="0"/>
                      </a:rPr>
                      <m:t> </m:t>
                    </m:r>
                    <m:r>
                      <a:rPr lang="es-ES" sz="1800" b="0" i="1" dirty="0" smtClean="0">
                        <a:latin typeface="Cambria Math" panose="02040503050406030204" pitchFamily="18" charset="0"/>
                      </a:rPr>
                      <m:t>𝐶</m:t>
                    </m:r>
                  </m:oMath>
                </a14:m>
                <a:endParaRPr lang="es-ES" sz="1800" b="0" dirty="0"/>
              </a:p>
              <a:p>
                <a:pPr marL="0" indent="0">
                  <a:buNone/>
                </a:pPr>
                <a:r>
                  <a:rPr lang="es-ES" sz="1800" dirty="0"/>
                  <a:t>			</a:t>
                </a:r>
                <a14:m>
                  <m:oMath xmlns:m="http://schemas.openxmlformats.org/officeDocument/2006/math">
                    <m:r>
                      <a:rPr lang="es-ES" sz="1800" b="0" i="1" dirty="0" smtClean="0">
                        <a:latin typeface="Cambria Math" panose="02040503050406030204" pitchFamily="18" charset="0"/>
                      </a:rPr>
                      <m:t>𝐶𝑎𝑙𝑐𝑢𝑙𝑎𝑡𝑒</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𝑓𝑖𝑡𝑛𝑒𝑠𝑠</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𝑜𝑓</m:t>
                    </m:r>
                    <m:r>
                      <a:rPr lang="es-ES" sz="1800" b="0" i="1" dirty="0" smtClean="0">
                        <a:latin typeface="Cambria Math" panose="02040503050406030204" pitchFamily="18" charset="0"/>
                      </a:rPr>
                      <m:t> </m:t>
                    </m:r>
                    <m:r>
                      <a:rPr lang="es-ES" sz="1800" b="0" i="1" dirty="0" smtClean="0">
                        <a:latin typeface="Cambria Math" panose="02040503050406030204" pitchFamily="18" charset="0"/>
                      </a:rPr>
                      <m:t>𝑝𝑜𝑝𝑢𝑙𝑎𝑡𝑖𝑜𝑛</m:t>
                    </m:r>
                  </m:oMath>
                </a14:m>
                <a:endParaRPr lang="es-ES" sz="1800" dirty="0"/>
              </a:p>
              <a:p>
                <a:pPr marL="0" indent="0">
                  <a:buNone/>
                </a:pPr>
                <a:r>
                  <a:rPr lang="es-ES" sz="1800" dirty="0"/>
                  <a:t>			</a:t>
                </a:r>
                <a14:m>
                  <m:oMath xmlns:m="http://schemas.openxmlformats.org/officeDocument/2006/math">
                    <m:r>
                      <a:rPr lang="es-ES" sz="1800" b="0" i="1" dirty="0" smtClean="0">
                        <a:latin typeface="Cambria Math" panose="02040503050406030204" pitchFamily="18" charset="0"/>
                      </a:rPr>
                      <m:t>𝑈𝑝𝑑𝑎𝑡𝑒</m:t>
                    </m:r>
                    <m:r>
                      <a:rPr lang="es-ES" sz="1800" b="0" i="1" dirty="0" smtClean="0">
                        <a:latin typeface="Cambria Math" panose="02040503050406030204" pitchFamily="18" charset="0"/>
                      </a:rPr>
                      <m:t> </m:t>
                    </m:r>
                    <m:sSub>
                      <m:sSubPr>
                        <m:ctrlPr>
                          <a:rPr lang="es-ES" sz="1800" b="0" i="1" dirty="0" smtClean="0">
                            <a:latin typeface="Cambria Math" panose="02040503050406030204" pitchFamily="18" charset="0"/>
                          </a:rPr>
                        </m:ctrlPr>
                      </m:sSubPr>
                      <m:e>
                        <m:r>
                          <a:rPr lang="es-ES" sz="1800" b="0" i="1" dirty="0" smtClean="0">
                            <a:latin typeface="Cambria Math" panose="02040503050406030204" pitchFamily="18" charset="0"/>
                          </a:rPr>
                          <m:t>𝑋</m:t>
                        </m:r>
                      </m:e>
                      <m:sub>
                        <m:r>
                          <a:rPr lang="es-ES" sz="1800" b="0" i="1" dirty="0" smtClean="0">
                            <a:latin typeface="Cambria Math" panose="02040503050406030204" pitchFamily="18" charset="0"/>
                          </a:rPr>
                          <m:t>𝛼</m:t>
                        </m:r>
                      </m:sub>
                    </m:sSub>
                    <m:r>
                      <a:rPr lang="es-ES" sz="1800" b="0" i="1" dirty="0" smtClean="0">
                        <a:latin typeface="Cambria Math" panose="02040503050406030204" pitchFamily="18" charset="0"/>
                      </a:rPr>
                      <m:t>, </m:t>
                    </m:r>
                    <m:sSub>
                      <m:sSubPr>
                        <m:ctrlPr>
                          <a:rPr lang="es-ES" sz="1800" b="0" i="1" dirty="0" smtClean="0">
                            <a:latin typeface="Cambria Math" panose="02040503050406030204" pitchFamily="18" charset="0"/>
                          </a:rPr>
                        </m:ctrlPr>
                      </m:sSubPr>
                      <m:e>
                        <m:r>
                          <a:rPr lang="es-ES" sz="1800" b="0" i="1" dirty="0" smtClean="0">
                            <a:latin typeface="Cambria Math" panose="02040503050406030204" pitchFamily="18" charset="0"/>
                          </a:rPr>
                          <m:t>𝑋</m:t>
                        </m:r>
                      </m:e>
                      <m:sub>
                        <m:r>
                          <a:rPr lang="es-ES" sz="1800" b="0" i="1" dirty="0" smtClean="0">
                            <a:latin typeface="Cambria Math" panose="02040503050406030204" pitchFamily="18" charset="0"/>
                          </a:rPr>
                          <m:t>𝛽</m:t>
                        </m:r>
                      </m:sub>
                    </m:sSub>
                    <m:r>
                      <a:rPr lang="es-ES" sz="1800" b="0" i="1" dirty="0" smtClean="0">
                        <a:latin typeface="Cambria Math" panose="02040503050406030204" pitchFamily="18" charset="0"/>
                      </a:rPr>
                      <m:t>, </m:t>
                    </m:r>
                    <m:sSub>
                      <m:sSubPr>
                        <m:ctrlPr>
                          <a:rPr lang="es-ES" sz="1800" b="0" i="1" dirty="0" smtClean="0">
                            <a:latin typeface="Cambria Math" panose="02040503050406030204" pitchFamily="18" charset="0"/>
                          </a:rPr>
                        </m:ctrlPr>
                      </m:sSubPr>
                      <m:e>
                        <m:r>
                          <a:rPr lang="es-ES" sz="1800" b="0" i="1" dirty="0" smtClean="0">
                            <a:latin typeface="Cambria Math" panose="02040503050406030204" pitchFamily="18" charset="0"/>
                          </a:rPr>
                          <m:t>𝑋</m:t>
                        </m:r>
                      </m:e>
                      <m:sub>
                        <m:r>
                          <a:rPr lang="es-ES" sz="1800" b="0" i="1" dirty="0" smtClean="0">
                            <a:latin typeface="Cambria Math" panose="02040503050406030204" pitchFamily="18" charset="0"/>
                          </a:rPr>
                          <m:t>𝛿</m:t>
                        </m:r>
                      </m:sub>
                    </m:sSub>
                  </m:oMath>
                </a14:m>
                <a:r>
                  <a:rPr lang="es-ES" sz="1800" dirty="0"/>
                  <a:t>			</a:t>
                </a:r>
              </a:p>
              <a:p>
                <a:pPr marL="0" indent="0">
                  <a:buNone/>
                </a:pPr>
                <a:r>
                  <a:rPr lang="es-ES" sz="1800" b="0" dirty="0"/>
                  <a:t>			</a:t>
                </a:r>
                <a14:m>
                  <m:oMath xmlns:m="http://schemas.openxmlformats.org/officeDocument/2006/math">
                    <m:r>
                      <a:rPr lang="es-ES" sz="1800" b="0" i="1" dirty="0" smtClean="0">
                        <a:latin typeface="Cambria Math" panose="02040503050406030204" pitchFamily="18" charset="0"/>
                      </a:rPr>
                      <m:t>𝑡</m:t>
                    </m:r>
                    <m:r>
                      <a:rPr lang="es-ES" sz="1800" b="0" i="1" dirty="0" smtClean="0">
                        <a:latin typeface="Cambria Math" panose="02040503050406030204" pitchFamily="18" charset="0"/>
                      </a:rPr>
                      <m:t>=</m:t>
                    </m:r>
                    <m:r>
                      <a:rPr lang="es-ES" sz="1800" b="0" i="1" dirty="0" smtClean="0">
                        <a:latin typeface="Cambria Math" panose="02040503050406030204" pitchFamily="18" charset="0"/>
                      </a:rPr>
                      <m:t>𝑡</m:t>
                    </m:r>
                    <m:r>
                      <a:rPr lang="es-ES" sz="1800" b="0" i="1" dirty="0" smtClean="0">
                        <a:latin typeface="Cambria Math" panose="02040503050406030204" pitchFamily="18" charset="0"/>
                      </a:rPr>
                      <m:t>+1</m:t>
                    </m:r>
                  </m:oMath>
                </a14:m>
                <a:endParaRPr lang="es-ES" sz="1800" b="0" i="1" dirty="0">
                  <a:latin typeface="Cambria Math" panose="02040503050406030204" pitchFamily="18" charset="0"/>
                </a:endParaRPr>
              </a:p>
              <a:p>
                <a:pPr marL="0" indent="0">
                  <a:buNone/>
                </a:pPr>
                <a:r>
                  <a:rPr lang="es-ES" sz="1800" b="0" dirty="0"/>
                  <a:t>	</a:t>
                </a:r>
                <a:endParaRPr lang="es-ES" sz="1800" dirty="0"/>
              </a:p>
              <a:p>
                <a:pPr marL="0" indent="0">
                  <a:buNone/>
                </a:pPr>
                <a:endParaRPr lang="es-ES" sz="1800" dirty="0"/>
              </a:p>
              <a:p>
                <a:pPr marL="0" indent="0">
                  <a:buNone/>
                </a:pPr>
                <a:br>
                  <a:rPr lang="es-ES" sz="1800" dirty="0"/>
                </a:br>
                <a:br>
                  <a:rPr lang="es-ES" sz="1400" dirty="0"/>
                </a:br>
                <a:endParaRPr lang="es-ES" sz="1600" dirty="0"/>
              </a:p>
            </p:txBody>
          </p:sp>
        </mc:Choice>
        <mc:Fallback xmlns="">
          <p:sp>
            <p:nvSpPr>
              <p:cNvPr id="4" name="3 Marcador de contenido">
                <a:extLst>
                  <a:ext uri="{FF2B5EF4-FFF2-40B4-BE49-F238E27FC236}">
                    <a16:creationId xmlns:a16="http://schemas.microsoft.com/office/drawing/2014/main" id="{3EC0E794-7BE0-4336-8969-963568D8E097}"/>
                  </a:ext>
                </a:extLst>
              </p:cNvPr>
              <p:cNvSpPr txBox="1">
                <a:spLocks noRot="1" noChangeAspect="1" noMove="1" noResize="1" noEditPoints="1" noAdjustHandles="1" noChangeArrowheads="1" noChangeShapeType="1" noTextEdit="1"/>
              </p:cNvSpPr>
              <p:nvPr/>
            </p:nvSpPr>
            <p:spPr bwMode="auto">
              <a:xfrm>
                <a:off x="21740" y="1178080"/>
                <a:ext cx="4889304" cy="5315083"/>
              </a:xfrm>
              <a:prstGeom prst="rect">
                <a:avLst/>
              </a:prstGeom>
              <a:blipFill>
                <a:blip r:embed="rId6"/>
                <a:stretch>
                  <a:fillRect/>
                </a:stretch>
              </a:blip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69830B20-074C-43AA-8F0D-8CC04E772D67}"/>
                  </a:ext>
                </a:extLst>
              </p:cNvPr>
              <p:cNvSpPr txBox="1"/>
              <p:nvPr/>
            </p:nvSpPr>
            <p:spPr>
              <a:xfrm>
                <a:off x="0" y="4248728"/>
                <a:ext cx="188421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i="1" dirty="0" smtClean="0">
                          <a:solidFill>
                            <a:schemeClr val="tx2">
                              <a:lumMod val="75000"/>
                            </a:schemeClr>
                          </a:solidFill>
                          <a:latin typeface="Cambria Math" panose="02040503050406030204" pitchFamily="18" charset="0"/>
                        </a:rPr>
                        <m:t>𝑅𝑒𝑡𝑢𝑟𝑛</m:t>
                      </m:r>
                      <m:r>
                        <a:rPr lang="es-ES" i="1" dirty="0" smtClean="0">
                          <a:solidFill>
                            <a:schemeClr val="tx2">
                              <a:lumMod val="75000"/>
                            </a:schemeClr>
                          </a:solidFill>
                          <a:latin typeface="Cambria Math" panose="02040503050406030204" pitchFamily="18" charset="0"/>
                        </a:rPr>
                        <m:t> </m:t>
                      </m:r>
                      <m:r>
                        <a:rPr lang="es-ES" i="1" dirty="0" err="1" smtClean="0">
                          <a:solidFill>
                            <a:schemeClr val="tx2">
                              <a:lumMod val="75000"/>
                            </a:schemeClr>
                          </a:solidFill>
                          <a:latin typeface="Cambria Math" panose="02040503050406030204" pitchFamily="18" charset="0"/>
                        </a:rPr>
                        <m:t>𝐵𝑒𝑠𝑡</m:t>
                      </m:r>
                      <m:r>
                        <a:rPr lang="es-ES" i="1" dirty="0" smtClean="0">
                          <a:solidFill>
                            <a:schemeClr val="tx2">
                              <a:lumMod val="75000"/>
                            </a:schemeClr>
                          </a:solidFill>
                          <a:latin typeface="Cambria Math" panose="02040503050406030204" pitchFamily="18" charset="0"/>
                        </a:rPr>
                        <m:t> </m:t>
                      </m:r>
                      <m:r>
                        <a:rPr lang="es-ES" i="1" dirty="0" err="1" smtClean="0">
                          <a:solidFill>
                            <a:schemeClr val="tx2">
                              <a:lumMod val="75000"/>
                            </a:schemeClr>
                          </a:solidFill>
                          <a:latin typeface="Cambria Math" panose="02040503050406030204" pitchFamily="18" charset="0"/>
                        </a:rPr>
                        <m:t>𝑆𝑜𝑙𝑢𝑡𝑖𝑜𝑛</m:t>
                      </m:r>
                    </m:oMath>
                  </m:oMathPara>
                </a14:m>
                <a:endParaRPr lang="es-CL" sz="2800" dirty="0">
                  <a:solidFill>
                    <a:schemeClr val="tx2">
                      <a:lumMod val="75000"/>
                    </a:schemeClr>
                  </a:solidFill>
                </a:endParaRPr>
              </a:p>
            </p:txBody>
          </p:sp>
        </mc:Choice>
        <mc:Fallback xmlns="">
          <p:sp>
            <p:nvSpPr>
              <p:cNvPr id="5" name="CuadroTexto 4">
                <a:extLst>
                  <a:ext uri="{FF2B5EF4-FFF2-40B4-BE49-F238E27FC236}">
                    <a16:creationId xmlns:a16="http://schemas.microsoft.com/office/drawing/2014/main" id="{69830B20-074C-43AA-8F0D-8CC04E772D67}"/>
                  </a:ext>
                </a:extLst>
              </p:cNvPr>
              <p:cNvSpPr txBox="1">
                <a:spLocks noRot="1" noChangeAspect="1" noMove="1" noResize="1" noEditPoints="1" noAdjustHandles="1" noChangeArrowheads="1" noChangeShapeType="1" noTextEdit="1"/>
              </p:cNvSpPr>
              <p:nvPr/>
            </p:nvSpPr>
            <p:spPr>
              <a:xfrm>
                <a:off x="0" y="4248728"/>
                <a:ext cx="1884219" cy="369332"/>
              </a:xfrm>
              <a:prstGeom prst="rect">
                <a:avLst/>
              </a:prstGeom>
              <a:blipFill>
                <a:blip r:embed="rId7"/>
                <a:stretch>
                  <a:fillRect r="-24272"/>
                </a:stretch>
              </a:blipFill>
            </p:spPr>
            <p:txBody>
              <a:bodyPr/>
              <a:lstStyle/>
              <a:p>
                <a:r>
                  <a:rPr lang="es-CL">
                    <a:noFill/>
                  </a:rPr>
                  <a:t> </a:t>
                </a:r>
              </a:p>
            </p:txBody>
          </p:sp>
        </mc:Fallback>
      </mc:AlternateContent>
      <p:sp>
        <p:nvSpPr>
          <p:cNvPr id="6" name="Flecha: a la derecha 5">
            <a:extLst>
              <a:ext uri="{FF2B5EF4-FFF2-40B4-BE49-F238E27FC236}">
                <a16:creationId xmlns:a16="http://schemas.microsoft.com/office/drawing/2014/main" id="{BE4E4E05-E09D-4ADF-82AD-064B4413658D}"/>
              </a:ext>
            </a:extLst>
          </p:cNvPr>
          <p:cNvSpPr/>
          <p:nvPr/>
        </p:nvSpPr>
        <p:spPr>
          <a:xfrm>
            <a:off x="4818680" y="2387600"/>
            <a:ext cx="935574" cy="3602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B3F21081-6165-4E06-8770-FAB4EA2EF310}"/>
                  </a:ext>
                </a:extLst>
              </p:cNvPr>
              <p:cNvSpPr txBox="1"/>
              <p:nvPr/>
            </p:nvSpPr>
            <p:spPr>
              <a:xfrm>
                <a:off x="5412508" y="1498703"/>
                <a:ext cx="3709752" cy="3931269"/>
              </a:xfrm>
              <a:prstGeom prst="rect">
                <a:avLst/>
              </a:prstGeom>
              <a:noFill/>
            </p:spPr>
            <p:txBody>
              <a:bodyPr wrap="square" lIns="0" tIns="0" rIns="0" bIns="0" rtlCol="0">
                <a:spAutoFit/>
              </a:bodyPr>
              <a:lstStyle/>
              <a:p>
                <a:r>
                  <a:rPr lang="es-ES" i="1" dirty="0">
                    <a:latin typeface="Cambria Math" panose="02040503050406030204" pitchFamily="18" charset="0"/>
                  </a:rPr>
                  <a:t>	</a:t>
                </a:r>
                <a14:m>
                  <m:oMath xmlns:m="http://schemas.openxmlformats.org/officeDocument/2006/math">
                    <m:r>
                      <a:rPr lang="es-ES" b="0" i="1" smtClean="0">
                        <a:latin typeface="Cambria Math" panose="02040503050406030204" pitchFamily="18" charset="0"/>
                      </a:rPr>
                      <m:t>𝐴</m:t>
                    </m:r>
                    <m:r>
                      <a:rPr lang="es-ES" b="0" i="1" smtClean="0">
                        <a:latin typeface="Cambria Math" panose="02040503050406030204" pitchFamily="18" charset="0"/>
                      </a:rPr>
                      <m:t>=2</m:t>
                    </m:r>
                    <m:r>
                      <a:rPr lang="es-ES" b="0" i="1" smtClean="0">
                        <a:latin typeface="Cambria Math" panose="02040503050406030204" pitchFamily="18" charset="0"/>
                      </a:rPr>
                      <m:t>𝑎</m:t>
                    </m:r>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𝑟</m:t>
                        </m:r>
                      </m:e>
                      <m:sub>
                        <m:r>
                          <a:rPr lang="es-ES" b="0" i="1" smtClean="0">
                            <a:latin typeface="Cambria Math" panose="02040503050406030204" pitchFamily="18" charset="0"/>
                          </a:rPr>
                          <m:t>1</m:t>
                        </m:r>
                      </m:sub>
                    </m:sSub>
                    <m:r>
                      <a:rPr lang="es-ES" b="0" i="1" smtClean="0">
                        <a:latin typeface="Cambria Math" panose="02040503050406030204" pitchFamily="18" charset="0"/>
                      </a:rPr>
                      <m:t>−</m:t>
                    </m:r>
                    <m:r>
                      <a:rPr lang="es-ES" b="0" i="1" smtClean="0">
                        <a:latin typeface="Cambria Math" panose="02040503050406030204" pitchFamily="18" charset="0"/>
                      </a:rPr>
                      <m:t>𝑎</m:t>
                    </m:r>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 25</m:t>
                    </m:r>
                  </m:oMath>
                </a14:m>
                <a:endParaRPr lang="es-ES" b="0" dirty="0"/>
              </a:p>
              <a:p>
                <a:endParaRPr lang="es-ES" b="0" dirty="0"/>
              </a:p>
              <a:p>
                <a:r>
                  <a:rPr lang="es-ES" b="0" dirty="0"/>
                  <a:t>	</a:t>
                </a:r>
                <a14:m>
                  <m:oMath xmlns:m="http://schemas.openxmlformats.org/officeDocument/2006/math">
                    <m:r>
                      <m:rPr>
                        <m:sty m:val="p"/>
                      </m:rPr>
                      <a:rPr lang="es-ES" b="0" i="0" smtClean="0">
                        <a:latin typeface="Cambria Math" panose="02040503050406030204" pitchFamily="18" charset="0"/>
                      </a:rPr>
                      <m:t>C</m:t>
                    </m:r>
                    <m:r>
                      <a:rPr lang="es-ES" b="0" i="1" smtClean="0">
                        <a:latin typeface="Cambria Math" panose="02040503050406030204" pitchFamily="18" charset="0"/>
                      </a:rPr>
                      <m:t>=2·</m:t>
                    </m:r>
                    <m:sSub>
                      <m:sSubPr>
                        <m:ctrlPr>
                          <a:rPr lang="es-ES" b="0" i="1" smtClean="0">
                            <a:latin typeface="Cambria Math" panose="02040503050406030204" pitchFamily="18" charset="0"/>
                          </a:rPr>
                        </m:ctrlPr>
                      </m:sSubPr>
                      <m:e>
                        <m:r>
                          <a:rPr lang="es-ES" i="1" smtClean="0">
                            <a:latin typeface="Cambria Math" panose="02040503050406030204" pitchFamily="18" charset="0"/>
                          </a:rPr>
                          <m:t>𝑟</m:t>
                        </m:r>
                      </m:e>
                      <m:sub>
                        <m:r>
                          <a:rPr lang="es-ES" b="0" i="1" smtClean="0">
                            <a:latin typeface="Cambria Math" panose="02040503050406030204" pitchFamily="18" charset="0"/>
                          </a:rPr>
                          <m:t>2</m:t>
                        </m:r>
                      </m:sub>
                    </m:sSub>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 25</m:t>
                    </m:r>
                  </m:oMath>
                </a14:m>
                <a:endParaRPr lang="es-ES" b="0" dirty="0"/>
              </a:p>
              <a:p>
                <a:endParaRPr lang="es-ES" b="0" dirty="0"/>
              </a:p>
              <a:p>
                <a:r>
                  <a:rPr lang="es-ES" b="0" dirty="0"/>
                  <a:t>	</a:t>
                </a:r>
                <a14:m>
                  <m:oMath xmlns:m="http://schemas.openxmlformats.org/officeDocument/2006/math">
                    <m:r>
                      <a:rPr lang="es-ES" b="0" i="1" smtClean="0">
                        <a:latin typeface="Cambria Math" panose="02040503050406030204" pitchFamily="18" charset="0"/>
                      </a:rPr>
                      <m:t>𝐷</m:t>
                    </m:r>
                    <m:r>
                      <a:rPr lang="es-ES" b="0" i="1" smtClean="0">
                        <a:latin typeface="Cambria Math" panose="02040503050406030204" pitchFamily="18" charset="0"/>
                      </a:rPr>
                      <m:t>= </m:t>
                    </m:r>
                    <m:d>
                      <m:dPr>
                        <m:begChr m:val="|"/>
                        <m:endChr m:val="|"/>
                        <m:ctrlPr>
                          <a:rPr lang="es-ES" b="0" i="1" smtClean="0">
                            <a:latin typeface="Cambria Math" panose="02040503050406030204" pitchFamily="18" charset="0"/>
                          </a:rPr>
                        </m:ctrlPr>
                      </m:dPr>
                      <m:e>
                        <m:r>
                          <a:rPr lang="es-ES" b="0" i="1" smtClean="0">
                            <a:latin typeface="Cambria Math" panose="02040503050406030204" pitchFamily="18" charset="0"/>
                          </a:rPr>
                          <m:t>𝐶</m:t>
                        </m:r>
                        <m:r>
                          <a:rPr lang="es-ES" i="1">
                            <a:latin typeface="Cambria Math" panose="02040503050406030204" pitchFamily="18" charset="0"/>
                          </a:rPr>
                          <m:t>·</m:t>
                        </m:r>
                        <m:sSubSup>
                          <m:sSubSupPr>
                            <m:ctrlPr>
                              <a:rPr lang="es-ES" b="0" i="1" smtClean="0">
                                <a:latin typeface="Cambria Math" panose="02040503050406030204" pitchFamily="18" charset="0"/>
                              </a:rPr>
                            </m:ctrlPr>
                          </m:sSubSup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𝑝</m:t>
                                </m:r>
                              </m:sub>
                            </m:sSub>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r>
                          <a:rPr lang="es-ES" i="1">
                            <a:latin typeface="Cambria Math" panose="02040503050406030204" pitchFamily="18" charset="0"/>
                          </a:rPr>
                          <m:t>−</m:t>
                        </m:r>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sup>
                        </m:sSubSup>
                      </m:e>
                    </m:d>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 24</m:t>
                    </m:r>
                  </m:oMath>
                </a14:m>
                <a:endParaRPr lang="es-ES" b="0" dirty="0"/>
              </a:p>
              <a:p>
                <a:endParaRPr lang="es-ES" b="0" dirty="0"/>
              </a:p>
              <a:p>
                <a:r>
                  <a:rPr lang="es-CL" dirty="0"/>
                  <a:t>	</a:t>
                </a:r>
                <a14:m>
                  <m:oMath xmlns:m="http://schemas.openxmlformats.org/officeDocument/2006/math">
                    <m:sSubSup>
                      <m:sSubSupPr>
                        <m:ctrlPr>
                          <a:rPr lang="es-ES" b="0" i="1" smtClean="0">
                            <a:latin typeface="Cambria Math" panose="02040503050406030204" pitchFamily="18" charset="0"/>
                          </a:rPr>
                        </m:ctrlPr>
                      </m:sSubSupPr>
                      <m:e>
                        <m:r>
                          <a:rPr lang="es-ES" b="0" i="1" smtClean="0">
                            <a:latin typeface="Cambria Math" panose="02040503050406030204" pitchFamily="18" charset="0"/>
                          </a:rPr>
                          <m:t>𝑋</m:t>
                        </m:r>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b="0" i="1" smtClean="0">
                        <a:latin typeface="Cambria Math" panose="02040503050406030204" pitchFamily="18" charset="0"/>
                      </a:rPr>
                      <m:t>=</m:t>
                    </m:r>
                    <m:sSubSup>
                      <m:sSubSupPr>
                        <m:ctrlPr>
                          <a:rPr lang="es-ES" i="1">
                            <a:latin typeface="Cambria Math" panose="02040503050406030204" pitchFamily="18" charset="0"/>
                          </a:rPr>
                        </m:ctrlPr>
                      </m:sSubSupPr>
                      <m:e>
                        <m:sSub>
                          <m:sSubPr>
                            <m:ctrlPr>
                              <a:rPr lang="es-ES" i="1">
                                <a:latin typeface="Cambria Math" panose="02040503050406030204" pitchFamily="18" charset="0"/>
                              </a:rPr>
                            </m:ctrlPr>
                          </m:sSubPr>
                          <m:e>
                            <m:r>
                              <a:rPr lang="es-ES" i="1">
                                <a:latin typeface="Cambria Math" panose="02040503050406030204" pitchFamily="18" charset="0"/>
                              </a:rPr>
                              <m:t>𝑋</m:t>
                            </m:r>
                          </m:e>
                          <m:sub>
                            <m:r>
                              <a:rPr lang="es-ES" i="1">
                                <a:latin typeface="Cambria Math" panose="02040503050406030204" pitchFamily="18" charset="0"/>
                              </a:rPr>
                              <m:t>𝑝</m:t>
                            </m:r>
                          </m:sub>
                        </m:sSub>
                      </m:e>
                      <m:sub>
                        <m:r>
                          <a:rPr lang="es-ES" i="1">
                            <a:latin typeface="Cambria Math" panose="02040503050406030204" pitchFamily="18" charset="0"/>
                          </a:rPr>
                          <m:t>𝑑</m:t>
                        </m:r>
                      </m:sub>
                      <m:sup>
                        <m:r>
                          <a:rPr lang="es-ES" i="1">
                            <a:latin typeface="Cambria Math" panose="02040503050406030204" pitchFamily="18" charset="0"/>
                          </a:rPr>
                          <m:t>𝑡</m:t>
                        </m:r>
                      </m:sup>
                    </m:sSubSup>
                    <m:r>
                      <a:rPr lang="es-ES" b="0" i="1" smtClean="0">
                        <a:latin typeface="Cambria Math" panose="02040503050406030204" pitchFamily="18" charset="0"/>
                      </a:rPr>
                      <m:t>−</m:t>
                    </m:r>
                    <m:r>
                      <a:rPr lang="es-ES" b="0" i="1" smtClean="0">
                        <a:latin typeface="Cambria Math" panose="02040503050406030204" pitchFamily="18" charset="0"/>
                      </a:rPr>
                      <m:t>𝐴</m:t>
                    </m:r>
                    <m:r>
                      <a:rPr lang="es-ES" b="0" i="1" smtClean="0">
                        <a:latin typeface="Cambria Math" panose="02040503050406030204" pitchFamily="18" charset="0"/>
                      </a:rPr>
                      <m:t>·</m:t>
                    </m:r>
                    <m:r>
                      <a:rPr lang="es-ES" b="0" i="1" smtClean="0">
                        <a:latin typeface="Cambria Math" panose="02040503050406030204" pitchFamily="18" charset="0"/>
                      </a:rPr>
                      <m:t>𝐷</m:t>
                    </m:r>
                    <m:r>
                      <a:rPr lang="es-ES" b="0" i="1" smtClean="0">
                        <a:latin typeface="Cambria Math" panose="02040503050406030204" pitchFamily="18" charset="0"/>
                      </a:rPr>
                      <m:t>             </m:t>
                    </m:r>
                    <m:r>
                      <a:rPr lang="es-ES" b="0" i="1" smtClean="0">
                        <a:latin typeface="Cambria Math" panose="02040503050406030204" pitchFamily="18" charset="0"/>
                      </a:rPr>
                      <m:t>𝐸𝑞</m:t>
                    </m:r>
                    <m:r>
                      <a:rPr lang="es-ES" b="0" i="1" smtClean="0">
                        <a:latin typeface="Cambria Math" panose="02040503050406030204" pitchFamily="18" charset="0"/>
                      </a:rPr>
                      <m:t>.23 </m:t>
                    </m:r>
                  </m:oMath>
                </a14:m>
                <a:endParaRPr lang="es-ES" b="0" dirty="0"/>
              </a:p>
              <a:p>
                <a:endParaRPr lang="es-ES" b="0" dirty="0"/>
              </a:p>
              <a:p>
                <a:r>
                  <a:rPr lang="es-ES" dirty="0"/>
                  <a:t>	</a:t>
                </a:r>
                <a14:m>
                  <m:oMath xmlns:m="http://schemas.openxmlformats.org/officeDocument/2006/math">
                    <m:sSubSup>
                      <m:sSubSupPr>
                        <m:ctrlPr>
                          <a:rPr lang="es-ES" b="0" i="1" smtClean="0">
                            <a:latin typeface="Cambria Math" panose="02040503050406030204" pitchFamily="18" charset="0"/>
                          </a:rPr>
                        </m:ctrlPr>
                      </m:sSubSupPr>
                      <m:e>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𝑝</m:t>
                            </m:r>
                          </m:sub>
                        </m:sSub>
                      </m:e>
                      <m:sub>
                        <m:r>
                          <a:rPr lang="es-ES" b="0" i="1" smtClean="0">
                            <a:latin typeface="Cambria Math" panose="02040503050406030204" pitchFamily="18" charset="0"/>
                          </a:rPr>
                          <m:t>𝑑</m:t>
                        </m:r>
                      </m:sub>
                      <m:sup>
                        <m:r>
                          <a:rPr lang="es-ES" b="0" i="1" smtClean="0">
                            <a:latin typeface="Cambria Math" panose="02040503050406030204" pitchFamily="18" charset="0"/>
                          </a:rPr>
                          <m:t>𝑡</m:t>
                        </m:r>
                        <m:r>
                          <a:rPr lang="es-ES" b="0" i="1" smtClean="0">
                            <a:latin typeface="Cambria Math" panose="02040503050406030204" pitchFamily="18" charset="0"/>
                          </a:rPr>
                          <m:t>+1</m:t>
                        </m:r>
                      </m:sup>
                    </m:sSubSup>
                    <m:r>
                      <a:rPr lang="es-ES" b="0" i="1" smtClean="0">
                        <a:latin typeface="Cambria Math" panose="02040503050406030204" pitchFamily="18" charset="0"/>
                      </a:rPr>
                      <m:t>= </m:t>
                    </m:r>
                    <m:f>
                      <m:fPr>
                        <m:ctrlPr>
                          <a:rPr lang="es-ES" b="0" i="1" smtClean="0">
                            <a:latin typeface="Cambria Math" panose="02040503050406030204" pitchFamily="18" charset="0"/>
                          </a:rPr>
                        </m:ctrlPr>
                      </m:fPr>
                      <m:num>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1</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2</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𝑋</m:t>
                            </m:r>
                          </m:e>
                          <m:sub>
                            <m:r>
                              <a:rPr lang="es-ES" b="0" i="1" smtClean="0">
                                <a:latin typeface="Cambria Math" panose="02040503050406030204" pitchFamily="18" charset="0"/>
                              </a:rPr>
                              <m:t>3</m:t>
                            </m:r>
                          </m:sub>
                        </m:sSub>
                      </m:num>
                      <m:den>
                        <m:r>
                          <a:rPr lang="es-ES" b="0" i="1" smtClean="0">
                            <a:latin typeface="Cambria Math" panose="02040503050406030204" pitchFamily="18" charset="0"/>
                          </a:rPr>
                          <m:t>3</m:t>
                        </m:r>
                      </m:den>
                    </m:f>
                  </m:oMath>
                </a14:m>
                <a:endParaRPr lang="es-ES" b="0" dirty="0"/>
              </a:p>
              <a:p>
                <a:endParaRPr lang="es-ES" dirty="0"/>
              </a:p>
              <a:p>
                <a:endParaRPr lang="es-ES" b="0" dirty="0"/>
              </a:p>
              <a:p>
                <a:endParaRPr lang="es-CL" dirty="0"/>
              </a:p>
              <a:p>
                <a:endParaRPr lang="es-CL" dirty="0"/>
              </a:p>
            </p:txBody>
          </p:sp>
        </mc:Choice>
        <mc:Fallback xmlns="">
          <p:sp>
            <p:nvSpPr>
              <p:cNvPr id="7" name="CuadroTexto 6">
                <a:extLst>
                  <a:ext uri="{FF2B5EF4-FFF2-40B4-BE49-F238E27FC236}">
                    <a16:creationId xmlns:a16="http://schemas.microsoft.com/office/drawing/2014/main" id="{B3F21081-6165-4E06-8770-FAB4EA2EF310}"/>
                  </a:ext>
                </a:extLst>
              </p:cNvPr>
              <p:cNvSpPr txBox="1">
                <a:spLocks noRot="1" noChangeAspect="1" noMove="1" noResize="1" noEditPoints="1" noAdjustHandles="1" noChangeArrowheads="1" noChangeShapeType="1" noTextEdit="1"/>
              </p:cNvSpPr>
              <p:nvPr/>
            </p:nvSpPr>
            <p:spPr>
              <a:xfrm>
                <a:off x="5412508" y="1498703"/>
                <a:ext cx="3709752" cy="3931269"/>
              </a:xfrm>
              <a:prstGeom prst="rect">
                <a:avLst/>
              </a:prstGeom>
              <a:blipFill>
                <a:blip r:embed="rId8"/>
                <a:stretch>
                  <a:fillRect r="-2467"/>
                </a:stretch>
              </a:blipFill>
            </p:spPr>
            <p:txBody>
              <a:bodyPr/>
              <a:lstStyle/>
              <a:p>
                <a:r>
                  <a:rPr lang="es-CL">
                    <a:noFill/>
                  </a:rPr>
                  <a:t> </a:t>
                </a:r>
              </a:p>
            </p:txBody>
          </p:sp>
        </mc:Fallback>
      </mc:AlternateContent>
      <p:sp>
        <p:nvSpPr>
          <p:cNvPr id="8" name="Rectangle 4">
            <a:extLst>
              <a:ext uri="{FF2B5EF4-FFF2-40B4-BE49-F238E27FC236}">
                <a16:creationId xmlns:a16="http://schemas.microsoft.com/office/drawing/2014/main" id="{85E9B334-D135-4990-A63F-E275B131B890}"/>
              </a:ext>
            </a:extLst>
          </p:cNvPr>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s-ES_tradnl" altLang="es-CL" sz="2400" b="1" dirty="0">
                <a:solidFill>
                  <a:srgbClr val="953735"/>
                </a:solidFill>
                <a:latin typeface="Roboto Medium"/>
                <a:ea typeface="Roboto Medium"/>
                <a:cs typeface="Roboto Medium"/>
              </a:rPr>
              <a:t>Grey Wolf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(GWO)</a:t>
            </a:r>
          </a:p>
        </p:txBody>
      </p:sp>
      <p:sp>
        <p:nvSpPr>
          <p:cNvPr id="18" name="Rectángulo 17">
            <a:extLst>
              <a:ext uri="{FF2B5EF4-FFF2-40B4-BE49-F238E27FC236}">
                <a16:creationId xmlns:a16="http://schemas.microsoft.com/office/drawing/2014/main" id="{F2AE3F1E-3DEB-43B6-AD58-B93DF4458D21}"/>
              </a:ext>
            </a:extLst>
          </p:cNvPr>
          <p:cNvSpPr/>
          <p:nvPr/>
        </p:nvSpPr>
        <p:spPr>
          <a:xfrm>
            <a:off x="925318" y="1570183"/>
            <a:ext cx="2152073" cy="46181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pic>
        <p:nvPicPr>
          <p:cNvPr id="2" name="video_gwo">
            <a:hlinkClick r:id="" action="ppaction://media"/>
            <a:extLst>
              <a:ext uri="{FF2B5EF4-FFF2-40B4-BE49-F238E27FC236}">
                <a16:creationId xmlns:a16="http://schemas.microsoft.com/office/drawing/2014/main" id="{B3FBDF80-B01A-4E4C-8389-2A5892FC3FD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18680" y="4110183"/>
            <a:ext cx="4236408" cy="2382980"/>
          </a:xfrm>
          <a:prstGeom prst="rect">
            <a:avLst/>
          </a:prstGeom>
        </p:spPr>
      </p:pic>
      <p:pic>
        <p:nvPicPr>
          <p:cNvPr id="3" name="video_gwo2">
            <a:hlinkClick r:id="" action="ppaction://media"/>
            <a:extLst>
              <a:ext uri="{FF2B5EF4-FFF2-40B4-BE49-F238E27FC236}">
                <a16:creationId xmlns:a16="http://schemas.microsoft.com/office/drawing/2014/main" id="{0A962753-EEC1-4451-A351-6F368BE697A7}"/>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885613" y="1561527"/>
            <a:ext cx="4217919" cy="2372580"/>
          </a:xfrm>
          <a:prstGeom prst="rect">
            <a:avLst/>
          </a:prstGeom>
        </p:spPr>
      </p:pic>
      <p:sp>
        <p:nvSpPr>
          <p:cNvPr id="10" name="Rectángulo 9">
            <a:extLst>
              <a:ext uri="{FF2B5EF4-FFF2-40B4-BE49-F238E27FC236}">
                <a16:creationId xmlns:a16="http://schemas.microsoft.com/office/drawing/2014/main" id="{3B613CD9-B899-46B0-925B-5A53F23B03B7}"/>
              </a:ext>
            </a:extLst>
          </p:cNvPr>
          <p:cNvSpPr/>
          <p:nvPr/>
        </p:nvSpPr>
        <p:spPr>
          <a:xfrm>
            <a:off x="5902857" y="1684940"/>
            <a:ext cx="340764" cy="1993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083EE6A3-974A-49C0-B899-D52FAF94F907}"/>
              </a:ext>
            </a:extLst>
          </p:cNvPr>
          <p:cNvSpPr/>
          <p:nvPr/>
        </p:nvSpPr>
        <p:spPr>
          <a:xfrm>
            <a:off x="5902857" y="4235016"/>
            <a:ext cx="340764" cy="19931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45983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1000"/>
                                        <p:tgtEl>
                                          <p:spTgt spid="18"/>
                                        </p:tgtEl>
                                      </p:cBhvr>
                                    </p:animEffect>
                                  </p:childTnLst>
                                </p:cTn>
                              </p:par>
                              <p:par>
                                <p:cTn id="28" presetID="0" presetClass="path" presetSubtype="0" accel="50000" decel="50000" fill="hold" grpId="1" nodeType="withEffect">
                                  <p:stCondLst>
                                    <p:cond delay="0"/>
                                  </p:stCondLst>
                                  <p:childTnLst>
                                    <p:animMotion origin="layout" path="M 1.38889E-6 4.07407E-6 L 0.00017 -0.03635 " pathEditMode="relative" rAng="0" ptsTypes="AA">
                                      <p:cBhvr>
                                        <p:cTn id="29" dur="2000" fill="hold"/>
                                        <p:tgtEl>
                                          <p:spTgt spid="7">
                                            <p:txEl>
                                              <p:pRg st="0" end="0"/>
                                            </p:txEl>
                                          </p:spTgt>
                                        </p:tgtEl>
                                        <p:attrNameLst>
                                          <p:attrName>ppt_x</p:attrName>
                                          <p:attrName>ppt_y</p:attrName>
                                        </p:attrNameLst>
                                      </p:cBhvr>
                                      <p:rCtr x="0" y="-1829"/>
                                    </p:animMotion>
                                  </p:childTnLst>
                                </p:cTn>
                              </p:par>
                              <p:par>
                                <p:cTn id="30" presetID="0" presetClass="path" presetSubtype="0" accel="50000" decel="50000" fill="hold" grpId="1" nodeType="withEffect">
                                  <p:stCondLst>
                                    <p:cond delay="0"/>
                                  </p:stCondLst>
                                  <p:childTnLst>
                                    <p:animMotion origin="layout" path="M 0 0 L 0.00069 -0.06459 " pathEditMode="relative" ptsTypes="AA">
                                      <p:cBhvr>
                                        <p:cTn id="31" dur="2000" fill="hold"/>
                                        <p:tgtEl>
                                          <p:spTgt spid="7">
                                            <p:txEl>
                                              <p:pRg st="2" end="2"/>
                                            </p:txEl>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00069 -0.06459 " pathEditMode="relative" ptsTypes="AA">
                                      <p:cBhvr>
                                        <p:cTn id="33" dur="2000" fill="hold"/>
                                        <p:tgtEl>
                                          <p:spTgt spid="7">
                                            <p:txEl>
                                              <p:pRg st="4" end="4"/>
                                            </p:txEl>
                                          </p:spTgt>
                                        </p:tgtEl>
                                        <p:attrNameLst>
                                          <p:attrName>ppt_x</p:attrName>
                                          <p:attrName>ppt_y</p:attrName>
                                        </p:attrNameLst>
                                      </p:cBhvr>
                                    </p:animMotion>
                                  </p:childTnLst>
                                </p:cTn>
                              </p:par>
                              <p:par>
                                <p:cTn id="34" presetID="0" presetClass="path" presetSubtype="0" accel="50000" decel="50000" fill="hold" grpId="1" nodeType="withEffect">
                                  <p:stCondLst>
                                    <p:cond delay="0"/>
                                  </p:stCondLst>
                                  <p:childTnLst>
                                    <p:animMotion origin="layout" path="M 0 0 L 0.00069 -0.06459 " pathEditMode="relative" ptsTypes="AA">
                                      <p:cBhvr>
                                        <p:cTn id="35" dur="2000" fill="hold"/>
                                        <p:tgtEl>
                                          <p:spTgt spid="7">
                                            <p:txEl>
                                              <p:pRg st="6" end="6"/>
                                            </p:txEl>
                                          </p:spTgt>
                                        </p:tgtEl>
                                        <p:attrNameLst>
                                          <p:attrName>ppt_x</p:attrName>
                                          <p:attrName>ppt_y</p:attrName>
                                        </p:attrNameLst>
                                      </p:cBhvr>
                                    </p:animMotion>
                                  </p:childTnLst>
                                </p:cTn>
                              </p:par>
                              <p:par>
                                <p:cTn id="36" presetID="0" presetClass="path" presetSubtype="0" accel="50000" decel="50000" fill="hold" grpId="1" nodeType="withEffect">
                                  <p:stCondLst>
                                    <p:cond delay="0"/>
                                  </p:stCondLst>
                                  <p:childTnLst>
                                    <p:animMotion origin="layout" path="M 0 0 L 0.00069 -0.06459 " pathEditMode="relative" ptsTypes="AA">
                                      <p:cBhvr>
                                        <p:cTn id="37" dur="2000" fill="hold"/>
                                        <p:tgtEl>
                                          <p:spTgt spid="7">
                                            <p:txEl>
                                              <p:pRg st="8" end="8"/>
                                            </p:txEl>
                                          </p:spTgt>
                                        </p:tgtEl>
                                        <p:attrNameLst>
                                          <p:attrName>ppt_x</p:attrName>
                                          <p:attrName>ppt_y</p:attrName>
                                        </p:attrNameLst>
                                      </p:cBhvr>
                                    </p:animMotion>
                                  </p:childTnLst>
                                </p:cTn>
                              </p:par>
                              <p:par>
                                <p:cTn id="38" presetID="1" presetClass="exit" presetSubtype="0" fill="hold" grpId="0" nodeType="withEffect">
                                  <p:stCondLst>
                                    <p:cond delay="0"/>
                                  </p:stCondLst>
                                  <p:childTnLst>
                                    <p:set>
                                      <p:cBhvr>
                                        <p:cTn id="39" dur="1" fill="hold">
                                          <p:stCondLst>
                                            <p:cond delay="0"/>
                                          </p:stCondLst>
                                        </p:cTn>
                                        <p:tgtEl>
                                          <p:spTgt spid="7">
                                            <p:txEl>
                                              <p:pRg st="2" end="2"/>
                                            </p:txEl>
                                          </p:spTgt>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7">
                                            <p:txEl>
                                              <p:pRg st="6" end="6"/>
                                            </p:txEl>
                                          </p:spTgt>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7">
                                            <p:txEl>
                                              <p:pRg st="8" end="8"/>
                                            </p:txEl>
                                          </p:spTgt>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6" presetClass="entr" presetSubtype="16"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circle(in)">
                                      <p:cBhvr>
                                        <p:cTn id="50" dur="1000"/>
                                        <p:tgtEl>
                                          <p:spTgt spid="11"/>
                                        </p:tgtEl>
                                      </p:cBhvr>
                                    </p:animEffect>
                                  </p:childTnLst>
                                </p:cTn>
                              </p:par>
                              <p:par>
                                <p:cTn id="51" presetID="1"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mediacall" presetSubtype="0" fill="hold" nodeType="withEffect">
                                  <p:stCondLst>
                                    <p:cond delay="0"/>
                                  </p:stCondLst>
                                  <p:childTnLst>
                                    <p:cmd type="call" cmd="playFrom(0.0)">
                                      <p:cBhvr>
                                        <p:cTn id="56" dur="43904" fill="hold"/>
                                        <p:tgtEl>
                                          <p:spTgt spid="2"/>
                                        </p:tgtEl>
                                      </p:cBhvr>
                                    </p:cmd>
                                  </p:childTnLst>
                                </p:cTn>
                              </p:par>
                              <p:par>
                                <p:cTn id="57" presetID="1" presetClass="mediacall" presetSubtype="0" fill="hold" nodeType="withEffect">
                                  <p:stCondLst>
                                    <p:cond delay="0"/>
                                  </p:stCondLst>
                                  <p:childTnLst>
                                    <p:cmd type="call" cmd="playFrom(0.0)">
                                      <p:cBhvr>
                                        <p:cTn id="58" dur="55190"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cTn>
                <p:tgtEl>
                  <p:spTgt spid="2"/>
                </p:tgtEl>
              </p:cMediaNode>
            </p:video>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2"/>
                                        </p:tgtEl>
                                      </p:cBhvr>
                                    </p:cmd>
                                  </p:childTnLst>
                                </p:cTn>
                              </p:par>
                            </p:childTnLst>
                          </p:cTn>
                        </p:par>
                      </p:childTnLst>
                    </p:cTn>
                  </p:par>
                </p:childTnLst>
              </p:cTn>
              <p:nextCondLst>
                <p:cond evt="onClick" delay="0">
                  <p:tgtEl>
                    <p:spTgt spid="2"/>
                  </p:tgtEl>
                </p:cond>
              </p:nextCondLst>
            </p:seq>
            <p:video>
              <p:cMediaNode vol="80000">
                <p:cTn id="70" fill="hold" display="0">
                  <p:stCondLst>
                    <p:cond delay="indefinite"/>
                  </p:stCondLst>
                </p:cTn>
                <p:tgtEl>
                  <p:spTgt spid="3"/>
                </p:tgtEl>
              </p:cMediaNode>
            </p:video>
            <p:seq concurrent="1" nextAc="seek">
              <p:cTn id="71" restart="whenNotActive" fill="hold" evtFilter="cancelBubble" nodeType="interactiveSeq">
                <p:stCondLst>
                  <p:cond evt="onClick" delay="0">
                    <p:tgtEl>
                      <p:spTgt spid="3"/>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P spid="6" grpId="1" animBg="1"/>
      <p:bldP spid="7" grpId="0" uiExpand="1" build="allAtOnce"/>
      <p:bldP spid="7" grpId="1" uiExpand="1" build="allAtOnce"/>
      <p:bldP spid="18"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Grey </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olf </a:t>
            </a:r>
            <a:r>
              <a:rPr lang="es-ES_tradnl" altLang="es-CL" sz="2400" b="1" dirty="0" err="1">
                <a:solidFill>
                  <a:srgbClr val="953735"/>
                </a:solidFill>
                <a:latin typeface="Roboto Medium"/>
                <a:ea typeface="Roboto Medium"/>
                <a:cs typeface="Roboto Medium"/>
              </a:rPr>
              <a:t>Optimization</a:t>
            </a:r>
            <a:r>
              <a:rPr lang="es-ES_tradnl" altLang="es-CL" sz="2400" b="1" dirty="0">
                <a:solidFill>
                  <a:srgbClr val="953735"/>
                </a:solidFill>
                <a:latin typeface="Roboto Medium"/>
                <a:ea typeface="Roboto Medium"/>
                <a:cs typeface="Roboto Medium"/>
              </a:rPr>
              <a:t> (G</a:t>
            </a:r>
            <a:r>
              <a:rPr lang="es-ES_tradnl" altLang="es-CL" sz="2400" dirty="0">
                <a:solidFill>
                  <a:srgbClr val="953735"/>
                </a:solidFill>
                <a:latin typeface="Roboto Medium"/>
                <a:ea typeface="Roboto Medium"/>
                <a:cs typeface="Roboto Medium"/>
              </a:rPr>
              <a:t>W</a:t>
            </a:r>
            <a:r>
              <a:rPr lang="es-ES_tradnl" altLang="es-CL" sz="2400" b="1" dirty="0">
                <a:solidFill>
                  <a:srgbClr val="953735"/>
                </a:solidFill>
                <a:latin typeface="Roboto Medium"/>
                <a:ea typeface="Roboto Medium"/>
                <a:cs typeface="Roboto Medium"/>
              </a:rPr>
              <a:t>O)</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It is a population-based metaheuristic that is inspired by the behavior of gray wolves and their hierarchy when searching for and hunting their prey.</a:t>
            </a:r>
          </a:p>
        </p:txBody>
      </p:sp>
      <p:pic>
        <p:nvPicPr>
          <p:cNvPr id="8" name="Imagen 7">
            <a:extLst>
              <a:ext uri="{FF2B5EF4-FFF2-40B4-BE49-F238E27FC236}">
                <a16:creationId xmlns:a16="http://schemas.microsoft.com/office/drawing/2014/main" id="{178F503D-F83B-4838-9831-D0B9DDA727B7}"/>
              </a:ext>
            </a:extLst>
          </p:cNvPr>
          <p:cNvPicPr>
            <a:picLocks noChangeAspect="1"/>
          </p:cNvPicPr>
          <p:nvPr/>
        </p:nvPicPr>
        <p:blipFill>
          <a:blip r:embed="rId3"/>
          <a:stretch>
            <a:fillRect/>
          </a:stretch>
        </p:blipFill>
        <p:spPr>
          <a:xfrm>
            <a:off x="0" y="3331454"/>
            <a:ext cx="5754000" cy="2901003"/>
          </a:xfrm>
          <a:prstGeom prst="rect">
            <a:avLst/>
          </a:prstGeom>
        </p:spPr>
      </p:pic>
      <p:sp>
        <p:nvSpPr>
          <p:cNvPr id="9" name="Rectángulo 8">
            <a:extLst>
              <a:ext uri="{FF2B5EF4-FFF2-40B4-BE49-F238E27FC236}">
                <a16:creationId xmlns:a16="http://schemas.microsoft.com/office/drawing/2014/main" id="{4AC3F2CC-5BAE-4487-932A-D2B04FBDCF2B}"/>
              </a:ext>
            </a:extLst>
          </p:cNvPr>
          <p:cNvSpPr/>
          <p:nvPr/>
        </p:nvSpPr>
        <p:spPr>
          <a:xfrm>
            <a:off x="5933508" y="4065684"/>
            <a:ext cx="3101788" cy="1323439"/>
          </a:xfrm>
          <a:prstGeom prst="rect">
            <a:avLst/>
          </a:prstGeom>
          <a:noFill/>
        </p:spPr>
        <p:txBody>
          <a:bodyPr wrap="square" rtlCol="0">
            <a:spAutoFit/>
          </a:bodyPr>
          <a:lstStyle/>
          <a:p>
            <a:r>
              <a:rPr lang="en-US" sz="1600" dirty="0">
                <a:solidFill>
                  <a:schemeClr val="tx2">
                    <a:lumMod val="75000"/>
                  </a:schemeClr>
                </a:solidFill>
                <a:latin typeface="Roboto Light"/>
              </a:rPr>
              <a:t>A. Pursuit, approach and tracking</a:t>
            </a:r>
          </a:p>
          <a:p>
            <a:r>
              <a:rPr lang="en-US" sz="1600" dirty="0">
                <a:solidFill>
                  <a:schemeClr val="tx2">
                    <a:lumMod val="75000"/>
                  </a:schemeClr>
                </a:solidFill>
                <a:latin typeface="Roboto Light"/>
              </a:rPr>
              <a:t>B-C-D. Tracking, harassing and encircling.</a:t>
            </a:r>
          </a:p>
          <a:p>
            <a:r>
              <a:rPr lang="en-US" sz="1600" dirty="0">
                <a:solidFill>
                  <a:schemeClr val="tx2">
                    <a:lumMod val="75000"/>
                  </a:schemeClr>
                </a:solidFill>
                <a:latin typeface="Roboto Light"/>
              </a:rPr>
              <a:t>E. </a:t>
            </a:r>
            <a:r>
              <a:rPr lang="en-US" sz="1600" dirty="0" err="1">
                <a:solidFill>
                  <a:schemeClr val="tx2">
                    <a:lumMod val="75000"/>
                  </a:schemeClr>
                </a:solidFill>
                <a:latin typeface="Roboto Light"/>
              </a:rPr>
              <a:t>Atack</a:t>
            </a:r>
            <a:endParaRPr lang="es-CL" sz="1600" dirty="0">
              <a:solidFill>
                <a:schemeClr val="tx2">
                  <a:lumMod val="75000"/>
                </a:schemeClr>
              </a:solidFill>
              <a:latin typeface="Roboto Light"/>
            </a:endParaRPr>
          </a:p>
        </p:txBody>
      </p:sp>
    </p:spTree>
    <p:extLst>
      <p:ext uri="{BB962C8B-B14F-4D97-AF65-F5344CB8AC3E}">
        <p14:creationId xmlns:p14="http://schemas.microsoft.com/office/powerpoint/2010/main" val="2992359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Sine-</a:t>
            </a:r>
            <a:r>
              <a:rPr lang="es-ES_tradnl" altLang="es-CL" sz="2400" b="1" dirty="0" err="1">
                <a:solidFill>
                  <a:srgbClr val="953735"/>
                </a:solidFill>
                <a:latin typeface="Roboto Medium"/>
                <a:ea typeface="Roboto Medium"/>
                <a:cs typeface="Roboto Medium"/>
              </a:rPr>
              <a:t>Cosine</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Algorithm</a:t>
            </a:r>
            <a:r>
              <a:rPr lang="es-ES_tradnl" altLang="es-CL" sz="2400" b="1" dirty="0">
                <a:solidFill>
                  <a:srgbClr val="953735"/>
                </a:solidFill>
                <a:latin typeface="Roboto Medium"/>
                <a:ea typeface="Roboto Medium"/>
                <a:cs typeface="Roboto Medium"/>
              </a:rPr>
              <a:t> (SCA)</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57200" y="1468877"/>
            <a:ext cx="8229600" cy="5104961"/>
          </a:xfrm>
        </p:spPr>
        <p:txBody>
          <a:bodyPr/>
          <a:lstStyle/>
          <a:p>
            <a:pPr marL="0" indent="0" algn="just">
              <a:buNone/>
            </a:pPr>
            <a:r>
              <a:rPr lang="en-US" sz="2400" dirty="0"/>
              <a:t>Population-based metaheuristic inspired by the fluctuation that solutions have when following a mathematical model based on sine and cosine functions.</a:t>
            </a:r>
            <a:endParaRPr lang="es-CL" sz="2400" dirty="0"/>
          </a:p>
        </p:txBody>
      </p:sp>
      <p:pic>
        <p:nvPicPr>
          <p:cNvPr id="5" name="Imagen 4">
            <a:extLst>
              <a:ext uri="{FF2B5EF4-FFF2-40B4-BE49-F238E27FC236}">
                <a16:creationId xmlns:a16="http://schemas.microsoft.com/office/drawing/2014/main" id="{674C0EBD-BA27-4D84-8650-FD5A023B5464}"/>
              </a:ext>
            </a:extLst>
          </p:cNvPr>
          <p:cNvPicPr>
            <a:picLocks noChangeAspect="1"/>
          </p:cNvPicPr>
          <p:nvPr/>
        </p:nvPicPr>
        <p:blipFill>
          <a:blip r:embed="rId3"/>
          <a:stretch>
            <a:fillRect/>
          </a:stretch>
        </p:blipFill>
        <p:spPr>
          <a:xfrm>
            <a:off x="956829" y="3073347"/>
            <a:ext cx="6423025" cy="3159110"/>
          </a:xfrm>
          <a:prstGeom prst="rect">
            <a:avLst/>
          </a:prstGeom>
        </p:spPr>
      </p:pic>
    </p:spTree>
    <p:extLst>
      <p:ext uri="{BB962C8B-B14F-4D97-AF65-F5344CB8AC3E}">
        <p14:creationId xmlns:p14="http://schemas.microsoft.com/office/powerpoint/2010/main" val="1238285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BF3BC389-734E-4AD6-A1EB-DCFA487BF1D3}"/>
              </a:ext>
            </a:extLst>
          </p:cNvPr>
          <p:cNvPicPr>
            <a:picLocks noChangeAspect="1"/>
          </p:cNvPicPr>
          <p:nvPr/>
        </p:nvPicPr>
        <p:blipFill>
          <a:blip r:embed="rId3"/>
          <a:stretch>
            <a:fillRect/>
          </a:stretch>
        </p:blipFill>
        <p:spPr>
          <a:xfrm>
            <a:off x="102420" y="1271922"/>
            <a:ext cx="8584380" cy="5237558"/>
          </a:xfrm>
          <a:prstGeom prst="rect">
            <a:avLst/>
          </a:prstGeom>
        </p:spPr>
      </p:pic>
      <p:sp>
        <p:nvSpPr>
          <p:cNvPr id="8" name="Google Shape;51;p3">
            <a:extLst>
              <a:ext uri="{FF2B5EF4-FFF2-40B4-BE49-F238E27FC236}">
                <a16:creationId xmlns:a16="http://schemas.microsoft.com/office/drawing/2014/main" id="{F684FFD0-2033-49C4-8CCD-7E0EB7EBCCEC}"/>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err="1">
                <a:solidFill>
                  <a:srgbClr val="953735"/>
                </a:solidFill>
                <a:latin typeface="Roboto Medium"/>
                <a:ea typeface="Roboto Medium"/>
                <a:cs typeface="Roboto Medium"/>
                <a:sym typeface="Roboto Medium"/>
              </a:rPr>
              <a:t>Proposal</a:t>
            </a:r>
            <a:endParaRPr dirty="0"/>
          </a:p>
        </p:txBody>
      </p:sp>
      <p:sp>
        <p:nvSpPr>
          <p:cNvPr id="4" name="Rectángulo 3">
            <a:extLst>
              <a:ext uri="{FF2B5EF4-FFF2-40B4-BE49-F238E27FC236}">
                <a16:creationId xmlns:a16="http://schemas.microsoft.com/office/drawing/2014/main" id="{85AC1994-BFE0-448A-8463-2E9F264EFAD7}"/>
              </a:ext>
            </a:extLst>
          </p:cNvPr>
          <p:cNvSpPr/>
          <p:nvPr/>
        </p:nvSpPr>
        <p:spPr>
          <a:xfrm>
            <a:off x="3191893" y="3070569"/>
            <a:ext cx="2537104" cy="71686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CEFAB0D9-D38D-480C-8BBE-F2E443B340DA}"/>
              </a:ext>
            </a:extLst>
          </p:cNvPr>
          <p:cNvSpPr/>
          <p:nvPr/>
        </p:nvSpPr>
        <p:spPr>
          <a:xfrm>
            <a:off x="2948886" y="3821591"/>
            <a:ext cx="3023117" cy="716861"/>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685181FA-7C0E-4A4C-A9FC-15A6CD2C76C2}"/>
              </a:ext>
            </a:extLst>
          </p:cNvPr>
          <p:cNvSpPr/>
          <p:nvPr/>
        </p:nvSpPr>
        <p:spPr>
          <a:xfrm>
            <a:off x="457200" y="1337408"/>
            <a:ext cx="2006082" cy="2443058"/>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267C0087-D253-44BB-9489-08FB542BF92A}"/>
              </a:ext>
            </a:extLst>
          </p:cNvPr>
          <p:cNvSpPr/>
          <p:nvPr/>
        </p:nvSpPr>
        <p:spPr>
          <a:xfrm>
            <a:off x="457200" y="3845952"/>
            <a:ext cx="2006082" cy="2532556"/>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74689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p:cNvSpPr>
            <a:spLocks noGrp="1"/>
          </p:cNvSpPr>
          <p:nvPr>
            <p:ph type="ctrTitle"/>
          </p:nvPr>
        </p:nvSpPr>
        <p:spPr bwMode="auto">
          <a:xfrm>
            <a:off x="685800" y="3175390"/>
            <a:ext cx="7772400" cy="7704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s-ES" altLang="es-CL" b="1" dirty="0">
                <a:solidFill>
                  <a:srgbClr val="953735"/>
                </a:solidFill>
                <a:latin typeface="Roboto Medium"/>
                <a:ea typeface="Roboto Medium"/>
                <a:cs typeface="Roboto Medium"/>
              </a:rPr>
              <a:t>Machine </a:t>
            </a:r>
            <a:r>
              <a:rPr lang="es-ES" altLang="es-CL" b="1" dirty="0" err="1">
                <a:solidFill>
                  <a:srgbClr val="953735"/>
                </a:solidFill>
                <a:latin typeface="Roboto Medium"/>
                <a:ea typeface="Roboto Medium"/>
                <a:cs typeface="Roboto Medium"/>
              </a:rPr>
              <a:t>Learning</a:t>
            </a:r>
            <a:endParaRPr lang="es-ES" altLang="es-CL" b="1" dirty="0">
              <a:solidFill>
                <a:srgbClr val="953735"/>
              </a:solidFill>
              <a:latin typeface="Roboto Medium"/>
              <a:ea typeface="Roboto Medium"/>
              <a:cs typeface="Roboto Medium"/>
            </a:endParaRPr>
          </a:p>
        </p:txBody>
      </p:sp>
    </p:spTree>
    <p:extLst>
      <p:ext uri="{BB962C8B-B14F-4D97-AF65-F5344CB8AC3E}">
        <p14:creationId xmlns:p14="http://schemas.microsoft.com/office/powerpoint/2010/main" val="3785824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 General Q-</a:t>
            </a:r>
            <a:r>
              <a:rPr lang="es-ES_tradnl" altLang="es-CL" sz="2400" b="1" dirty="0" err="1">
                <a:solidFill>
                  <a:srgbClr val="953735"/>
                </a:solidFill>
                <a:latin typeface="Roboto Medium"/>
                <a:ea typeface="Roboto Medium"/>
                <a:cs typeface="Roboto Medium"/>
              </a:rPr>
              <a:t>Learning</a:t>
            </a:r>
            <a:r>
              <a:rPr lang="es-ES_tradnl" altLang="es-CL" sz="2400" b="1" dirty="0">
                <a:solidFill>
                  <a:srgbClr val="953735"/>
                </a:solidFill>
                <a:latin typeface="Roboto Medium"/>
                <a:ea typeface="Roboto Medium"/>
                <a:cs typeface="Roboto Medium"/>
              </a:rPr>
              <a:t>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516140" y="2038217"/>
                <a:ext cx="8229600" cy="762516"/>
              </a:xfrm>
              <a:prstGeom prst="rect">
                <a:avLst/>
              </a:prstGeom>
            </p:spPr>
            <p:txBody>
              <a:bodyPr wrap="square">
                <a:spAutoFit/>
              </a:bodyPr>
              <a:lstStyle/>
              <a:p>
                <a:endParaRPr lang="es-US" sz="2000" dirty="0">
                  <a:solidFill>
                    <a:schemeClr val="tx2">
                      <a:lumMod val="75000"/>
                    </a:schemeClr>
                  </a:solidFill>
                </a:endParaRPr>
              </a:p>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limLow>
                            <m:limLowPr>
                              <m:ctrlPr>
                                <a:rPr lang="es-CL" i="1">
                                  <a:solidFill>
                                    <a:schemeClr val="tx2">
                                      <a:lumMod val="75000"/>
                                    </a:schemeClr>
                                  </a:solidFill>
                                  <a:latin typeface="Cambria Math" panose="02040503050406030204" pitchFamily="18" charset="0"/>
                                </a:rPr>
                              </m:ctrlPr>
                            </m:limLowPr>
                            <m:e>
                              <m:r>
                                <m:rPr>
                                  <m:sty m:val="p"/>
                                </m:rPr>
                                <a:rPr lang="es-MX">
                                  <a:solidFill>
                                    <a:schemeClr val="tx2">
                                      <a:lumMod val="75000"/>
                                    </a:schemeClr>
                                  </a:solidFill>
                                  <a:latin typeface="Cambria Math" panose="02040503050406030204" pitchFamily="18" charset="0"/>
                                </a:rPr>
                                <m:t>max</m:t>
                              </m:r>
                            </m:e>
                            <m:lim>
                              <m:r>
                                <a:rPr lang="es-ES" b="0" i="1" smtClean="0">
                                  <a:solidFill>
                                    <a:schemeClr val="tx2">
                                      <a:lumMod val="75000"/>
                                    </a:schemeClr>
                                  </a:solidFill>
                                  <a:latin typeface="Cambria Math" panose="02040503050406030204" pitchFamily="18" charset="0"/>
                                </a:rPr>
                                <m:t>𝑎</m:t>
                              </m:r>
                            </m:lim>
                          </m:limLow>
                          <m:r>
                            <a:rPr lang="es-ES" b="0" i="1" smtClean="0">
                              <a:solidFill>
                                <a:schemeClr val="tx2">
                                  <a:lumMod val="75000"/>
                                </a:schemeClr>
                              </a:solidFill>
                              <a:latin typeface="Cambria Math" panose="02040503050406030204" pitchFamily="18" charset="0"/>
                            </a:rPr>
                            <m:t> </m:t>
                          </m:r>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516140" y="2038217"/>
                <a:ext cx="8229600" cy="762516"/>
              </a:xfrm>
              <a:prstGeom prst="rect">
                <a:avLst/>
              </a:prstGeom>
              <a:blipFill>
                <a:blip r:embed="rId3"/>
                <a:stretch>
                  <a:fillRect/>
                </a:stretch>
              </a:blipFill>
            </p:spPr>
            <p:txBody>
              <a:bodyPr/>
              <a:lstStyle/>
              <a:p>
                <a:r>
                  <a:rPr lang="es-CL">
                    <a:noFill/>
                  </a:rPr>
                  <a:t> </a:t>
                </a:r>
              </a:p>
            </p:txBody>
          </p:sp>
        </mc:Fallback>
      </mc:AlternateContent>
      <p:sp>
        <p:nvSpPr>
          <p:cNvPr id="29" name="Elipse 28">
            <a:extLst>
              <a:ext uri="{FF2B5EF4-FFF2-40B4-BE49-F238E27FC236}">
                <a16:creationId xmlns:a16="http://schemas.microsoft.com/office/drawing/2014/main" id="{D4A33371-120C-4754-AA0D-7D16445626B5}"/>
              </a:ext>
            </a:extLst>
          </p:cNvPr>
          <p:cNvSpPr/>
          <p:nvPr/>
        </p:nvSpPr>
        <p:spPr>
          <a:xfrm>
            <a:off x="4174301" y="2385851"/>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Elipse 29">
            <a:extLst>
              <a:ext uri="{FF2B5EF4-FFF2-40B4-BE49-F238E27FC236}">
                <a16:creationId xmlns:a16="http://schemas.microsoft.com/office/drawing/2014/main" id="{CBC6F753-3573-492E-A5C2-A6846AF76446}"/>
              </a:ext>
            </a:extLst>
          </p:cNvPr>
          <p:cNvSpPr/>
          <p:nvPr/>
        </p:nvSpPr>
        <p:spPr>
          <a:xfrm>
            <a:off x="4639797" y="2385851"/>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1" name="Elipse 30">
            <a:extLst>
              <a:ext uri="{FF2B5EF4-FFF2-40B4-BE49-F238E27FC236}">
                <a16:creationId xmlns:a16="http://schemas.microsoft.com/office/drawing/2014/main" id="{406CA7FB-FA6D-41AC-9845-B2D7D7812B27}"/>
              </a:ext>
            </a:extLst>
          </p:cNvPr>
          <p:cNvSpPr/>
          <p:nvPr/>
        </p:nvSpPr>
        <p:spPr>
          <a:xfrm>
            <a:off x="3876216" y="2403030"/>
            <a:ext cx="315160" cy="30992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12" name="Abrir llave 11">
            <a:extLst>
              <a:ext uri="{FF2B5EF4-FFF2-40B4-BE49-F238E27FC236}">
                <a16:creationId xmlns:a16="http://schemas.microsoft.com/office/drawing/2014/main" id="{83372FBB-C093-4298-8B4A-AE32C9D7213B}"/>
              </a:ext>
            </a:extLst>
          </p:cNvPr>
          <p:cNvSpPr/>
          <p:nvPr/>
        </p:nvSpPr>
        <p:spPr>
          <a:xfrm rot="5400000">
            <a:off x="5193660" y="2128155"/>
            <a:ext cx="106223" cy="478463"/>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3" name="CuadroTexto 12">
            <a:extLst>
              <a:ext uri="{FF2B5EF4-FFF2-40B4-BE49-F238E27FC236}">
                <a16:creationId xmlns:a16="http://schemas.microsoft.com/office/drawing/2014/main" id="{650FA619-6908-426B-B8B7-DE192C283478}"/>
              </a:ext>
            </a:extLst>
          </p:cNvPr>
          <p:cNvSpPr txBox="1"/>
          <p:nvPr/>
        </p:nvSpPr>
        <p:spPr>
          <a:xfrm>
            <a:off x="4527495" y="1190042"/>
            <a:ext cx="1438555" cy="923330"/>
          </a:xfrm>
          <a:prstGeom prst="rect">
            <a:avLst/>
          </a:prstGeom>
          <a:noFill/>
        </p:spPr>
        <p:txBody>
          <a:bodyPr wrap="square">
            <a:spAutoFit/>
          </a:bodyPr>
          <a:lstStyle/>
          <a:p>
            <a:pPr algn="ctr"/>
            <a:r>
              <a:rPr lang="es-US" dirty="0" err="1">
                <a:solidFill>
                  <a:srgbClr val="17375E"/>
                </a:solidFill>
                <a:latin typeface="Roboto"/>
              </a:rPr>
              <a:t>Select</a:t>
            </a:r>
            <a:r>
              <a:rPr lang="es-US" dirty="0">
                <a:solidFill>
                  <a:srgbClr val="17375E"/>
                </a:solidFill>
                <a:latin typeface="Roboto"/>
              </a:rPr>
              <a:t> </a:t>
            </a:r>
            <a:r>
              <a:rPr lang="es-US" dirty="0" err="1">
                <a:solidFill>
                  <a:srgbClr val="17375E"/>
                </a:solidFill>
                <a:latin typeface="Roboto"/>
              </a:rPr>
              <a:t>the</a:t>
            </a:r>
            <a:r>
              <a:rPr lang="es-US" dirty="0">
                <a:solidFill>
                  <a:srgbClr val="17375E"/>
                </a:solidFill>
                <a:latin typeface="Roboto"/>
              </a:rPr>
              <a:t> </a:t>
            </a:r>
            <a:r>
              <a:rPr lang="es-US" dirty="0" err="1">
                <a:solidFill>
                  <a:srgbClr val="17375E"/>
                </a:solidFill>
                <a:latin typeface="Roboto"/>
              </a:rPr>
              <a:t>maximum</a:t>
            </a:r>
            <a:r>
              <a:rPr lang="es-US" dirty="0">
                <a:solidFill>
                  <a:srgbClr val="17375E"/>
                </a:solidFill>
                <a:latin typeface="Roboto"/>
              </a:rPr>
              <a:t> </a:t>
            </a:r>
            <a:r>
              <a:rPr lang="es-US" dirty="0" err="1">
                <a:solidFill>
                  <a:srgbClr val="17375E"/>
                </a:solidFill>
                <a:latin typeface="Roboto"/>
              </a:rPr>
              <a:t>action</a:t>
            </a:r>
            <a:r>
              <a:rPr lang="es-US" dirty="0">
                <a:solidFill>
                  <a:srgbClr val="17375E"/>
                </a:solidFill>
                <a:latin typeface="Roboto"/>
              </a:rPr>
              <a:t> </a:t>
            </a:r>
          </a:p>
        </p:txBody>
      </p:sp>
      <p:sp>
        <p:nvSpPr>
          <p:cNvPr id="14" name="Abrir llave 13">
            <a:extLst>
              <a:ext uri="{FF2B5EF4-FFF2-40B4-BE49-F238E27FC236}">
                <a16:creationId xmlns:a16="http://schemas.microsoft.com/office/drawing/2014/main" id="{31A30EA1-B651-4B25-BFB2-7642DD988558}"/>
              </a:ext>
            </a:extLst>
          </p:cNvPr>
          <p:cNvSpPr/>
          <p:nvPr/>
        </p:nvSpPr>
        <p:spPr>
          <a:xfrm rot="16200000">
            <a:off x="2808229" y="2147389"/>
            <a:ext cx="205503" cy="1306687"/>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15" name="CuadroTexto 14">
            <a:extLst>
              <a:ext uri="{FF2B5EF4-FFF2-40B4-BE49-F238E27FC236}">
                <a16:creationId xmlns:a16="http://schemas.microsoft.com/office/drawing/2014/main" id="{A26FF906-E22B-4BD8-8E3A-23333BA8EEFB}"/>
              </a:ext>
            </a:extLst>
          </p:cNvPr>
          <p:cNvSpPr txBox="1"/>
          <p:nvPr/>
        </p:nvSpPr>
        <p:spPr>
          <a:xfrm>
            <a:off x="2375599" y="3019158"/>
            <a:ext cx="1093429"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5" name="TextBox 5">
                <a:extLst>
                  <a:ext uri="{FF2B5EF4-FFF2-40B4-BE49-F238E27FC236}">
                    <a16:creationId xmlns:a16="http://schemas.microsoft.com/office/drawing/2014/main" id="{89B17C42-9730-48A0-8E24-AEE99113781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5" name="TextBox 5">
                <a:extLst>
                  <a:ext uri="{FF2B5EF4-FFF2-40B4-BE49-F238E27FC236}">
                    <a16:creationId xmlns:a16="http://schemas.microsoft.com/office/drawing/2014/main" id="{89B17C42-9730-48A0-8E24-AEE99113781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4"/>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7" name="TextBox 5">
                <a:extLst>
                  <a:ext uri="{FF2B5EF4-FFF2-40B4-BE49-F238E27FC236}">
                    <a16:creationId xmlns:a16="http://schemas.microsoft.com/office/drawing/2014/main" id="{D3625FF9-BBE5-4989-A457-46D9674264C8}"/>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7" name="TextBox 5">
                <a:extLst>
                  <a:ext uri="{FF2B5EF4-FFF2-40B4-BE49-F238E27FC236}">
                    <a16:creationId xmlns:a16="http://schemas.microsoft.com/office/drawing/2014/main" id="{D3625FF9-BBE5-4989-A457-46D9674264C8}"/>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5"/>
                <a:stretch>
                  <a:fillRect l="-333"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8792B25E-FC6D-47F2-B09D-78830FBC5DF4}"/>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8792B25E-FC6D-47F2-B09D-78830FBC5DF4}"/>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179944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12" grpId="0" animBg="1"/>
      <p:bldP spid="13" grpId="0"/>
      <p:bldP spid="14" grpId="0" animBg="1"/>
      <p:bldP spid="15" grpId="0"/>
      <p:bldP spid="25" grpId="0"/>
      <p:bldP spid="27" grpId="0"/>
      <p:bldP spid="2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3 Marcador de contenido"/>
          <p:cNvSpPr>
            <a:spLocks noGrp="1"/>
          </p:cNvSpPr>
          <p:nvPr>
            <p:ph idx="1"/>
          </p:nvPr>
        </p:nvSpPr>
        <p:spPr bwMode="auto">
          <a:xfrm>
            <a:off x="820229" y="1650124"/>
            <a:ext cx="8229600" cy="46887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endParaRPr lang="es-ES" sz="1800" dirty="0"/>
          </a:p>
          <a:p>
            <a:pPr marL="0" indent="0">
              <a:buNone/>
            </a:pPr>
            <a:endParaRPr lang="es-ES" sz="1800" dirty="0"/>
          </a:p>
        </p:txBody>
      </p:sp>
      <p:sp>
        <p:nvSpPr>
          <p:cNvPr id="4" name="Rectangle 4"/>
          <p:cNvSpPr txBox="1">
            <a:spLocks/>
          </p:cNvSpPr>
          <p:nvPr/>
        </p:nvSpPr>
        <p:spPr bwMode="auto">
          <a:xfrm>
            <a:off x="457200" y="625543"/>
            <a:ext cx="8229600" cy="395287"/>
          </a:xfrm>
          <a:prstGeom prst="rect">
            <a:avLst/>
          </a:prstGeom>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s-ES_tradnl" altLang="es-CL" sz="2400" b="1" dirty="0">
                <a:solidFill>
                  <a:srgbClr val="953735"/>
                </a:solidFill>
                <a:latin typeface="Roboto Medium"/>
                <a:ea typeface="Roboto Medium"/>
                <a:cs typeface="Roboto Medium"/>
              </a:rPr>
              <a:t> SARSA General </a:t>
            </a:r>
            <a:r>
              <a:rPr lang="es-ES_tradnl" altLang="es-CL" sz="2400" b="1" dirty="0" err="1">
                <a:solidFill>
                  <a:srgbClr val="953735"/>
                </a:solidFill>
                <a:latin typeface="Roboto Medium"/>
                <a:ea typeface="Roboto Medium"/>
                <a:cs typeface="Roboto Medium"/>
              </a:rPr>
              <a:t>Equation</a:t>
            </a:r>
            <a:endParaRPr lang="es-ES_tradnl" altLang="es-CL" sz="2400" b="1" dirty="0">
              <a:solidFill>
                <a:srgbClr val="953735"/>
              </a:solidFill>
              <a:latin typeface="Roboto Medium"/>
              <a:ea typeface="Roboto Medium"/>
              <a:cs typeface="Roboto Medium"/>
            </a:endParaRPr>
          </a:p>
        </p:txBody>
      </p:sp>
      <p:grpSp>
        <p:nvGrpSpPr>
          <p:cNvPr id="6" name="Grupo 5">
            <a:extLst>
              <a:ext uri="{FF2B5EF4-FFF2-40B4-BE49-F238E27FC236}">
                <a16:creationId xmlns:a16="http://schemas.microsoft.com/office/drawing/2014/main" id="{1EEBCF74-53E2-4616-AE34-BABC45AF77B6}"/>
              </a:ext>
            </a:extLst>
          </p:cNvPr>
          <p:cNvGrpSpPr/>
          <p:nvPr/>
        </p:nvGrpSpPr>
        <p:grpSpPr>
          <a:xfrm>
            <a:off x="1848348" y="2465804"/>
            <a:ext cx="1306687" cy="967508"/>
            <a:chOff x="2981373" y="4055913"/>
            <a:chExt cx="2138041" cy="967508"/>
          </a:xfrm>
        </p:grpSpPr>
        <p:sp>
          <p:nvSpPr>
            <p:cNvPr id="7" name="Abrir llave 6">
              <a:extLst>
                <a:ext uri="{FF2B5EF4-FFF2-40B4-BE49-F238E27FC236}">
                  <a16:creationId xmlns:a16="http://schemas.microsoft.com/office/drawing/2014/main" id="{39FA83EF-32AB-47CF-B412-3BB5B32A70FD}"/>
                </a:ext>
              </a:extLst>
            </p:cNvPr>
            <p:cNvSpPr/>
            <p:nvPr/>
          </p:nvSpPr>
          <p:spPr>
            <a:xfrm rot="16200000">
              <a:off x="3947642" y="3089644"/>
              <a:ext cx="205503" cy="213804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sp>
          <p:nvSpPr>
            <p:cNvPr id="8" name="CuadroTexto 7">
              <a:extLst>
                <a:ext uri="{FF2B5EF4-FFF2-40B4-BE49-F238E27FC236}">
                  <a16:creationId xmlns:a16="http://schemas.microsoft.com/office/drawing/2014/main" id="{41817B4F-D9C8-4C2A-B759-A8AC0D9DFD43}"/>
                </a:ext>
              </a:extLst>
            </p:cNvPr>
            <p:cNvSpPr txBox="1"/>
            <p:nvPr/>
          </p:nvSpPr>
          <p:spPr>
            <a:xfrm>
              <a:off x="3174386" y="4377090"/>
              <a:ext cx="1789102" cy="646331"/>
            </a:xfrm>
            <a:prstGeom prst="rect">
              <a:avLst/>
            </a:prstGeom>
            <a:noFill/>
          </p:spPr>
          <p:txBody>
            <a:bodyPr wrap="square">
              <a:spAutoFit/>
            </a:bodyPr>
            <a:lstStyle/>
            <a:p>
              <a:pPr algn="ctr"/>
              <a:r>
                <a:rPr lang="es-ES" i="1" dirty="0" err="1">
                  <a:solidFill>
                    <a:srgbClr val="17375E"/>
                  </a:solidFill>
                  <a:latin typeface="Roboto"/>
                </a:rPr>
                <a:t>Previous</a:t>
              </a:r>
              <a:r>
                <a:rPr lang="es-ES" i="1" dirty="0">
                  <a:solidFill>
                    <a:srgbClr val="17375E"/>
                  </a:solidFill>
                  <a:latin typeface="Roboto"/>
                </a:rPr>
                <a:t> </a:t>
              </a:r>
              <a:r>
                <a:rPr lang="es-ES" i="1" dirty="0" err="1">
                  <a:solidFill>
                    <a:srgbClr val="17375E"/>
                  </a:solidFill>
                  <a:latin typeface="Roboto"/>
                </a:rPr>
                <a:t>Value</a:t>
              </a:r>
              <a:endParaRPr lang="es-ES" i="1" dirty="0">
                <a:solidFill>
                  <a:srgbClr val="17375E"/>
                </a:solidFill>
                <a:latin typeface="Roboto"/>
              </a:endParaRPr>
            </a:p>
          </p:txBody>
        </p:sp>
      </p:grpSp>
      <p:grpSp>
        <p:nvGrpSpPr>
          <p:cNvPr id="9" name="Grupo 8">
            <a:extLst>
              <a:ext uri="{FF2B5EF4-FFF2-40B4-BE49-F238E27FC236}">
                <a16:creationId xmlns:a16="http://schemas.microsoft.com/office/drawing/2014/main" id="{2FF5919E-93DA-4CF0-A021-753EE9F4373F}"/>
              </a:ext>
            </a:extLst>
          </p:cNvPr>
          <p:cNvGrpSpPr/>
          <p:nvPr/>
        </p:nvGrpSpPr>
        <p:grpSpPr>
          <a:xfrm>
            <a:off x="3164286" y="2523949"/>
            <a:ext cx="1611639" cy="651104"/>
            <a:chOff x="5083455" y="4066690"/>
            <a:chExt cx="1611639" cy="651104"/>
          </a:xfrm>
        </p:grpSpPr>
        <p:sp>
          <p:nvSpPr>
            <p:cNvPr id="10" name="Abrir llave 9">
              <a:extLst>
                <a:ext uri="{FF2B5EF4-FFF2-40B4-BE49-F238E27FC236}">
                  <a16:creationId xmlns:a16="http://schemas.microsoft.com/office/drawing/2014/main" id="{EB63744C-63A1-4BA0-8A78-F3E97CBDC2E6}"/>
                </a:ext>
              </a:extLst>
            </p:cNvPr>
            <p:cNvSpPr/>
            <p:nvPr/>
          </p:nvSpPr>
          <p:spPr>
            <a:xfrm rot="16200000">
              <a:off x="5703276" y="4020231"/>
              <a:ext cx="222242" cy="315160"/>
            </a:xfrm>
            <a:prstGeom prst="leftBrace">
              <a:avLst>
                <a:gd name="adj1" fmla="val 281059"/>
                <a:gd name="adj2" fmla="val 50000"/>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US" dirty="0"/>
            </a:p>
          </p:txBody>
        </p:sp>
        <p:sp>
          <p:nvSpPr>
            <p:cNvPr id="11" name="CuadroTexto 10">
              <a:extLst>
                <a:ext uri="{FF2B5EF4-FFF2-40B4-BE49-F238E27FC236}">
                  <a16:creationId xmlns:a16="http://schemas.microsoft.com/office/drawing/2014/main" id="{0E46D058-97AE-4416-8F17-610253EFB3A5}"/>
                </a:ext>
              </a:extLst>
            </p:cNvPr>
            <p:cNvSpPr txBox="1"/>
            <p:nvPr/>
          </p:nvSpPr>
          <p:spPr>
            <a:xfrm>
              <a:off x="5083455" y="4348462"/>
              <a:ext cx="1611639" cy="369332"/>
            </a:xfrm>
            <a:prstGeom prst="rect">
              <a:avLst/>
            </a:prstGeom>
            <a:noFill/>
          </p:spPr>
          <p:txBody>
            <a:bodyPr wrap="square">
              <a:spAutoFit/>
            </a:bodyPr>
            <a:lstStyle/>
            <a:p>
              <a:pPr algn="ctr"/>
              <a:r>
                <a:rPr lang="es-US" dirty="0" err="1">
                  <a:solidFill>
                    <a:srgbClr val="17375E"/>
                  </a:solidFill>
                  <a:latin typeface="Roboto"/>
                </a:rPr>
                <a:t>Reward</a:t>
              </a:r>
              <a:endParaRPr lang="es-US" dirty="0">
                <a:solidFill>
                  <a:srgbClr val="17375E"/>
                </a:solidFill>
                <a:latin typeface="Roboto"/>
              </a:endParaRPr>
            </a:p>
          </p:txBody>
        </p:sp>
      </p:grpSp>
      <p:sp>
        <p:nvSpPr>
          <p:cNvPr id="13" name="Abrir llave 12">
            <a:extLst>
              <a:ext uri="{FF2B5EF4-FFF2-40B4-BE49-F238E27FC236}">
                <a16:creationId xmlns:a16="http://schemas.microsoft.com/office/drawing/2014/main" id="{61D98359-DEA1-45ED-B531-D8DFE0841081}"/>
              </a:ext>
            </a:extLst>
          </p:cNvPr>
          <p:cNvSpPr/>
          <p:nvPr/>
        </p:nvSpPr>
        <p:spPr>
          <a:xfrm rot="16200000">
            <a:off x="5323663" y="1757356"/>
            <a:ext cx="205504" cy="1602421"/>
          </a:xfrm>
          <a:prstGeom prst="leftBrace">
            <a:avLst>
              <a:gd name="adj1" fmla="val 281059"/>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US" dirty="0"/>
          </a:p>
        </p:txBody>
      </p:sp>
      <p:grpSp>
        <p:nvGrpSpPr>
          <p:cNvPr id="18" name="Grupo 17">
            <a:extLst>
              <a:ext uri="{FF2B5EF4-FFF2-40B4-BE49-F238E27FC236}">
                <a16:creationId xmlns:a16="http://schemas.microsoft.com/office/drawing/2014/main" id="{EE7A8EE1-8CDE-4015-9172-C6824BA0CCF7}"/>
              </a:ext>
            </a:extLst>
          </p:cNvPr>
          <p:cNvGrpSpPr/>
          <p:nvPr/>
        </p:nvGrpSpPr>
        <p:grpSpPr>
          <a:xfrm>
            <a:off x="3598549" y="1280614"/>
            <a:ext cx="1602419" cy="928687"/>
            <a:chOff x="5129076" y="2705581"/>
            <a:chExt cx="1602419" cy="928687"/>
          </a:xfrm>
        </p:grpSpPr>
        <p:sp>
          <p:nvSpPr>
            <p:cNvPr id="19" name="Abrir llave 18">
              <a:extLst>
                <a:ext uri="{FF2B5EF4-FFF2-40B4-BE49-F238E27FC236}">
                  <a16:creationId xmlns:a16="http://schemas.microsoft.com/office/drawing/2014/main" id="{B7107669-7AC8-43B4-AFD7-C06190CDB6A1}"/>
                </a:ext>
              </a:extLst>
            </p:cNvPr>
            <p:cNvSpPr/>
            <p:nvPr/>
          </p:nvSpPr>
          <p:spPr>
            <a:xfrm rot="5400000">
              <a:off x="5819165" y="3365567"/>
              <a:ext cx="222242" cy="315160"/>
            </a:xfrm>
            <a:prstGeom prst="leftBrace">
              <a:avLst>
                <a:gd name="adj1" fmla="val 281059"/>
                <a:gd name="adj2" fmla="val 50000"/>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US" dirty="0"/>
            </a:p>
          </p:txBody>
        </p:sp>
        <p:sp>
          <p:nvSpPr>
            <p:cNvPr id="20" name="CuadroTexto 19">
              <a:extLst>
                <a:ext uri="{FF2B5EF4-FFF2-40B4-BE49-F238E27FC236}">
                  <a16:creationId xmlns:a16="http://schemas.microsoft.com/office/drawing/2014/main" id="{A0D69527-77B9-4B46-9BD0-40D413FEC1CB}"/>
                </a:ext>
              </a:extLst>
            </p:cNvPr>
            <p:cNvSpPr txBox="1"/>
            <p:nvPr/>
          </p:nvSpPr>
          <p:spPr>
            <a:xfrm>
              <a:off x="5129076" y="2705581"/>
              <a:ext cx="1602419" cy="646331"/>
            </a:xfrm>
            <a:prstGeom prst="rect">
              <a:avLst/>
            </a:prstGeom>
            <a:noFill/>
          </p:spPr>
          <p:txBody>
            <a:bodyPr wrap="square">
              <a:spAutoFit/>
            </a:bodyPr>
            <a:lstStyle/>
            <a:p>
              <a:pPr algn="ctr"/>
              <a:r>
                <a:rPr lang="it-IT" sz="1800" dirty="0">
                  <a:solidFill>
                    <a:schemeClr val="tx2">
                      <a:lumMod val="75000"/>
                    </a:schemeClr>
                  </a:solidFill>
                  <a:latin typeface="Roboto Light"/>
                  <a:cs typeface="Roboto Light"/>
                </a:rPr>
                <a:t>Discount factor</a:t>
              </a:r>
              <a:endParaRPr lang="es-ES" i="1" dirty="0">
                <a:solidFill>
                  <a:srgbClr val="17375E"/>
                </a:solidFill>
                <a:latin typeface="Roboto"/>
              </a:endParaRPr>
            </a:p>
          </p:txBody>
        </p:sp>
      </p:grpSp>
      <mc:AlternateContent xmlns:mc="http://schemas.openxmlformats.org/markup-compatibility/2006" xmlns:a14="http://schemas.microsoft.com/office/drawing/2010/main">
        <mc:Choice Requires="a14">
          <p:sp>
            <p:nvSpPr>
              <p:cNvPr id="22" name="TextBox 5">
                <a:extLst>
                  <a:ext uri="{FF2B5EF4-FFF2-40B4-BE49-F238E27FC236}">
                    <a16:creationId xmlns:a16="http://schemas.microsoft.com/office/drawing/2014/main" id="{28DE5ADD-27D1-4020-9F10-39CB8E29A77C}"/>
                  </a:ext>
                </a:extLst>
              </p:cNvPr>
              <p:cNvSpPr txBox="1"/>
              <p:nvPr/>
            </p:nvSpPr>
            <p:spPr>
              <a:xfrm>
                <a:off x="516140" y="3646552"/>
                <a:ext cx="7611859"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Learning factor(</a:t>
                </a:r>
                <a14:m>
                  <m:oMath xmlns:m="http://schemas.openxmlformats.org/officeDocument/2006/math">
                    <m:r>
                      <a:rPr lang="es-CL" sz="1600" b="0" i="1" smtClean="0">
                        <a:solidFill>
                          <a:srgbClr val="FF0000"/>
                        </a:solidFill>
                        <a:latin typeface="Cambria Math" panose="02040503050406030204" pitchFamily="18" charset="0"/>
                        <a:cs typeface="Roboto Light"/>
                      </a:rPr>
                      <m:t>𝛼</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importance of the information previously obtained. </a:t>
                </a:r>
              </a:p>
              <a:p>
                <a:pPr marL="742950" lvl="1" indent="-285750">
                  <a:buFont typeface="Arial"/>
                  <a:buChar char="•"/>
                </a:pPr>
                <a14:m>
                  <m:oMath xmlns:m="http://schemas.openxmlformats.org/officeDocument/2006/math">
                    <m:r>
                      <a:rPr lang="es-CL" sz="1600" b="0" i="1" smtClean="0">
                        <a:solidFill>
                          <a:schemeClr val="tx2">
                            <a:lumMod val="75000"/>
                          </a:schemeClr>
                        </a:solidFill>
                        <a:latin typeface="Cambria Math" panose="02040503050406030204" pitchFamily="18" charset="0"/>
                        <a:cs typeface="Roboto Light"/>
                      </a:rPr>
                      <m:t>𝛼</m:t>
                    </m:r>
                    <m:r>
                      <a:rPr lang="es-CL" sz="1600" b="0" i="1" smtClean="0">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2" name="TextBox 5">
                <a:extLst>
                  <a:ext uri="{FF2B5EF4-FFF2-40B4-BE49-F238E27FC236}">
                    <a16:creationId xmlns:a16="http://schemas.microsoft.com/office/drawing/2014/main" id="{28DE5ADD-27D1-4020-9F10-39CB8E29A77C}"/>
                  </a:ext>
                </a:extLst>
              </p:cNvPr>
              <p:cNvSpPr txBox="1">
                <a:spLocks noRot="1" noChangeAspect="1" noMove="1" noResize="1" noEditPoints="1" noAdjustHandles="1" noChangeArrowheads="1" noChangeShapeType="1" noTextEdit="1"/>
              </p:cNvSpPr>
              <p:nvPr/>
            </p:nvSpPr>
            <p:spPr>
              <a:xfrm>
                <a:off x="516140" y="3646552"/>
                <a:ext cx="7611859" cy="830997"/>
              </a:xfrm>
              <a:prstGeom prst="rect">
                <a:avLst/>
              </a:prstGeom>
              <a:blipFill>
                <a:blip r:embed="rId3"/>
                <a:stretch>
                  <a:fillRect l="-321" t="-2190" b="-6569"/>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4" name="TextBox 5">
                <a:extLst>
                  <a:ext uri="{FF2B5EF4-FFF2-40B4-BE49-F238E27FC236}">
                    <a16:creationId xmlns:a16="http://schemas.microsoft.com/office/drawing/2014/main" id="{D48E0F8E-20D4-4649-BB3D-15AF8F7F6C4D}"/>
                  </a:ext>
                </a:extLst>
              </p:cNvPr>
              <p:cNvSpPr txBox="1"/>
              <p:nvPr/>
            </p:nvSpPr>
            <p:spPr>
              <a:xfrm>
                <a:off x="516140" y="4621951"/>
                <a:ext cx="732315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Reward(</a:t>
                </a:r>
                <a14:m>
                  <m:oMath xmlns:m="http://schemas.openxmlformats.org/officeDocument/2006/math">
                    <m:sSub>
                      <m:sSubPr>
                        <m:ctrlPr>
                          <a:rPr lang="es-CL" sz="1600" i="1" smtClean="0">
                            <a:solidFill>
                              <a:srgbClr val="00B050"/>
                            </a:solidFill>
                            <a:latin typeface="Cambria Math" panose="02040503050406030204" pitchFamily="18" charset="0"/>
                            <a:cs typeface="Roboto Light"/>
                          </a:rPr>
                        </m:ctrlPr>
                      </m:sSubPr>
                      <m:e>
                        <m:r>
                          <a:rPr lang="es-CL" sz="1600" i="1">
                            <a:solidFill>
                              <a:srgbClr val="00B050"/>
                            </a:solidFill>
                            <a:latin typeface="Cambria Math" panose="02040503050406030204" pitchFamily="18" charset="0"/>
                            <a:cs typeface="Roboto Light"/>
                          </a:rPr>
                          <m:t>𝑟</m:t>
                        </m:r>
                      </m:e>
                      <m:sub>
                        <m:r>
                          <a:rPr lang="es-CL" sz="1600" i="1">
                            <a:solidFill>
                              <a:srgbClr val="00B050"/>
                            </a:solidFill>
                            <a:latin typeface="Cambria Math" panose="02040503050406030204" pitchFamily="18" charset="0"/>
                            <a:cs typeface="Roboto Light"/>
                          </a:rPr>
                          <m:t>𝑛</m:t>
                        </m:r>
                      </m:sub>
                    </m:sSub>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Indicates the penalty or reward value of the action.</a:t>
                </a:r>
              </a:p>
              <a:p>
                <a:pPr marL="742950" lvl="1" indent="-285750">
                  <a:buFont typeface="Arial"/>
                  <a:buChar char="•"/>
                </a:pPr>
                <a14:m>
                  <m:oMath xmlns:m="http://schemas.openxmlformats.org/officeDocument/2006/math">
                    <m:sSub>
                      <m:sSubPr>
                        <m:ctrlPr>
                          <a:rPr lang="es-CL" sz="1600" i="1">
                            <a:solidFill>
                              <a:schemeClr val="tx2">
                                <a:lumMod val="75000"/>
                              </a:schemeClr>
                            </a:solidFill>
                            <a:latin typeface="Cambria Math" panose="02040503050406030204" pitchFamily="18" charset="0"/>
                            <a:cs typeface="Roboto Light"/>
                          </a:rPr>
                        </m:ctrlPr>
                      </m:sSubPr>
                      <m:e>
                        <m:r>
                          <a:rPr lang="es-CL" sz="1600" i="1">
                            <a:solidFill>
                              <a:schemeClr val="tx2">
                                <a:lumMod val="75000"/>
                              </a:schemeClr>
                            </a:solidFill>
                            <a:latin typeface="Cambria Math" panose="02040503050406030204" pitchFamily="18" charset="0"/>
                            <a:cs typeface="Roboto Light"/>
                          </a:rPr>
                          <m:t>𝑟</m:t>
                        </m:r>
                      </m:e>
                      <m:sub>
                        <m:r>
                          <a:rPr lang="es-CL" sz="1600" i="1">
                            <a:solidFill>
                              <a:schemeClr val="tx2">
                                <a:lumMod val="75000"/>
                              </a:schemeClr>
                            </a:solidFill>
                            <a:latin typeface="Cambria Math" panose="02040503050406030204" pitchFamily="18" charset="0"/>
                            <a:cs typeface="Roboto Light"/>
                          </a:rPr>
                          <m:t>𝑛</m:t>
                        </m:r>
                      </m:sub>
                    </m:sSub>
                    <m:r>
                      <a:rPr lang="es-CL" sz="1600" i="1">
                        <a:solidFill>
                          <a:schemeClr val="tx2">
                            <a:lumMod val="75000"/>
                          </a:schemeClr>
                        </a:solidFill>
                        <a:latin typeface="Cambria Math" panose="02040503050406030204" pitchFamily="18" charset="0"/>
                        <a:cs typeface="Roboto Light"/>
                      </a:rPr>
                      <m:t>∈ </m:t>
                    </m:r>
                    <m:r>
                      <a:rPr lang="es-CL" sz="1600" i="1">
                        <a:solidFill>
                          <a:schemeClr val="tx2">
                            <a:lumMod val="75000"/>
                          </a:schemeClr>
                        </a:solidFill>
                        <a:latin typeface="Cambria Math" panose="02040503050406030204" pitchFamily="18" charset="0"/>
                        <a:ea typeface="Cambria Math" panose="02040503050406030204" pitchFamily="18" charset="0"/>
                        <a:cs typeface="Roboto Light"/>
                      </a:rPr>
                      <m:t>ℝ</m:t>
                    </m:r>
                  </m:oMath>
                </a14:m>
                <a:r>
                  <a:rPr lang="it-IT" sz="1600" dirty="0">
                    <a:solidFill>
                      <a:schemeClr val="tx2">
                        <a:lumMod val="75000"/>
                      </a:schemeClr>
                    </a:solidFill>
                    <a:latin typeface="Roboto Light"/>
                    <a:cs typeface="Roboto Light"/>
                  </a:rPr>
                  <a:t> </a:t>
                </a:r>
              </a:p>
            </p:txBody>
          </p:sp>
        </mc:Choice>
        <mc:Fallback xmlns="">
          <p:sp>
            <p:nvSpPr>
              <p:cNvPr id="24" name="TextBox 5">
                <a:extLst>
                  <a:ext uri="{FF2B5EF4-FFF2-40B4-BE49-F238E27FC236}">
                    <a16:creationId xmlns:a16="http://schemas.microsoft.com/office/drawing/2014/main" id="{D48E0F8E-20D4-4649-BB3D-15AF8F7F6C4D}"/>
                  </a:ext>
                </a:extLst>
              </p:cNvPr>
              <p:cNvSpPr txBox="1">
                <a:spLocks noRot="1" noChangeAspect="1" noMove="1" noResize="1" noEditPoints="1" noAdjustHandles="1" noChangeArrowheads="1" noChangeShapeType="1" noTextEdit="1"/>
              </p:cNvSpPr>
              <p:nvPr/>
            </p:nvSpPr>
            <p:spPr>
              <a:xfrm>
                <a:off x="516140" y="4621951"/>
                <a:ext cx="7323152" cy="830997"/>
              </a:xfrm>
              <a:prstGeom prst="rect">
                <a:avLst/>
              </a:prstGeom>
              <a:blipFill>
                <a:blip r:embed="rId4"/>
                <a:stretch>
                  <a:fillRect l="-333" t="-2190" b="-6569"/>
                </a:stretch>
              </a:blipFill>
            </p:spPr>
            <p:txBody>
              <a:bodyPr/>
              <a:lstStyle/>
              <a:p>
                <a:r>
                  <a:rPr lang="es-CL">
                    <a:noFill/>
                  </a:rPr>
                  <a:t> </a:t>
                </a:r>
              </a:p>
            </p:txBody>
          </p:sp>
        </mc:Fallback>
      </mc:AlternateContent>
      <p:sp>
        <p:nvSpPr>
          <p:cNvPr id="25" name="CuadroTexto 24">
            <a:extLst>
              <a:ext uri="{FF2B5EF4-FFF2-40B4-BE49-F238E27FC236}">
                <a16:creationId xmlns:a16="http://schemas.microsoft.com/office/drawing/2014/main" id="{FF66B133-4795-41BD-A6BF-5E66407AA34F}"/>
              </a:ext>
            </a:extLst>
          </p:cNvPr>
          <p:cNvSpPr txBox="1"/>
          <p:nvPr/>
        </p:nvSpPr>
        <p:spPr>
          <a:xfrm>
            <a:off x="4499976" y="2805286"/>
            <a:ext cx="1852877" cy="646331"/>
          </a:xfrm>
          <a:prstGeom prst="rect">
            <a:avLst/>
          </a:prstGeom>
          <a:noFill/>
        </p:spPr>
        <p:txBody>
          <a:bodyPr wrap="square">
            <a:spAutoFit/>
          </a:bodyPr>
          <a:lstStyle/>
          <a:p>
            <a:pPr algn="ctr"/>
            <a:r>
              <a:rPr lang="en-US" dirty="0">
                <a:solidFill>
                  <a:srgbClr val="17375E"/>
                </a:solidFill>
                <a:latin typeface="Roboto"/>
              </a:rPr>
              <a:t>Value of the following state</a:t>
            </a:r>
            <a:endParaRPr lang="es-US" dirty="0">
              <a:solidFill>
                <a:srgbClr val="17375E"/>
              </a:solidFill>
              <a:latin typeface="Roboto"/>
            </a:endParaRPr>
          </a:p>
        </p:txBody>
      </p: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CDBA4A64-2E79-494E-8F78-85E56AF8D67E}"/>
                  </a:ext>
                </a:extLst>
              </p:cNvPr>
              <p:cNvSpPr/>
              <p:nvPr/>
            </p:nvSpPr>
            <p:spPr>
              <a:xfrm>
                <a:off x="204395" y="2111016"/>
                <a:ext cx="8229600"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US" i="1" smtClean="0">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US" i="1">
                              <a:solidFill>
                                <a:schemeClr val="tx2">
                                  <a:lumMod val="75000"/>
                                </a:schemeClr>
                              </a:solidFill>
                              <a:latin typeface="Cambria Math" panose="02040503050406030204" pitchFamily="18" charset="0"/>
                            </a:rPr>
                            <m:t>𝑛</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sub>
                          </m:sSub>
                        </m:e>
                      </m:d>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b="0" i="1" smtClean="0">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e>
                      </m:d>
                      <m:r>
                        <a:rPr lang="es-US" i="1">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𝛼</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𝑟</m:t>
                          </m:r>
                        </m:e>
                        <m:sub>
                          <m:r>
                            <a:rPr lang="es-US" i="1">
                              <a:solidFill>
                                <a:schemeClr val="tx2">
                                  <a:lumMod val="75000"/>
                                </a:schemeClr>
                              </a:solidFill>
                              <a:latin typeface="Cambria Math" panose="02040503050406030204" pitchFamily="18" charset="0"/>
                            </a:rPr>
                            <m:t>𝑛</m:t>
                          </m:r>
                        </m:sub>
                      </m:sSub>
                      <m:r>
                        <a:rPr lang="es-US" i="1">
                          <a:solidFill>
                            <a:schemeClr val="tx2">
                              <a:lumMod val="75000"/>
                            </a:schemeClr>
                          </a:solidFill>
                          <a:latin typeface="Cambria Math" panose="02040503050406030204" pitchFamily="18" charset="0"/>
                        </a:rPr>
                        <m:t>+ </m:t>
                      </m:r>
                      <m:r>
                        <m:rPr>
                          <m:sty m:val="p"/>
                        </m:rPr>
                        <a:rPr lang="es-US" i="1">
                          <a:solidFill>
                            <a:schemeClr val="tx2">
                              <a:lumMod val="75000"/>
                            </a:schemeClr>
                          </a:solidFill>
                          <a:latin typeface="Cambria Math" panose="02040503050406030204" pitchFamily="18" charset="0"/>
                        </a:rPr>
                        <m:t>γ</m:t>
                      </m:r>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d>
                        <m:dPr>
                          <m:ctrlPr>
                            <a:rPr lang="es-US" i="1">
                              <a:solidFill>
                                <a:schemeClr val="tx2">
                                  <a:lumMod val="75000"/>
                                </a:schemeClr>
                              </a:solidFill>
                              <a:latin typeface="Cambria Math" panose="02040503050406030204" pitchFamily="18" charset="0"/>
                            </a:rPr>
                          </m:ctrlPr>
                        </m:dPr>
                        <m:e>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US" i="1">
                                  <a:solidFill>
                                    <a:schemeClr val="tx2">
                                      <a:lumMod val="75000"/>
                                    </a:schemeClr>
                                  </a:solidFill>
                                  <a:latin typeface="Cambria Math" panose="02040503050406030204" pitchFamily="18" charset="0"/>
                                </a:rPr>
                                <m:t>+1</m:t>
                              </m:r>
                            </m:sub>
                          </m:sSub>
                        </m:e>
                      </m:d>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𝑄</m:t>
                          </m:r>
                        </m:e>
                        <m:sub>
                          <m:r>
                            <a:rPr lang="es-ES" i="1">
                              <a:solidFill>
                                <a:schemeClr val="tx2">
                                  <a:lumMod val="75000"/>
                                </a:schemeClr>
                              </a:solidFill>
                              <a:latin typeface="Cambria Math" panose="02040503050406030204" pitchFamily="18" charset="0"/>
                            </a:rPr>
                            <m:t>𝑛</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𝑠</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US" i="1">
                          <a:solidFill>
                            <a:schemeClr val="tx2">
                              <a:lumMod val="75000"/>
                            </a:schemeClr>
                          </a:solidFill>
                          <a:latin typeface="Cambria Math" panose="02040503050406030204" pitchFamily="18" charset="0"/>
                        </a:rPr>
                        <m:t>,</m:t>
                      </m:r>
                      <m:sSub>
                        <m:sSubPr>
                          <m:ctrlPr>
                            <a:rPr lang="es-US" i="1">
                              <a:solidFill>
                                <a:schemeClr val="tx2">
                                  <a:lumMod val="75000"/>
                                </a:schemeClr>
                              </a:solidFill>
                              <a:latin typeface="Cambria Math" panose="02040503050406030204" pitchFamily="18" charset="0"/>
                            </a:rPr>
                          </m:ctrlPr>
                        </m:sSubPr>
                        <m:e>
                          <m:r>
                            <a:rPr lang="es-US" i="1">
                              <a:solidFill>
                                <a:schemeClr val="tx2">
                                  <a:lumMod val="75000"/>
                                </a:schemeClr>
                              </a:solidFill>
                              <a:latin typeface="Cambria Math" panose="02040503050406030204" pitchFamily="18" charset="0"/>
                            </a:rPr>
                            <m:t>𝑎</m:t>
                          </m:r>
                        </m:e>
                        <m:sub>
                          <m:r>
                            <a:rPr lang="es-US" i="1">
                              <a:solidFill>
                                <a:schemeClr val="tx2">
                                  <a:lumMod val="75000"/>
                                </a:schemeClr>
                              </a:solidFill>
                              <a:latin typeface="Cambria Math" panose="02040503050406030204" pitchFamily="18" charset="0"/>
                            </a:rPr>
                            <m:t>𝑡</m:t>
                          </m:r>
                          <m:r>
                            <a:rPr lang="es-ES" b="0" i="1" smtClean="0">
                              <a:solidFill>
                                <a:schemeClr val="tx2">
                                  <a:lumMod val="75000"/>
                                </a:schemeClr>
                              </a:solidFill>
                              <a:latin typeface="Cambria Math" panose="02040503050406030204" pitchFamily="18" charset="0"/>
                            </a:rPr>
                            <m:t>−1</m:t>
                          </m:r>
                        </m:sub>
                      </m:sSub>
                      <m:r>
                        <a:rPr lang="es-ES" b="0" i="1" smtClean="0">
                          <a:solidFill>
                            <a:schemeClr val="tx2">
                              <a:lumMod val="75000"/>
                            </a:schemeClr>
                          </a:solidFill>
                          <a:latin typeface="Cambria Math" panose="02040503050406030204" pitchFamily="18" charset="0"/>
                        </a:rPr>
                        <m:t>)</m:t>
                      </m:r>
                      <m:r>
                        <a:rPr lang="es-US" i="1">
                          <a:solidFill>
                            <a:schemeClr val="tx2">
                              <a:lumMod val="75000"/>
                            </a:schemeClr>
                          </a:solidFill>
                          <a:latin typeface="Cambria Math" panose="02040503050406030204" pitchFamily="18" charset="0"/>
                        </a:rPr>
                        <m:t>]</m:t>
                      </m:r>
                    </m:oMath>
                  </m:oMathPara>
                </a14:m>
                <a:endParaRPr lang="es-US" dirty="0">
                  <a:solidFill>
                    <a:schemeClr val="tx2">
                      <a:lumMod val="75000"/>
                    </a:schemeClr>
                  </a:solidFill>
                </a:endParaRPr>
              </a:p>
            </p:txBody>
          </p:sp>
        </mc:Choice>
        <mc:Fallback xmlns="">
          <p:sp>
            <p:nvSpPr>
              <p:cNvPr id="26" name="Rectángulo 25">
                <a:extLst>
                  <a:ext uri="{FF2B5EF4-FFF2-40B4-BE49-F238E27FC236}">
                    <a16:creationId xmlns:a16="http://schemas.microsoft.com/office/drawing/2014/main" id="{CDBA4A64-2E79-494E-8F78-85E56AF8D67E}"/>
                  </a:ext>
                </a:extLst>
              </p:cNvPr>
              <p:cNvSpPr>
                <a:spLocks noRot="1" noChangeAspect="1" noMove="1" noResize="1" noEditPoints="1" noAdjustHandles="1" noChangeArrowheads="1" noChangeShapeType="1" noTextEdit="1"/>
              </p:cNvSpPr>
              <p:nvPr/>
            </p:nvSpPr>
            <p:spPr>
              <a:xfrm>
                <a:off x="204395" y="2111016"/>
                <a:ext cx="8229600" cy="369332"/>
              </a:xfrm>
              <a:prstGeom prst="rect">
                <a:avLst/>
              </a:prstGeom>
              <a:blipFill>
                <a:blip r:embed="rId5"/>
                <a:stretch>
                  <a:fillRect b="-14754"/>
                </a:stretch>
              </a:blipFill>
            </p:spPr>
            <p:txBody>
              <a:bodyPr/>
              <a:lstStyle/>
              <a:p>
                <a:r>
                  <a:rPr lang="es-CL">
                    <a:noFill/>
                  </a:rPr>
                  <a:t> </a:t>
                </a:r>
              </a:p>
            </p:txBody>
          </p:sp>
        </mc:Fallback>
      </mc:AlternateContent>
      <p:sp>
        <p:nvSpPr>
          <p:cNvPr id="2" name="Elipse 1">
            <a:extLst>
              <a:ext uri="{FF2B5EF4-FFF2-40B4-BE49-F238E27FC236}">
                <a16:creationId xmlns:a16="http://schemas.microsoft.com/office/drawing/2014/main" id="{74B4DDCE-2F51-41B6-91B5-663BD04F449A}"/>
              </a:ext>
            </a:extLst>
          </p:cNvPr>
          <p:cNvSpPr/>
          <p:nvPr/>
        </p:nvSpPr>
        <p:spPr>
          <a:xfrm>
            <a:off x="4242179" y="2164137"/>
            <a:ext cx="315161" cy="34620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1" name="Elipse 20">
            <a:extLst>
              <a:ext uri="{FF2B5EF4-FFF2-40B4-BE49-F238E27FC236}">
                <a16:creationId xmlns:a16="http://schemas.microsoft.com/office/drawing/2014/main" id="{8D7CE1E2-C9AE-490D-8D6E-717088818F8B}"/>
              </a:ext>
            </a:extLst>
          </p:cNvPr>
          <p:cNvSpPr/>
          <p:nvPr/>
        </p:nvSpPr>
        <p:spPr>
          <a:xfrm>
            <a:off x="3468766" y="2154866"/>
            <a:ext cx="315160" cy="34208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27" name="Elipse 26">
            <a:extLst>
              <a:ext uri="{FF2B5EF4-FFF2-40B4-BE49-F238E27FC236}">
                <a16:creationId xmlns:a16="http://schemas.microsoft.com/office/drawing/2014/main" id="{9FC1462F-934F-4CE3-B8BE-031BF6A1B19E}"/>
              </a:ext>
            </a:extLst>
          </p:cNvPr>
          <p:cNvSpPr/>
          <p:nvPr/>
        </p:nvSpPr>
        <p:spPr>
          <a:xfrm>
            <a:off x="3735590" y="2162854"/>
            <a:ext cx="315160" cy="342083"/>
          </a:xfrm>
          <a:prstGeom prst="ellips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28" name="TextBox 5">
                <a:extLst>
                  <a:ext uri="{FF2B5EF4-FFF2-40B4-BE49-F238E27FC236}">
                    <a16:creationId xmlns:a16="http://schemas.microsoft.com/office/drawing/2014/main" id="{1A526C7D-F90D-4AFE-A4DC-FE7412D1AB7A}"/>
                  </a:ext>
                </a:extLst>
              </p:cNvPr>
              <p:cNvSpPr txBox="1"/>
              <p:nvPr/>
            </p:nvSpPr>
            <p:spPr>
              <a:xfrm>
                <a:off x="457200" y="5597350"/>
                <a:ext cx="8036732" cy="830997"/>
              </a:xfrm>
              <a:prstGeom prst="rect">
                <a:avLst/>
              </a:prstGeom>
              <a:noFill/>
            </p:spPr>
            <p:txBody>
              <a:bodyPr wrap="square" rtlCol="0">
                <a:spAutoFit/>
              </a:bodyPr>
              <a:lstStyle/>
              <a:p>
                <a:pPr marL="285750" indent="-285750">
                  <a:buFont typeface="Arial"/>
                  <a:buChar char="•"/>
                </a:pPr>
                <a:r>
                  <a:rPr lang="it-IT" sz="1600" dirty="0">
                    <a:solidFill>
                      <a:schemeClr val="tx2">
                        <a:lumMod val="75000"/>
                      </a:schemeClr>
                    </a:solidFill>
                    <a:latin typeface="Roboto Light"/>
                    <a:cs typeface="Roboto Light"/>
                  </a:rPr>
                  <a:t>Discount factor(</a:t>
                </a:r>
                <a14:m>
                  <m:oMath xmlns:m="http://schemas.openxmlformats.org/officeDocument/2006/math">
                    <m:r>
                      <a:rPr lang="es-CL" sz="1600" i="1" smtClean="0">
                        <a:solidFill>
                          <a:schemeClr val="tx2">
                            <a:lumMod val="60000"/>
                            <a:lumOff val="40000"/>
                          </a:schemeClr>
                        </a:solidFill>
                        <a:latin typeface="Cambria Math" panose="02040503050406030204" pitchFamily="18" charset="0"/>
                        <a:cs typeface="Roboto Light"/>
                      </a:rPr>
                      <m:t>𝛾</m:t>
                    </m:r>
                  </m:oMath>
                </a14:m>
                <a:r>
                  <a:rPr lang="it-IT" sz="1600" dirty="0">
                    <a:solidFill>
                      <a:schemeClr val="tx2">
                        <a:lumMod val="75000"/>
                      </a:schemeClr>
                    </a:solidFill>
                    <a:latin typeface="Roboto Light"/>
                    <a:cs typeface="Roboto Light"/>
                  </a:rPr>
                  <a:t>):</a:t>
                </a:r>
              </a:p>
              <a:p>
                <a:pPr marL="742950" lvl="1" indent="-285750">
                  <a:buFont typeface="Arial"/>
                  <a:buChar char="•"/>
                </a:pPr>
                <a:r>
                  <a:rPr lang="en-US" sz="1600" dirty="0">
                    <a:solidFill>
                      <a:schemeClr val="tx2">
                        <a:lumMod val="75000"/>
                      </a:schemeClr>
                    </a:solidFill>
                    <a:latin typeface="Roboto Light"/>
                    <a:cs typeface="Roboto Light"/>
                  </a:rPr>
                  <a:t>It functions as a scaling factor to reward or punish in the current action.</a:t>
                </a:r>
                <a:r>
                  <a:rPr lang="es-ES" sz="1600" dirty="0">
                    <a:solidFill>
                      <a:schemeClr val="tx2">
                        <a:lumMod val="75000"/>
                      </a:schemeClr>
                    </a:solidFill>
                    <a:latin typeface="Roboto Light"/>
                    <a:cs typeface="Roboto Light"/>
                  </a:rPr>
                  <a:t> </a:t>
                </a:r>
                <a:endParaRPr lang="it-IT" sz="1600" dirty="0">
                  <a:solidFill>
                    <a:schemeClr val="tx2">
                      <a:lumMod val="75000"/>
                    </a:schemeClr>
                  </a:solidFill>
                  <a:latin typeface="Roboto Light"/>
                  <a:cs typeface="Roboto Light"/>
                </a:endParaRPr>
              </a:p>
              <a:p>
                <a:pPr marL="742950" lvl="1" indent="-285750">
                  <a:buFont typeface="Arial"/>
                  <a:buChar char="•"/>
                </a:pPr>
                <a14:m>
                  <m:oMath xmlns:m="http://schemas.openxmlformats.org/officeDocument/2006/math">
                    <m:r>
                      <a:rPr lang="es-CL" sz="1600" i="1">
                        <a:solidFill>
                          <a:schemeClr val="tx2">
                            <a:lumMod val="75000"/>
                          </a:schemeClr>
                        </a:solidFill>
                        <a:latin typeface="Cambria Math" panose="02040503050406030204" pitchFamily="18" charset="0"/>
                        <a:cs typeface="Roboto Light"/>
                      </a:rPr>
                      <m:t>𝛾</m:t>
                    </m:r>
                    <m:r>
                      <a:rPr lang="es-CL" sz="1600" i="1">
                        <a:solidFill>
                          <a:schemeClr val="tx2">
                            <a:lumMod val="75000"/>
                          </a:schemeClr>
                        </a:solidFill>
                        <a:latin typeface="Cambria Math" panose="02040503050406030204" pitchFamily="18" charset="0"/>
                        <a:cs typeface="Roboto Light"/>
                      </a:rPr>
                      <m:t>∈(0,1)</m:t>
                    </m:r>
                  </m:oMath>
                </a14:m>
                <a:endParaRPr lang="it-IT" sz="1600" dirty="0">
                  <a:solidFill>
                    <a:schemeClr val="tx2">
                      <a:lumMod val="75000"/>
                    </a:schemeClr>
                  </a:solidFill>
                  <a:latin typeface="Roboto Light"/>
                  <a:cs typeface="Roboto Light"/>
                </a:endParaRPr>
              </a:p>
            </p:txBody>
          </p:sp>
        </mc:Choice>
        <mc:Fallback xmlns="">
          <p:sp>
            <p:nvSpPr>
              <p:cNvPr id="28" name="TextBox 5">
                <a:extLst>
                  <a:ext uri="{FF2B5EF4-FFF2-40B4-BE49-F238E27FC236}">
                    <a16:creationId xmlns:a16="http://schemas.microsoft.com/office/drawing/2014/main" id="{1A526C7D-F90D-4AFE-A4DC-FE7412D1AB7A}"/>
                  </a:ext>
                </a:extLst>
              </p:cNvPr>
              <p:cNvSpPr txBox="1">
                <a:spLocks noRot="1" noChangeAspect="1" noMove="1" noResize="1" noEditPoints="1" noAdjustHandles="1" noChangeArrowheads="1" noChangeShapeType="1" noTextEdit="1"/>
              </p:cNvSpPr>
              <p:nvPr/>
            </p:nvSpPr>
            <p:spPr>
              <a:xfrm>
                <a:off x="457200" y="5597350"/>
                <a:ext cx="8036732" cy="830997"/>
              </a:xfrm>
              <a:prstGeom prst="rect">
                <a:avLst/>
              </a:prstGeom>
              <a:blipFill>
                <a:blip r:embed="rId6"/>
                <a:stretch>
                  <a:fillRect l="-303" t="-2190" b="-6569"/>
                </a:stretch>
              </a:blipFill>
            </p:spPr>
            <p:txBody>
              <a:bodyPr/>
              <a:lstStyle/>
              <a:p>
                <a:r>
                  <a:rPr lang="es-CL">
                    <a:noFill/>
                  </a:rPr>
                  <a:t> </a:t>
                </a:r>
              </a:p>
            </p:txBody>
          </p:sp>
        </mc:Fallback>
      </mc:AlternateContent>
    </p:spTree>
    <p:extLst>
      <p:ext uri="{BB962C8B-B14F-4D97-AF65-F5344CB8AC3E}">
        <p14:creationId xmlns:p14="http://schemas.microsoft.com/office/powerpoint/2010/main" val="426119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4" grpId="0"/>
      <p:bldP spid="25" grpId="0"/>
      <p:bldP spid="2" grpId="0" animBg="1"/>
      <p:bldP spid="21" grpId="0" animBg="1"/>
      <p:bldP spid="27" grpId="0" animBg="1"/>
      <p:bldP spid="2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n-US" altLang="es-CL" sz="2400" b="1" dirty="0">
                <a:solidFill>
                  <a:srgbClr val="953735"/>
                </a:solidFill>
                <a:latin typeface="Roboto Medium"/>
                <a:ea typeface="Roboto Medium"/>
                <a:cs typeface="Roboto Medium"/>
              </a:rPr>
              <a:t>Difference between SARSA and QL </a:t>
            </a:r>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21341" y="1424053"/>
            <a:ext cx="8229600" cy="5104961"/>
          </a:xfrm>
        </p:spPr>
        <p:txBody>
          <a:bodyPr/>
          <a:lstStyle/>
          <a:p>
            <a:pPr marL="0" indent="0">
              <a:buNone/>
            </a:pPr>
            <a:r>
              <a:rPr lang="es-CL" sz="2400" dirty="0"/>
              <a:t>Mouse vs Cliff:</a:t>
            </a:r>
          </a:p>
          <a:p>
            <a:pPr marL="0" indent="0">
              <a:buNone/>
            </a:pPr>
            <a:endParaRPr lang="es-CL" sz="2400" dirty="0"/>
          </a:p>
          <a:p>
            <a:pPr marL="0" indent="0">
              <a:buNone/>
            </a:pPr>
            <a:r>
              <a:rPr lang="en-US" sz="2400" dirty="0"/>
              <a:t>In the present scenario the red squares are shown as a cliff, the blue square as the mouse and the green square as the cheese.</a:t>
            </a:r>
            <a:r>
              <a:rPr lang="es-CL" sz="2400" dirty="0"/>
              <a:t> </a:t>
            </a:r>
          </a:p>
        </p:txBody>
      </p:sp>
      <p:pic>
        <p:nvPicPr>
          <p:cNvPr id="1026" name="Picture 2" descr="mouse vs cliff">
            <a:extLst>
              <a:ext uri="{FF2B5EF4-FFF2-40B4-BE49-F238E27FC236}">
                <a16:creationId xmlns:a16="http://schemas.microsoft.com/office/drawing/2014/main" id="{AD404C7A-DEBD-4351-8A21-18B324529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51" y="4008582"/>
            <a:ext cx="3677297" cy="16057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26E20F0-B47F-41DE-81EA-4F6825A10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658" y="4008582"/>
            <a:ext cx="3326718" cy="160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394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s-ES_tradnl" altLang="es-CL" sz="2400" b="1" dirty="0">
                <a:solidFill>
                  <a:srgbClr val="953735"/>
                </a:solidFill>
                <a:latin typeface="Roboto Medium"/>
                <a:ea typeface="Roboto Medium"/>
                <a:cs typeface="Roboto Medium"/>
              </a:rPr>
              <a:t>Ejemplo para diferenciar SARSA y QL </a:t>
            </a:r>
            <a:endParaRPr lang="en-US" dirty="0"/>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21341" y="1424053"/>
            <a:ext cx="8229600" cy="5104961"/>
          </a:xfrm>
        </p:spPr>
        <p:txBody>
          <a:bodyPr/>
          <a:lstStyle/>
          <a:p>
            <a:pPr marL="0" indent="0">
              <a:buNone/>
            </a:pPr>
            <a:r>
              <a:rPr lang="es-CL" sz="2400" dirty="0" err="1"/>
              <a:t>Using</a:t>
            </a:r>
            <a:r>
              <a:rPr lang="es-CL" sz="2400" dirty="0"/>
              <a:t> QL :</a:t>
            </a:r>
          </a:p>
          <a:p>
            <a:pPr marL="0" indent="0">
              <a:buNone/>
            </a:pPr>
            <a:endParaRPr lang="es-CL" sz="2400" dirty="0"/>
          </a:p>
        </p:txBody>
      </p:sp>
      <p:pic>
        <p:nvPicPr>
          <p:cNvPr id="2050" name="Picture 2">
            <a:extLst>
              <a:ext uri="{FF2B5EF4-FFF2-40B4-BE49-F238E27FC236}">
                <a16:creationId xmlns:a16="http://schemas.microsoft.com/office/drawing/2014/main" id="{434DBB18-83D2-48D5-893F-91F42C588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114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184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p:cNvSpPr>
          <p:nvPr/>
        </p:nvSpPr>
        <p:spPr bwMode="auto">
          <a:xfrm>
            <a:off x="457200" y="625543"/>
            <a:ext cx="8229600" cy="395287"/>
          </a:xfrm>
          <a:prstGeom prst="rect">
            <a:avLst/>
          </a:prstGeom>
          <a:noFill/>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r>
              <a:rPr lang="es-ES_tradnl" altLang="es-CL" sz="2400" b="1" dirty="0">
                <a:solidFill>
                  <a:srgbClr val="953735"/>
                </a:solidFill>
                <a:latin typeface="Roboto Medium"/>
                <a:ea typeface="Roboto Medium"/>
                <a:cs typeface="Roboto Medium"/>
              </a:rPr>
              <a:t>Ejemplo para diferenciar SARSA y QL </a:t>
            </a:r>
            <a:endParaRPr lang="en-US" dirty="0"/>
          </a:p>
        </p:txBody>
      </p:sp>
      <p:sp>
        <p:nvSpPr>
          <p:cNvPr id="3" name="Marcador de contenido 2">
            <a:extLst>
              <a:ext uri="{FF2B5EF4-FFF2-40B4-BE49-F238E27FC236}">
                <a16:creationId xmlns:a16="http://schemas.microsoft.com/office/drawing/2014/main" id="{E74440DC-1CC0-4BCD-B4A3-0CB77AC1F4B4}"/>
              </a:ext>
            </a:extLst>
          </p:cNvPr>
          <p:cNvSpPr>
            <a:spLocks noGrp="1"/>
          </p:cNvSpPr>
          <p:nvPr>
            <p:ph idx="1"/>
          </p:nvPr>
        </p:nvSpPr>
        <p:spPr>
          <a:xfrm>
            <a:off x="421341" y="1424053"/>
            <a:ext cx="8229600" cy="5104961"/>
          </a:xfrm>
        </p:spPr>
        <p:txBody>
          <a:bodyPr/>
          <a:lstStyle/>
          <a:p>
            <a:pPr marL="0" indent="0">
              <a:buNone/>
            </a:pPr>
            <a:r>
              <a:rPr lang="es-CL" sz="2400" dirty="0" err="1"/>
              <a:t>Using</a:t>
            </a:r>
            <a:r>
              <a:rPr lang="es-CL" sz="2400" dirty="0"/>
              <a:t> SARSA:</a:t>
            </a:r>
          </a:p>
          <a:p>
            <a:pPr marL="0" indent="0">
              <a:buNone/>
            </a:pPr>
            <a:endParaRPr lang="es-CL" sz="2400" dirty="0"/>
          </a:p>
        </p:txBody>
      </p:sp>
      <p:pic>
        <p:nvPicPr>
          <p:cNvPr id="3074" name="Picture 2">
            <a:extLst>
              <a:ext uri="{FF2B5EF4-FFF2-40B4-BE49-F238E27FC236}">
                <a16:creationId xmlns:a16="http://schemas.microsoft.com/office/drawing/2014/main" id="{18E1028B-C621-4C0D-9EDF-B7877F8E3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1148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869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1;p3">
            <a:extLst>
              <a:ext uri="{FF2B5EF4-FFF2-40B4-BE49-F238E27FC236}">
                <a16:creationId xmlns:a16="http://schemas.microsoft.com/office/drawing/2014/main" id="{E3563CF2-2819-4100-85DE-426275D61B6A}"/>
              </a:ext>
            </a:extLst>
          </p:cNvPr>
          <p:cNvSpPr txBox="1"/>
          <p:nvPr/>
        </p:nvSpPr>
        <p:spPr>
          <a:xfrm>
            <a:off x="457200" y="625543"/>
            <a:ext cx="8229600" cy="395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2400" b="1" dirty="0">
                <a:solidFill>
                  <a:srgbClr val="953735"/>
                </a:solidFill>
                <a:latin typeface="Roboto Medium"/>
                <a:ea typeface="Roboto Medium"/>
                <a:cs typeface="Roboto Medium"/>
                <a:sym typeface="Roboto Medium"/>
              </a:rPr>
              <a:t>S-</a:t>
            </a:r>
            <a:r>
              <a:rPr lang="es-ES" sz="2400" b="1" dirty="0" err="1">
                <a:solidFill>
                  <a:srgbClr val="953735"/>
                </a:solidFill>
                <a:latin typeface="Roboto Medium"/>
                <a:ea typeface="Roboto Medium"/>
                <a:cs typeface="Roboto Medium"/>
                <a:sym typeface="Roboto Medium"/>
              </a:rPr>
              <a:t>Shaped</a:t>
            </a:r>
            <a:endParaRPr dirty="0"/>
          </a:p>
        </p:txBody>
      </p:sp>
      <p:pic>
        <p:nvPicPr>
          <p:cNvPr id="10" name="Imagen 9">
            <a:extLst>
              <a:ext uri="{FF2B5EF4-FFF2-40B4-BE49-F238E27FC236}">
                <a16:creationId xmlns:a16="http://schemas.microsoft.com/office/drawing/2014/main" id="{8EA36722-DB1B-4A0A-9F65-0FCC657188CA}"/>
              </a:ext>
            </a:extLst>
          </p:cNvPr>
          <p:cNvPicPr>
            <a:picLocks noChangeAspect="1"/>
          </p:cNvPicPr>
          <p:nvPr/>
        </p:nvPicPr>
        <p:blipFill>
          <a:blip r:embed="rId2"/>
          <a:stretch>
            <a:fillRect/>
          </a:stretch>
        </p:blipFill>
        <p:spPr>
          <a:xfrm>
            <a:off x="4125480" y="2350783"/>
            <a:ext cx="4953865" cy="1388934"/>
          </a:xfrm>
          <a:prstGeom prst="rect">
            <a:avLst/>
          </a:prstGeom>
        </p:spPr>
      </p:pic>
      <p:pic>
        <p:nvPicPr>
          <p:cNvPr id="3" name="Imagen 2">
            <a:extLst>
              <a:ext uri="{FF2B5EF4-FFF2-40B4-BE49-F238E27FC236}">
                <a16:creationId xmlns:a16="http://schemas.microsoft.com/office/drawing/2014/main" id="{58163F89-7B90-4926-BCFD-C1FF9A84EB59}"/>
              </a:ext>
            </a:extLst>
          </p:cNvPr>
          <p:cNvPicPr>
            <a:picLocks noChangeAspect="1"/>
          </p:cNvPicPr>
          <p:nvPr/>
        </p:nvPicPr>
        <p:blipFill>
          <a:blip r:embed="rId3"/>
          <a:stretch>
            <a:fillRect/>
          </a:stretch>
        </p:blipFill>
        <p:spPr>
          <a:xfrm>
            <a:off x="0" y="1478387"/>
            <a:ext cx="3895725" cy="3133725"/>
          </a:xfrm>
          <a:prstGeom prst="rect">
            <a:avLst/>
          </a:prstGeom>
        </p:spPr>
      </p:pic>
      <p:sp>
        <p:nvSpPr>
          <p:cNvPr id="7" name="Rectángulo 6">
            <a:extLst>
              <a:ext uri="{FF2B5EF4-FFF2-40B4-BE49-F238E27FC236}">
                <a16:creationId xmlns:a16="http://schemas.microsoft.com/office/drawing/2014/main" id="{CDD2EDBC-8752-482A-B5F7-FFC9D6033F63}"/>
              </a:ext>
            </a:extLst>
          </p:cNvPr>
          <p:cNvSpPr/>
          <p:nvPr/>
        </p:nvSpPr>
        <p:spPr>
          <a:xfrm>
            <a:off x="4430098" y="2350783"/>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926E3E4E-9016-4580-890C-6BF7A0238C88}"/>
              </a:ext>
            </a:extLst>
          </p:cNvPr>
          <p:cNvSpPr/>
          <p:nvPr/>
        </p:nvSpPr>
        <p:spPr>
          <a:xfrm>
            <a:off x="7969510" y="2350783"/>
            <a:ext cx="975438" cy="1297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24611808"/>
      </p:ext>
    </p:extLst>
  </p:cSld>
  <p:clrMapOvr>
    <a:masterClrMapping/>
  </p:clrMapOvr>
</p:sld>
</file>

<file path=ppt/theme/theme1.xml><?xml version="1.0" encoding="utf-8"?>
<a:theme xmlns:a="http://schemas.openxmlformats.org/drawingml/2006/main" name="PUCV 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Presentacion Diplomado</Template>
  <TotalTime>7972</TotalTime>
  <Words>4158</Words>
  <Application>Microsoft Office PowerPoint</Application>
  <PresentationFormat>Presentación en pantalla (4:3)</PresentationFormat>
  <Paragraphs>359</Paragraphs>
  <Slides>85</Slides>
  <Notes>30</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85</vt:i4>
      </vt:variant>
    </vt:vector>
  </HeadingPairs>
  <TitlesOfParts>
    <vt:vector size="94" baseType="lpstr">
      <vt:lpstr>Arial</vt:lpstr>
      <vt:lpstr>Calibri</vt:lpstr>
      <vt:lpstr>Cambria Math</vt:lpstr>
      <vt:lpstr>Palatino Linotype</vt:lpstr>
      <vt:lpstr>PalatinoLinotype</vt:lpstr>
      <vt:lpstr>Roboto</vt:lpstr>
      <vt:lpstr>Roboto Light</vt:lpstr>
      <vt:lpstr>Roboto Medium</vt:lpstr>
      <vt:lpstr>PUCV 01</vt:lpstr>
      <vt:lpstr>Presentación de PowerPoint</vt:lpstr>
      <vt:lpstr>Presentación de PowerPoint</vt:lpstr>
      <vt:lpstr>Why apply metaheuristics to solve combinatorial optimization problems?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Metaheuristics implemented</vt:lpstr>
      <vt:lpstr>Presentación de PowerPoint</vt:lpstr>
      <vt:lpstr>Presentación de PowerPoint</vt:lpstr>
      <vt:lpstr>Presentación de PowerPoint</vt:lpstr>
      <vt:lpstr>Machine Learning</vt:lpstr>
      <vt:lpstr>Presentación de PowerPoint</vt:lpstr>
      <vt:lpstr>Presentación de PowerPoint</vt:lpstr>
      <vt:lpstr>Presentación de PowerPoint</vt:lpstr>
      <vt:lpstr>Problems to be solved</vt:lpstr>
      <vt:lpstr>Presentación de PowerPoint</vt:lpstr>
      <vt:lpstr>Presentación de PowerPoint</vt:lpstr>
      <vt:lpstr>Presentación de PowerPoint</vt:lpstr>
      <vt:lpstr>Presentación de PowerPoint</vt:lpstr>
      <vt:lpstr>Experimental Results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Machine Learning</vt:lpstr>
      <vt:lpstr>Presentación de PowerPoint</vt:lpstr>
      <vt:lpstr>Presentación de PowerPoint</vt:lpstr>
      <vt:lpstr>Presentación de PowerPoint</vt:lpstr>
      <vt:lpstr>Presentación de PowerPoint</vt:lpstr>
      <vt:lpstr>Presentación de PowerPoint</vt:lpstr>
    </vt:vector>
  </TitlesOfParts>
  <Company>Al Fragor Ediciones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Andres Cisternas Caneo</dc:creator>
  <cp:lastModifiedBy>Marcelo Becerra</cp:lastModifiedBy>
  <cp:revision>330</cp:revision>
  <dcterms:created xsi:type="dcterms:W3CDTF">2020-09-24T15:58:08Z</dcterms:created>
  <dcterms:modified xsi:type="dcterms:W3CDTF">2022-01-10T03:50:34Z</dcterms:modified>
</cp:coreProperties>
</file>