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6" r:id="rId1"/>
  </p:sldMasterIdLst>
  <p:notesMasterIdLst>
    <p:notesMasterId r:id="rId28"/>
  </p:notesMasterIdLst>
  <p:sldIdLst>
    <p:sldId id="256" r:id="rId2"/>
    <p:sldId id="258" r:id="rId3"/>
    <p:sldId id="452" r:id="rId4"/>
    <p:sldId id="434" r:id="rId5"/>
    <p:sldId id="356" r:id="rId6"/>
    <p:sldId id="518" r:id="rId7"/>
    <p:sldId id="494" r:id="rId8"/>
    <p:sldId id="466" r:id="rId9"/>
    <p:sldId id="555" r:id="rId10"/>
    <p:sldId id="526" r:id="rId11"/>
    <p:sldId id="556" r:id="rId12"/>
    <p:sldId id="557" r:id="rId13"/>
    <p:sldId id="496" r:id="rId14"/>
    <p:sldId id="387" r:id="rId15"/>
    <p:sldId id="430" r:id="rId16"/>
    <p:sldId id="417" r:id="rId17"/>
    <p:sldId id="414" r:id="rId18"/>
    <p:sldId id="418" r:id="rId19"/>
    <p:sldId id="420" r:id="rId20"/>
    <p:sldId id="421" r:id="rId21"/>
    <p:sldId id="423" r:id="rId22"/>
    <p:sldId id="424" r:id="rId23"/>
    <p:sldId id="425" r:id="rId24"/>
    <p:sldId id="426" r:id="rId25"/>
    <p:sldId id="495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984D291-659F-AD45-8DFC-0E328E71ED50}">
          <p14:sldIdLst>
            <p14:sldId id="256"/>
            <p14:sldId id="258"/>
            <p14:sldId id="452"/>
            <p14:sldId id="434"/>
            <p14:sldId id="356"/>
            <p14:sldId id="518"/>
            <p14:sldId id="494"/>
            <p14:sldId id="466"/>
            <p14:sldId id="555"/>
            <p14:sldId id="526"/>
            <p14:sldId id="556"/>
            <p14:sldId id="557"/>
            <p14:sldId id="496"/>
            <p14:sldId id="387"/>
            <p14:sldId id="430"/>
            <p14:sldId id="417"/>
            <p14:sldId id="414"/>
            <p14:sldId id="418"/>
            <p14:sldId id="420"/>
            <p14:sldId id="421"/>
            <p14:sldId id="423"/>
            <p14:sldId id="424"/>
            <p14:sldId id="425"/>
            <p14:sldId id="426"/>
            <p14:sldId id="495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7E3C"/>
    <a:srgbClr val="AA9044"/>
    <a:srgbClr val="C6A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84525" autoAdjust="0"/>
  </p:normalViewPr>
  <p:slideViewPr>
    <p:cSldViewPr snapToGrid="0" snapToObjects="1">
      <p:cViewPr varScale="1">
        <p:scale>
          <a:sx n="97" d="100"/>
          <a:sy n="97" d="100"/>
        </p:scale>
        <p:origin x="20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DA255-B90B-42CA-8FF0-DBB442BACEB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527710A-E2E1-48FE-8C36-29EFE22AA0E9}">
      <dgm:prSet phldrT="[Texto]"/>
      <dgm:spPr/>
      <dgm:t>
        <a:bodyPr/>
        <a:lstStyle/>
        <a:p>
          <a:r>
            <a:rPr lang="es-US" dirty="0"/>
            <a:t>Dominios</a:t>
          </a:r>
          <a:endParaRPr lang="es-CL" dirty="0"/>
        </a:p>
      </dgm:t>
    </dgm:pt>
    <dgm:pt modelId="{B63F8986-B084-466A-AC37-E8AD679C6C36}" type="parTrans" cxnId="{1B7B3DD5-F76A-45D2-8DAF-F003B5B09E18}">
      <dgm:prSet/>
      <dgm:spPr/>
      <dgm:t>
        <a:bodyPr/>
        <a:lstStyle/>
        <a:p>
          <a:endParaRPr lang="es-CL"/>
        </a:p>
      </dgm:t>
    </dgm:pt>
    <dgm:pt modelId="{05588AF6-052D-481B-BEEB-A49E8BDE8B33}" type="sibTrans" cxnId="{1B7B3DD5-F76A-45D2-8DAF-F003B5B09E18}">
      <dgm:prSet/>
      <dgm:spPr/>
      <dgm:t>
        <a:bodyPr/>
        <a:lstStyle/>
        <a:p>
          <a:endParaRPr lang="es-CL"/>
        </a:p>
      </dgm:t>
    </dgm:pt>
    <dgm:pt modelId="{57AD6B2A-AC1C-408B-BAB8-75851570F9CC}">
      <dgm:prSet phldrT="[Texto]"/>
      <dgm:spPr/>
      <dgm:t>
        <a:bodyPr/>
        <a:lstStyle/>
        <a:p>
          <a:r>
            <a:rPr lang="es-US" dirty="0"/>
            <a:t>Continuos</a:t>
          </a:r>
          <a:endParaRPr lang="es-CL" dirty="0"/>
        </a:p>
      </dgm:t>
    </dgm:pt>
    <dgm:pt modelId="{6EE683EC-F304-4FD4-A85D-CADAE3CD7140}" type="parTrans" cxnId="{8A3BBEB2-E202-4BEC-A0BC-84F9668C9532}">
      <dgm:prSet/>
      <dgm:spPr/>
      <dgm:t>
        <a:bodyPr/>
        <a:lstStyle/>
        <a:p>
          <a:endParaRPr lang="es-CL"/>
        </a:p>
      </dgm:t>
    </dgm:pt>
    <dgm:pt modelId="{A378F03B-196E-4529-937D-D7FE094DD459}" type="sibTrans" cxnId="{8A3BBEB2-E202-4BEC-A0BC-84F9668C9532}">
      <dgm:prSet/>
      <dgm:spPr/>
      <dgm:t>
        <a:bodyPr/>
        <a:lstStyle/>
        <a:p>
          <a:endParaRPr lang="es-CL"/>
        </a:p>
      </dgm:t>
    </dgm:pt>
    <dgm:pt modelId="{78E67E0C-AC7C-481B-8E5F-B995631676FD}">
      <dgm:prSet phldrT="[Texto]"/>
      <dgm:spPr/>
      <dgm:t>
        <a:bodyPr/>
        <a:lstStyle/>
        <a:p>
          <a:r>
            <a:rPr lang="es-US" dirty="0"/>
            <a:t>Discretos</a:t>
          </a:r>
          <a:endParaRPr lang="es-CL" dirty="0"/>
        </a:p>
      </dgm:t>
    </dgm:pt>
    <dgm:pt modelId="{4281D736-D65F-4F2C-A367-A0B46392E5E1}" type="parTrans" cxnId="{5F3E7467-8DE5-4A5E-8ECD-396F7E1E9035}">
      <dgm:prSet/>
      <dgm:spPr/>
      <dgm:t>
        <a:bodyPr/>
        <a:lstStyle/>
        <a:p>
          <a:endParaRPr lang="es-CL"/>
        </a:p>
      </dgm:t>
    </dgm:pt>
    <dgm:pt modelId="{EA84CD73-EE44-4BE1-A80D-C202F95EA826}" type="sibTrans" cxnId="{5F3E7467-8DE5-4A5E-8ECD-396F7E1E9035}">
      <dgm:prSet/>
      <dgm:spPr/>
      <dgm:t>
        <a:bodyPr/>
        <a:lstStyle/>
        <a:p>
          <a:endParaRPr lang="es-CL"/>
        </a:p>
      </dgm:t>
    </dgm:pt>
    <dgm:pt modelId="{8832DD3C-1DAE-4A0F-974B-66212C5BC21B}">
      <dgm:prSet phldrT="[Texto]"/>
      <dgm:spPr/>
      <dgm:t>
        <a:bodyPr/>
        <a:lstStyle/>
        <a:p>
          <a:r>
            <a:rPr lang="es-US" dirty="0"/>
            <a:t>Mixto</a:t>
          </a:r>
          <a:endParaRPr lang="es-CL" dirty="0"/>
        </a:p>
      </dgm:t>
    </dgm:pt>
    <dgm:pt modelId="{A9A41832-59CB-426B-8009-E063EAB0CEEC}" type="parTrans" cxnId="{AD8F4B25-539B-4FF5-AEAF-12E504DB29EB}">
      <dgm:prSet/>
      <dgm:spPr/>
      <dgm:t>
        <a:bodyPr/>
        <a:lstStyle/>
        <a:p>
          <a:endParaRPr lang="es-CL"/>
        </a:p>
      </dgm:t>
    </dgm:pt>
    <dgm:pt modelId="{934AA007-B795-4F40-9A83-2A2A83BC3E44}" type="sibTrans" cxnId="{AD8F4B25-539B-4FF5-AEAF-12E504DB29EB}">
      <dgm:prSet/>
      <dgm:spPr/>
      <dgm:t>
        <a:bodyPr/>
        <a:lstStyle/>
        <a:p>
          <a:endParaRPr lang="es-CL"/>
        </a:p>
      </dgm:t>
    </dgm:pt>
    <dgm:pt modelId="{B253733D-1809-4865-B61E-36454CB7AD80}">
      <dgm:prSet phldrT="[Texto]"/>
      <dgm:spPr/>
      <dgm:t>
        <a:bodyPr/>
        <a:lstStyle/>
        <a:p>
          <a:r>
            <a:rPr lang="es-US" dirty="0"/>
            <a:t>Binarios</a:t>
          </a:r>
          <a:endParaRPr lang="es-CL" dirty="0"/>
        </a:p>
      </dgm:t>
    </dgm:pt>
    <dgm:pt modelId="{DB417357-74B9-4A85-A8BB-0F668ABDAAA5}" type="parTrans" cxnId="{1A44FEBB-053F-48AF-9A12-717BEA4BA05B}">
      <dgm:prSet/>
      <dgm:spPr/>
      <dgm:t>
        <a:bodyPr/>
        <a:lstStyle/>
        <a:p>
          <a:endParaRPr lang="es-CL"/>
        </a:p>
      </dgm:t>
    </dgm:pt>
    <dgm:pt modelId="{35503098-4260-4A7C-B1BA-ABF6D21C8217}" type="sibTrans" cxnId="{1A44FEBB-053F-48AF-9A12-717BEA4BA05B}">
      <dgm:prSet/>
      <dgm:spPr/>
      <dgm:t>
        <a:bodyPr/>
        <a:lstStyle/>
        <a:p>
          <a:endParaRPr lang="es-CL"/>
        </a:p>
      </dgm:t>
    </dgm:pt>
    <dgm:pt modelId="{6F0DFFA7-C223-4CA1-9DEF-D6268575D52D}" type="pres">
      <dgm:prSet presAssocID="{A76DA255-B90B-42CA-8FF0-DBB442BACE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B96A3B-26AA-46E2-B50B-8697EA6B0F91}" type="pres">
      <dgm:prSet presAssocID="{C527710A-E2E1-48FE-8C36-29EFE22AA0E9}" presName="hierRoot1" presStyleCnt="0">
        <dgm:presLayoutVars>
          <dgm:hierBranch val="init"/>
        </dgm:presLayoutVars>
      </dgm:prSet>
      <dgm:spPr/>
    </dgm:pt>
    <dgm:pt modelId="{192BFC02-716D-46B4-8E4E-1E91FC1710CA}" type="pres">
      <dgm:prSet presAssocID="{C527710A-E2E1-48FE-8C36-29EFE22AA0E9}" presName="rootComposite1" presStyleCnt="0"/>
      <dgm:spPr/>
    </dgm:pt>
    <dgm:pt modelId="{9BA00911-6E2E-4352-A99C-799BB2ED31BB}" type="pres">
      <dgm:prSet presAssocID="{C527710A-E2E1-48FE-8C36-29EFE22AA0E9}" presName="rootText1" presStyleLbl="node0" presStyleIdx="0" presStyleCnt="1">
        <dgm:presLayoutVars>
          <dgm:chPref val="3"/>
        </dgm:presLayoutVars>
      </dgm:prSet>
      <dgm:spPr/>
    </dgm:pt>
    <dgm:pt modelId="{0445ABC1-52D3-4DC1-B9DE-503C3012831A}" type="pres">
      <dgm:prSet presAssocID="{C527710A-E2E1-48FE-8C36-29EFE22AA0E9}" presName="rootConnector1" presStyleLbl="node1" presStyleIdx="0" presStyleCnt="0"/>
      <dgm:spPr/>
    </dgm:pt>
    <dgm:pt modelId="{16DE73D4-991F-469E-AB7B-C79475DB85EE}" type="pres">
      <dgm:prSet presAssocID="{C527710A-E2E1-48FE-8C36-29EFE22AA0E9}" presName="hierChild2" presStyleCnt="0"/>
      <dgm:spPr/>
    </dgm:pt>
    <dgm:pt modelId="{BEBB8B16-BA6D-48D4-9242-7E0CD69CB0AA}" type="pres">
      <dgm:prSet presAssocID="{6EE683EC-F304-4FD4-A85D-CADAE3CD7140}" presName="Name37" presStyleLbl="parChTrans1D2" presStyleIdx="0" presStyleCnt="3"/>
      <dgm:spPr/>
    </dgm:pt>
    <dgm:pt modelId="{2CA0F0DB-70CD-4A03-8209-BB8C49C350ED}" type="pres">
      <dgm:prSet presAssocID="{57AD6B2A-AC1C-408B-BAB8-75851570F9CC}" presName="hierRoot2" presStyleCnt="0">
        <dgm:presLayoutVars>
          <dgm:hierBranch val="init"/>
        </dgm:presLayoutVars>
      </dgm:prSet>
      <dgm:spPr/>
    </dgm:pt>
    <dgm:pt modelId="{3807FB41-C223-4082-A91D-B9C0905298F6}" type="pres">
      <dgm:prSet presAssocID="{57AD6B2A-AC1C-408B-BAB8-75851570F9CC}" presName="rootComposite" presStyleCnt="0"/>
      <dgm:spPr/>
    </dgm:pt>
    <dgm:pt modelId="{F4340320-D7E8-4985-B99C-2581F316C298}" type="pres">
      <dgm:prSet presAssocID="{57AD6B2A-AC1C-408B-BAB8-75851570F9CC}" presName="rootText" presStyleLbl="node2" presStyleIdx="0" presStyleCnt="3">
        <dgm:presLayoutVars>
          <dgm:chPref val="3"/>
        </dgm:presLayoutVars>
      </dgm:prSet>
      <dgm:spPr/>
    </dgm:pt>
    <dgm:pt modelId="{926F0D46-6684-4F7A-99B1-3C3DFFE51448}" type="pres">
      <dgm:prSet presAssocID="{57AD6B2A-AC1C-408B-BAB8-75851570F9CC}" presName="rootConnector" presStyleLbl="node2" presStyleIdx="0" presStyleCnt="3"/>
      <dgm:spPr/>
    </dgm:pt>
    <dgm:pt modelId="{BC58FE47-CABF-4106-87C4-E5B2607E83BB}" type="pres">
      <dgm:prSet presAssocID="{57AD6B2A-AC1C-408B-BAB8-75851570F9CC}" presName="hierChild4" presStyleCnt="0"/>
      <dgm:spPr/>
    </dgm:pt>
    <dgm:pt modelId="{6267D105-C0D9-4414-AAAE-B693E9CA4A4C}" type="pres">
      <dgm:prSet presAssocID="{57AD6B2A-AC1C-408B-BAB8-75851570F9CC}" presName="hierChild5" presStyleCnt="0"/>
      <dgm:spPr/>
    </dgm:pt>
    <dgm:pt modelId="{267260FE-A3F3-45A3-83FC-032D1344CD0C}" type="pres">
      <dgm:prSet presAssocID="{4281D736-D65F-4F2C-A367-A0B46392E5E1}" presName="Name37" presStyleLbl="parChTrans1D2" presStyleIdx="1" presStyleCnt="3"/>
      <dgm:spPr/>
    </dgm:pt>
    <dgm:pt modelId="{23DC86D2-E5DE-4CFA-BA94-31E991257B96}" type="pres">
      <dgm:prSet presAssocID="{78E67E0C-AC7C-481B-8E5F-B995631676FD}" presName="hierRoot2" presStyleCnt="0">
        <dgm:presLayoutVars>
          <dgm:hierBranch val="init"/>
        </dgm:presLayoutVars>
      </dgm:prSet>
      <dgm:spPr/>
    </dgm:pt>
    <dgm:pt modelId="{EA2EAE00-1FD7-4CB4-8200-8C672F20FB1E}" type="pres">
      <dgm:prSet presAssocID="{78E67E0C-AC7C-481B-8E5F-B995631676FD}" presName="rootComposite" presStyleCnt="0"/>
      <dgm:spPr/>
    </dgm:pt>
    <dgm:pt modelId="{7EB627E9-0D97-4A8F-885D-7465E5759050}" type="pres">
      <dgm:prSet presAssocID="{78E67E0C-AC7C-481B-8E5F-B995631676FD}" presName="rootText" presStyleLbl="node2" presStyleIdx="1" presStyleCnt="3">
        <dgm:presLayoutVars>
          <dgm:chPref val="3"/>
        </dgm:presLayoutVars>
      </dgm:prSet>
      <dgm:spPr/>
    </dgm:pt>
    <dgm:pt modelId="{E51FC0D1-B139-464D-B3B7-F057B9F05511}" type="pres">
      <dgm:prSet presAssocID="{78E67E0C-AC7C-481B-8E5F-B995631676FD}" presName="rootConnector" presStyleLbl="node2" presStyleIdx="1" presStyleCnt="3"/>
      <dgm:spPr/>
    </dgm:pt>
    <dgm:pt modelId="{27CF61DE-A24F-401F-8CD2-06EC008A32E5}" type="pres">
      <dgm:prSet presAssocID="{78E67E0C-AC7C-481B-8E5F-B995631676FD}" presName="hierChild4" presStyleCnt="0"/>
      <dgm:spPr/>
    </dgm:pt>
    <dgm:pt modelId="{209BC49D-AA00-45FD-A2BF-5718E003997B}" type="pres">
      <dgm:prSet presAssocID="{DB417357-74B9-4A85-A8BB-0F668ABDAAA5}" presName="Name37" presStyleLbl="parChTrans1D3" presStyleIdx="0" presStyleCnt="1"/>
      <dgm:spPr/>
    </dgm:pt>
    <dgm:pt modelId="{C79F2EF7-6E0E-4099-A45A-9BAD9E06F20A}" type="pres">
      <dgm:prSet presAssocID="{B253733D-1809-4865-B61E-36454CB7AD80}" presName="hierRoot2" presStyleCnt="0">
        <dgm:presLayoutVars>
          <dgm:hierBranch val="init"/>
        </dgm:presLayoutVars>
      </dgm:prSet>
      <dgm:spPr/>
    </dgm:pt>
    <dgm:pt modelId="{4E8D63BD-A633-427B-970E-BEC64D82277D}" type="pres">
      <dgm:prSet presAssocID="{B253733D-1809-4865-B61E-36454CB7AD80}" presName="rootComposite" presStyleCnt="0"/>
      <dgm:spPr/>
    </dgm:pt>
    <dgm:pt modelId="{091ED949-4472-4E79-8CA3-5BC167C0E7CA}" type="pres">
      <dgm:prSet presAssocID="{B253733D-1809-4865-B61E-36454CB7AD80}" presName="rootText" presStyleLbl="node3" presStyleIdx="0" presStyleCnt="1">
        <dgm:presLayoutVars>
          <dgm:chPref val="3"/>
        </dgm:presLayoutVars>
      </dgm:prSet>
      <dgm:spPr/>
    </dgm:pt>
    <dgm:pt modelId="{D8F0DCBE-DDAB-4830-9540-B650961A578E}" type="pres">
      <dgm:prSet presAssocID="{B253733D-1809-4865-B61E-36454CB7AD80}" presName="rootConnector" presStyleLbl="node3" presStyleIdx="0" presStyleCnt="1"/>
      <dgm:spPr/>
    </dgm:pt>
    <dgm:pt modelId="{F9DC1B33-B580-4E68-9B53-FB83FA477A4B}" type="pres">
      <dgm:prSet presAssocID="{B253733D-1809-4865-B61E-36454CB7AD80}" presName="hierChild4" presStyleCnt="0"/>
      <dgm:spPr/>
    </dgm:pt>
    <dgm:pt modelId="{0FA84AFD-694B-4287-A43F-3C20A07EECD7}" type="pres">
      <dgm:prSet presAssocID="{B253733D-1809-4865-B61E-36454CB7AD80}" presName="hierChild5" presStyleCnt="0"/>
      <dgm:spPr/>
    </dgm:pt>
    <dgm:pt modelId="{7042C6CE-6ACA-410D-84EC-F381CC74EB66}" type="pres">
      <dgm:prSet presAssocID="{78E67E0C-AC7C-481B-8E5F-B995631676FD}" presName="hierChild5" presStyleCnt="0"/>
      <dgm:spPr/>
    </dgm:pt>
    <dgm:pt modelId="{139E58E7-DCB5-4CD1-84D6-C31B738E753A}" type="pres">
      <dgm:prSet presAssocID="{A9A41832-59CB-426B-8009-E063EAB0CEEC}" presName="Name37" presStyleLbl="parChTrans1D2" presStyleIdx="2" presStyleCnt="3"/>
      <dgm:spPr/>
    </dgm:pt>
    <dgm:pt modelId="{C3852169-0CDC-41B8-9BD9-832E04A428FA}" type="pres">
      <dgm:prSet presAssocID="{8832DD3C-1DAE-4A0F-974B-66212C5BC21B}" presName="hierRoot2" presStyleCnt="0">
        <dgm:presLayoutVars>
          <dgm:hierBranch val="init"/>
        </dgm:presLayoutVars>
      </dgm:prSet>
      <dgm:spPr/>
    </dgm:pt>
    <dgm:pt modelId="{A652D176-C1F2-432A-A3BF-CFF49EA568F1}" type="pres">
      <dgm:prSet presAssocID="{8832DD3C-1DAE-4A0F-974B-66212C5BC21B}" presName="rootComposite" presStyleCnt="0"/>
      <dgm:spPr/>
    </dgm:pt>
    <dgm:pt modelId="{75036A1B-B411-43F3-BB73-BB0A8005A2E5}" type="pres">
      <dgm:prSet presAssocID="{8832DD3C-1DAE-4A0F-974B-66212C5BC21B}" presName="rootText" presStyleLbl="node2" presStyleIdx="2" presStyleCnt="3">
        <dgm:presLayoutVars>
          <dgm:chPref val="3"/>
        </dgm:presLayoutVars>
      </dgm:prSet>
      <dgm:spPr/>
    </dgm:pt>
    <dgm:pt modelId="{CBA19EA3-45B1-4A98-87C7-1ABC6716DA5B}" type="pres">
      <dgm:prSet presAssocID="{8832DD3C-1DAE-4A0F-974B-66212C5BC21B}" presName="rootConnector" presStyleLbl="node2" presStyleIdx="2" presStyleCnt="3"/>
      <dgm:spPr/>
    </dgm:pt>
    <dgm:pt modelId="{AC2EB3F4-CD65-443C-8707-FEB40E0F6C3A}" type="pres">
      <dgm:prSet presAssocID="{8832DD3C-1DAE-4A0F-974B-66212C5BC21B}" presName="hierChild4" presStyleCnt="0"/>
      <dgm:spPr/>
    </dgm:pt>
    <dgm:pt modelId="{F467740F-FF78-447E-8C3D-C38FA61E455A}" type="pres">
      <dgm:prSet presAssocID="{8832DD3C-1DAE-4A0F-974B-66212C5BC21B}" presName="hierChild5" presStyleCnt="0"/>
      <dgm:spPr/>
    </dgm:pt>
    <dgm:pt modelId="{F0688ECD-81C8-4A00-85B4-5D8A387F21DC}" type="pres">
      <dgm:prSet presAssocID="{C527710A-E2E1-48FE-8C36-29EFE22AA0E9}" presName="hierChild3" presStyleCnt="0"/>
      <dgm:spPr/>
    </dgm:pt>
  </dgm:ptLst>
  <dgm:cxnLst>
    <dgm:cxn modelId="{99EEE00B-DB2E-425A-9ED2-CE81FB6EBCF1}" type="presOf" srcId="{78E67E0C-AC7C-481B-8E5F-B995631676FD}" destId="{7EB627E9-0D97-4A8F-885D-7465E5759050}" srcOrd="0" destOrd="0" presId="urn:microsoft.com/office/officeart/2005/8/layout/orgChart1"/>
    <dgm:cxn modelId="{A705C10D-6EFA-4564-ADAC-8030C4D5735A}" type="presOf" srcId="{78E67E0C-AC7C-481B-8E5F-B995631676FD}" destId="{E51FC0D1-B139-464D-B3B7-F057B9F05511}" srcOrd="1" destOrd="0" presId="urn:microsoft.com/office/officeart/2005/8/layout/orgChart1"/>
    <dgm:cxn modelId="{7ED8471E-AE99-4C96-9580-FC9316D47B07}" type="presOf" srcId="{57AD6B2A-AC1C-408B-BAB8-75851570F9CC}" destId="{F4340320-D7E8-4985-B99C-2581F316C298}" srcOrd="0" destOrd="0" presId="urn:microsoft.com/office/officeart/2005/8/layout/orgChart1"/>
    <dgm:cxn modelId="{7EF83F21-40F7-44B2-8328-69190CD0A4BA}" type="presOf" srcId="{B253733D-1809-4865-B61E-36454CB7AD80}" destId="{D8F0DCBE-DDAB-4830-9540-B650961A578E}" srcOrd="1" destOrd="0" presId="urn:microsoft.com/office/officeart/2005/8/layout/orgChart1"/>
    <dgm:cxn modelId="{0CBE0322-8CE9-4378-BD08-110F9788800C}" type="presOf" srcId="{57AD6B2A-AC1C-408B-BAB8-75851570F9CC}" destId="{926F0D46-6684-4F7A-99B1-3C3DFFE51448}" srcOrd="1" destOrd="0" presId="urn:microsoft.com/office/officeart/2005/8/layout/orgChart1"/>
    <dgm:cxn modelId="{AD8F4B25-539B-4FF5-AEAF-12E504DB29EB}" srcId="{C527710A-E2E1-48FE-8C36-29EFE22AA0E9}" destId="{8832DD3C-1DAE-4A0F-974B-66212C5BC21B}" srcOrd="2" destOrd="0" parTransId="{A9A41832-59CB-426B-8009-E063EAB0CEEC}" sibTransId="{934AA007-B795-4F40-9A83-2A2A83BC3E44}"/>
    <dgm:cxn modelId="{04329F2E-2810-4854-BFFC-6885E330FCA9}" type="presOf" srcId="{C527710A-E2E1-48FE-8C36-29EFE22AA0E9}" destId="{0445ABC1-52D3-4DC1-B9DE-503C3012831A}" srcOrd="1" destOrd="0" presId="urn:microsoft.com/office/officeart/2005/8/layout/orgChart1"/>
    <dgm:cxn modelId="{F16B3A5C-62F2-470D-B217-5246F6909E17}" type="presOf" srcId="{B253733D-1809-4865-B61E-36454CB7AD80}" destId="{091ED949-4472-4E79-8CA3-5BC167C0E7CA}" srcOrd="0" destOrd="0" presId="urn:microsoft.com/office/officeart/2005/8/layout/orgChart1"/>
    <dgm:cxn modelId="{5F3E7467-8DE5-4A5E-8ECD-396F7E1E9035}" srcId="{C527710A-E2E1-48FE-8C36-29EFE22AA0E9}" destId="{78E67E0C-AC7C-481B-8E5F-B995631676FD}" srcOrd="1" destOrd="0" parTransId="{4281D736-D65F-4F2C-A367-A0B46392E5E1}" sibTransId="{EA84CD73-EE44-4BE1-A80D-C202F95EA826}"/>
    <dgm:cxn modelId="{3F528774-68F7-4C6A-9B77-B5EF19FAFC77}" type="presOf" srcId="{8832DD3C-1DAE-4A0F-974B-66212C5BC21B}" destId="{CBA19EA3-45B1-4A98-87C7-1ABC6716DA5B}" srcOrd="1" destOrd="0" presId="urn:microsoft.com/office/officeart/2005/8/layout/orgChart1"/>
    <dgm:cxn modelId="{AD7ED674-0E36-423E-A177-8D759A72E23E}" type="presOf" srcId="{6EE683EC-F304-4FD4-A85D-CADAE3CD7140}" destId="{BEBB8B16-BA6D-48D4-9242-7E0CD69CB0AA}" srcOrd="0" destOrd="0" presId="urn:microsoft.com/office/officeart/2005/8/layout/orgChart1"/>
    <dgm:cxn modelId="{2709B278-728D-4F2D-A18F-1011903EE6F3}" type="presOf" srcId="{4281D736-D65F-4F2C-A367-A0B46392E5E1}" destId="{267260FE-A3F3-45A3-83FC-032D1344CD0C}" srcOrd="0" destOrd="0" presId="urn:microsoft.com/office/officeart/2005/8/layout/orgChart1"/>
    <dgm:cxn modelId="{D6A20589-3A26-464E-888A-7230BD34C128}" type="presOf" srcId="{C527710A-E2E1-48FE-8C36-29EFE22AA0E9}" destId="{9BA00911-6E2E-4352-A99C-799BB2ED31BB}" srcOrd="0" destOrd="0" presId="urn:microsoft.com/office/officeart/2005/8/layout/orgChart1"/>
    <dgm:cxn modelId="{5997969E-7B3A-49C8-81FC-3C6DDA2AB3BF}" type="presOf" srcId="{8832DD3C-1DAE-4A0F-974B-66212C5BC21B}" destId="{75036A1B-B411-43F3-BB73-BB0A8005A2E5}" srcOrd="0" destOrd="0" presId="urn:microsoft.com/office/officeart/2005/8/layout/orgChart1"/>
    <dgm:cxn modelId="{F97A66A7-9C85-4790-9353-B14F2C90E764}" type="presOf" srcId="{DB417357-74B9-4A85-A8BB-0F668ABDAAA5}" destId="{209BC49D-AA00-45FD-A2BF-5718E003997B}" srcOrd="0" destOrd="0" presId="urn:microsoft.com/office/officeart/2005/8/layout/orgChart1"/>
    <dgm:cxn modelId="{2C48B1AE-5AFC-4023-AFBE-7A99FE3CF7AC}" type="presOf" srcId="{A9A41832-59CB-426B-8009-E063EAB0CEEC}" destId="{139E58E7-DCB5-4CD1-84D6-C31B738E753A}" srcOrd="0" destOrd="0" presId="urn:microsoft.com/office/officeart/2005/8/layout/orgChart1"/>
    <dgm:cxn modelId="{8A3BBEB2-E202-4BEC-A0BC-84F9668C9532}" srcId="{C527710A-E2E1-48FE-8C36-29EFE22AA0E9}" destId="{57AD6B2A-AC1C-408B-BAB8-75851570F9CC}" srcOrd="0" destOrd="0" parTransId="{6EE683EC-F304-4FD4-A85D-CADAE3CD7140}" sibTransId="{A378F03B-196E-4529-937D-D7FE094DD459}"/>
    <dgm:cxn modelId="{1A44FEBB-053F-48AF-9A12-717BEA4BA05B}" srcId="{78E67E0C-AC7C-481B-8E5F-B995631676FD}" destId="{B253733D-1809-4865-B61E-36454CB7AD80}" srcOrd="0" destOrd="0" parTransId="{DB417357-74B9-4A85-A8BB-0F668ABDAAA5}" sibTransId="{35503098-4260-4A7C-B1BA-ABF6D21C8217}"/>
    <dgm:cxn modelId="{1B7B3DD5-F76A-45D2-8DAF-F003B5B09E18}" srcId="{A76DA255-B90B-42CA-8FF0-DBB442BACEB3}" destId="{C527710A-E2E1-48FE-8C36-29EFE22AA0E9}" srcOrd="0" destOrd="0" parTransId="{B63F8986-B084-466A-AC37-E8AD679C6C36}" sibTransId="{05588AF6-052D-481B-BEEB-A49E8BDE8B33}"/>
    <dgm:cxn modelId="{E0C93EE9-F8DF-4986-813D-AC319D32059C}" type="presOf" srcId="{A76DA255-B90B-42CA-8FF0-DBB442BACEB3}" destId="{6F0DFFA7-C223-4CA1-9DEF-D6268575D52D}" srcOrd="0" destOrd="0" presId="urn:microsoft.com/office/officeart/2005/8/layout/orgChart1"/>
    <dgm:cxn modelId="{07323979-52C6-48C3-B8BB-16D68675D5E8}" type="presParOf" srcId="{6F0DFFA7-C223-4CA1-9DEF-D6268575D52D}" destId="{F3B96A3B-26AA-46E2-B50B-8697EA6B0F91}" srcOrd="0" destOrd="0" presId="urn:microsoft.com/office/officeart/2005/8/layout/orgChart1"/>
    <dgm:cxn modelId="{51C4FD48-CC61-4EB2-AF9B-EA6A67DD95A3}" type="presParOf" srcId="{F3B96A3B-26AA-46E2-B50B-8697EA6B0F91}" destId="{192BFC02-716D-46B4-8E4E-1E91FC1710CA}" srcOrd="0" destOrd="0" presId="urn:microsoft.com/office/officeart/2005/8/layout/orgChart1"/>
    <dgm:cxn modelId="{FCE51F89-57F6-4C7C-9ABC-F9675E72698B}" type="presParOf" srcId="{192BFC02-716D-46B4-8E4E-1E91FC1710CA}" destId="{9BA00911-6E2E-4352-A99C-799BB2ED31BB}" srcOrd="0" destOrd="0" presId="urn:microsoft.com/office/officeart/2005/8/layout/orgChart1"/>
    <dgm:cxn modelId="{F48F5C90-FDA3-4B40-8689-89AA87F0E134}" type="presParOf" srcId="{192BFC02-716D-46B4-8E4E-1E91FC1710CA}" destId="{0445ABC1-52D3-4DC1-B9DE-503C3012831A}" srcOrd="1" destOrd="0" presId="urn:microsoft.com/office/officeart/2005/8/layout/orgChart1"/>
    <dgm:cxn modelId="{5C62E5C6-DD56-423C-BDF0-E6C1531DADE5}" type="presParOf" srcId="{F3B96A3B-26AA-46E2-B50B-8697EA6B0F91}" destId="{16DE73D4-991F-469E-AB7B-C79475DB85EE}" srcOrd="1" destOrd="0" presId="urn:microsoft.com/office/officeart/2005/8/layout/orgChart1"/>
    <dgm:cxn modelId="{AEC3EC71-FCA9-4704-BBBE-8061C021EB4D}" type="presParOf" srcId="{16DE73D4-991F-469E-AB7B-C79475DB85EE}" destId="{BEBB8B16-BA6D-48D4-9242-7E0CD69CB0AA}" srcOrd="0" destOrd="0" presId="urn:microsoft.com/office/officeart/2005/8/layout/orgChart1"/>
    <dgm:cxn modelId="{55E99514-F7C3-4AED-BB36-F9B0DE243F6A}" type="presParOf" srcId="{16DE73D4-991F-469E-AB7B-C79475DB85EE}" destId="{2CA0F0DB-70CD-4A03-8209-BB8C49C350ED}" srcOrd="1" destOrd="0" presId="urn:microsoft.com/office/officeart/2005/8/layout/orgChart1"/>
    <dgm:cxn modelId="{303CA9BB-5A16-454D-8A16-87FE066ED971}" type="presParOf" srcId="{2CA0F0DB-70CD-4A03-8209-BB8C49C350ED}" destId="{3807FB41-C223-4082-A91D-B9C0905298F6}" srcOrd="0" destOrd="0" presId="urn:microsoft.com/office/officeart/2005/8/layout/orgChart1"/>
    <dgm:cxn modelId="{944D01CC-D1A3-43B1-AC1B-B3905B9464C2}" type="presParOf" srcId="{3807FB41-C223-4082-A91D-B9C0905298F6}" destId="{F4340320-D7E8-4985-B99C-2581F316C298}" srcOrd="0" destOrd="0" presId="urn:microsoft.com/office/officeart/2005/8/layout/orgChart1"/>
    <dgm:cxn modelId="{DC5DADB8-E020-4575-AE45-161A2EE693BE}" type="presParOf" srcId="{3807FB41-C223-4082-A91D-B9C0905298F6}" destId="{926F0D46-6684-4F7A-99B1-3C3DFFE51448}" srcOrd="1" destOrd="0" presId="urn:microsoft.com/office/officeart/2005/8/layout/orgChart1"/>
    <dgm:cxn modelId="{F225FB64-7F54-43F6-A148-DC869C6E8DCD}" type="presParOf" srcId="{2CA0F0DB-70CD-4A03-8209-BB8C49C350ED}" destId="{BC58FE47-CABF-4106-87C4-E5B2607E83BB}" srcOrd="1" destOrd="0" presId="urn:microsoft.com/office/officeart/2005/8/layout/orgChart1"/>
    <dgm:cxn modelId="{09172F90-964A-4D02-90C2-7FED7D911E2E}" type="presParOf" srcId="{2CA0F0DB-70CD-4A03-8209-BB8C49C350ED}" destId="{6267D105-C0D9-4414-AAAE-B693E9CA4A4C}" srcOrd="2" destOrd="0" presId="urn:microsoft.com/office/officeart/2005/8/layout/orgChart1"/>
    <dgm:cxn modelId="{CE183D67-7471-46EF-84AD-D9D320A9979E}" type="presParOf" srcId="{16DE73D4-991F-469E-AB7B-C79475DB85EE}" destId="{267260FE-A3F3-45A3-83FC-032D1344CD0C}" srcOrd="2" destOrd="0" presId="urn:microsoft.com/office/officeart/2005/8/layout/orgChart1"/>
    <dgm:cxn modelId="{A0A326E7-5EEC-4E94-A2A0-C612F64EB9ED}" type="presParOf" srcId="{16DE73D4-991F-469E-AB7B-C79475DB85EE}" destId="{23DC86D2-E5DE-4CFA-BA94-31E991257B96}" srcOrd="3" destOrd="0" presId="urn:microsoft.com/office/officeart/2005/8/layout/orgChart1"/>
    <dgm:cxn modelId="{2DF79E85-2006-4CAA-B35A-71D6874611ED}" type="presParOf" srcId="{23DC86D2-E5DE-4CFA-BA94-31E991257B96}" destId="{EA2EAE00-1FD7-4CB4-8200-8C672F20FB1E}" srcOrd="0" destOrd="0" presId="urn:microsoft.com/office/officeart/2005/8/layout/orgChart1"/>
    <dgm:cxn modelId="{62840EAB-367C-467F-9134-A191395A6995}" type="presParOf" srcId="{EA2EAE00-1FD7-4CB4-8200-8C672F20FB1E}" destId="{7EB627E9-0D97-4A8F-885D-7465E5759050}" srcOrd="0" destOrd="0" presId="urn:microsoft.com/office/officeart/2005/8/layout/orgChart1"/>
    <dgm:cxn modelId="{CE122D05-218B-4EAD-8766-0E64913D7C7D}" type="presParOf" srcId="{EA2EAE00-1FD7-4CB4-8200-8C672F20FB1E}" destId="{E51FC0D1-B139-464D-B3B7-F057B9F05511}" srcOrd="1" destOrd="0" presId="urn:microsoft.com/office/officeart/2005/8/layout/orgChart1"/>
    <dgm:cxn modelId="{BA4E4F5F-AC08-433F-AF6D-F4AB8448B1D9}" type="presParOf" srcId="{23DC86D2-E5DE-4CFA-BA94-31E991257B96}" destId="{27CF61DE-A24F-401F-8CD2-06EC008A32E5}" srcOrd="1" destOrd="0" presId="urn:microsoft.com/office/officeart/2005/8/layout/orgChart1"/>
    <dgm:cxn modelId="{F5697E22-448E-4756-9E0A-7F1D1BCDC6F1}" type="presParOf" srcId="{27CF61DE-A24F-401F-8CD2-06EC008A32E5}" destId="{209BC49D-AA00-45FD-A2BF-5718E003997B}" srcOrd="0" destOrd="0" presId="urn:microsoft.com/office/officeart/2005/8/layout/orgChart1"/>
    <dgm:cxn modelId="{7F8EC725-B4E5-4C03-888C-4F2ECC98C930}" type="presParOf" srcId="{27CF61DE-A24F-401F-8CD2-06EC008A32E5}" destId="{C79F2EF7-6E0E-4099-A45A-9BAD9E06F20A}" srcOrd="1" destOrd="0" presId="urn:microsoft.com/office/officeart/2005/8/layout/orgChart1"/>
    <dgm:cxn modelId="{D641A570-7E12-48DF-97D3-E6201A35D7DD}" type="presParOf" srcId="{C79F2EF7-6E0E-4099-A45A-9BAD9E06F20A}" destId="{4E8D63BD-A633-427B-970E-BEC64D82277D}" srcOrd="0" destOrd="0" presId="urn:microsoft.com/office/officeart/2005/8/layout/orgChart1"/>
    <dgm:cxn modelId="{4E0EA3B8-E27E-4946-BDD0-F37664382DB5}" type="presParOf" srcId="{4E8D63BD-A633-427B-970E-BEC64D82277D}" destId="{091ED949-4472-4E79-8CA3-5BC167C0E7CA}" srcOrd="0" destOrd="0" presId="urn:microsoft.com/office/officeart/2005/8/layout/orgChart1"/>
    <dgm:cxn modelId="{D8FDDD08-7F01-42FF-837C-E2407B63D6CE}" type="presParOf" srcId="{4E8D63BD-A633-427B-970E-BEC64D82277D}" destId="{D8F0DCBE-DDAB-4830-9540-B650961A578E}" srcOrd="1" destOrd="0" presId="urn:microsoft.com/office/officeart/2005/8/layout/orgChart1"/>
    <dgm:cxn modelId="{43F0AA9E-0903-476D-826D-69E116447DD5}" type="presParOf" srcId="{C79F2EF7-6E0E-4099-A45A-9BAD9E06F20A}" destId="{F9DC1B33-B580-4E68-9B53-FB83FA477A4B}" srcOrd="1" destOrd="0" presId="urn:microsoft.com/office/officeart/2005/8/layout/orgChart1"/>
    <dgm:cxn modelId="{778BD676-A3BD-4C5F-A52D-265A8EEFF35B}" type="presParOf" srcId="{C79F2EF7-6E0E-4099-A45A-9BAD9E06F20A}" destId="{0FA84AFD-694B-4287-A43F-3C20A07EECD7}" srcOrd="2" destOrd="0" presId="urn:microsoft.com/office/officeart/2005/8/layout/orgChart1"/>
    <dgm:cxn modelId="{309B71A3-AEFA-4FDB-AAAD-100D036F74B0}" type="presParOf" srcId="{23DC86D2-E5DE-4CFA-BA94-31E991257B96}" destId="{7042C6CE-6ACA-410D-84EC-F381CC74EB66}" srcOrd="2" destOrd="0" presId="urn:microsoft.com/office/officeart/2005/8/layout/orgChart1"/>
    <dgm:cxn modelId="{5F48AEF0-BBD2-4C00-846F-93959A251F88}" type="presParOf" srcId="{16DE73D4-991F-469E-AB7B-C79475DB85EE}" destId="{139E58E7-DCB5-4CD1-84D6-C31B738E753A}" srcOrd="4" destOrd="0" presId="urn:microsoft.com/office/officeart/2005/8/layout/orgChart1"/>
    <dgm:cxn modelId="{9405E090-3609-4F38-9958-641BC4BDF6EA}" type="presParOf" srcId="{16DE73D4-991F-469E-AB7B-C79475DB85EE}" destId="{C3852169-0CDC-41B8-9BD9-832E04A428FA}" srcOrd="5" destOrd="0" presId="urn:microsoft.com/office/officeart/2005/8/layout/orgChart1"/>
    <dgm:cxn modelId="{1420E95D-8EED-4509-A4AA-AA37F03459F4}" type="presParOf" srcId="{C3852169-0CDC-41B8-9BD9-832E04A428FA}" destId="{A652D176-C1F2-432A-A3BF-CFF49EA568F1}" srcOrd="0" destOrd="0" presId="urn:microsoft.com/office/officeart/2005/8/layout/orgChart1"/>
    <dgm:cxn modelId="{BB766E9D-3B1E-4A26-9793-38422294D18C}" type="presParOf" srcId="{A652D176-C1F2-432A-A3BF-CFF49EA568F1}" destId="{75036A1B-B411-43F3-BB73-BB0A8005A2E5}" srcOrd="0" destOrd="0" presId="urn:microsoft.com/office/officeart/2005/8/layout/orgChart1"/>
    <dgm:cxn modelId="{3B686DFF-D3EF-4541-B53F-B31DF6393516}" type="presParOf" srcId="{A652D176-C1F2-432A-A3BF-CFF49EA568F1}" destId="{CBA19EA3-45B1-4A98-87C7-1ABC6716DA5B}" srcOrd="1" destOrd="0" presId="urn:microsoft.com/office/officeart/2005/8/layout/orgChart1"/>
    <dgm:cxn modelId="{0B47A84F-BBAA-4E2D-9081-F02B34382257}" type="presParOf" srcId="{C3852169-0CDC-41B8-9BD9-832E04A428FA}" destId="{AC2EB3F4-CD65-443C-8707-FEB40E0F6C3A}" srcOrd="1" destOrd="0" presId="urn:microsoft.com/office/officeart/2005/8/layout/orgChart1"/>
    <dgm:cxn modelId="{8B6429F0-F4B3-4E10-B0D5-329585D7847D}" type="presParOf" srcId="{C3852169-0CDC-41B8-9BD9-832E04A428FA}" destId="{F467740F-FF78-447E-8C3D-C38FA61E455A}" srcOrd="2" destOrd="0" presId="urn:microsoft.com/office/officeart/2005/8/layout/orgChart1"/>
    <dgm:cxn modelId="{C06F25C1-21CC-44F1-9545-EAC2DDEA20FC}" type="presParOf" srcId="{F3B96A3B-26AA-46E2-B50B-8697EA6B0F91}" destId="{F0688ECD-81C8-4A00-85B4-5D8A387F21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E58E7-DCB5-4CD1-84D6-C31B738E753A}">
      <dsp:nvSpPr>
        <dsp:cNvPr id="0" name=""/>
        <dsp:cNvSpPr/>
      </dsp:nvSpPr>
      <dsp:spPr>
        <a:xfrm>
          <a:off x="4114800" y="1127045"/>
          <a:ext cx="2722840" cy="472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79"/>
              </a:lnTo>
              <a:lnTo>
                <a:pt x="2722840" y="236279"/>
              </a:lnTo>
              <a:lnTo>
                <a:pt x="2722840" y="472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BC49D-AA00-45FD-A2BF-5718E003997B}">
      <dsp:nvSpPr>
        <dsp:cNvPr id="0" name=""/>
        <dsp:cNvSpPr/>
      </dsp:nvSpPr>
      <dsp:spPr>
        <a:xfrm>
          <a:off x="3214687" y="2724745"/>
          <a:ext cx="337542" cy="1035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129"/>
              </a:lnTo>
              <a:lnTo>
                <a:pt x="337542" y="1035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260FE-A3F3-45A3-83FC-032D1344CD0C}">
      <dsp:nvSpPr>
        <dsp:cNvPr id="0" name=""/>
        <dsp:cNvSpPr/>
      </dsp:nvSpPr>
      <dsp:spPr>
        <a:xfrm>
          <a:off x="4069080" y="1127045"/>
          <a:ext cx="91440" cy="4725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B8B16-BA6D-48D4-9242-7E0CD69CB0AA}">
      <dsp:nvSpPr>
        <dsp:cNvPr id="0" name=""/>
        <dsp:cNvSpPr/>
      </dsp:nvSpPr>
      <dsp:spPr>
        <a:xfrm>
          <a:off x="1391959" y="1127045"/>
          <a:ext cx="2722840" cy="472559"/>
        </a:xfrm>
        <a:custGeom>
          <a:avLst/>
          <a:gdLst/>
          <a:ahLst/>
          <a:cxnLst/>
          <a:rect l="0" t="0" r="0" b="0"/>
          <a:pathLst>
            <a:path>
              <a:moveTo>
                <a:pt x="2722840" y="0"/>
              </a:moveTo>
              <a:lnTo>
                <a:pt x="2722840" y="236279"/>
              </a:lnTo>
              <a:lnTo>
                <a:pt x="0" y="236279"/>
              </a:lnTo>
              <a:lnTo>
                <a:pt x="0" y="472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00911-6E2E-4352-A99C-799BB2ED31BB}">
      <dsp:nvSpPr>
        <dsp:cNvPr id="0" name=""/>
        <dsp:cNvSpPr/>
      </dsp:nvSpPr>
      <dsp:spPr>
        <a:xfrm>
          <a:off x="2989659" y="1905"/>
          <a:ext cx="2250281" cy="1125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4200" kern="1200" dirty="0"/>
            <a:t>Dominios</a:t>
          </a:r>
          <a:endParaRPr lang="es-CL" sz="4200" kern="1200" dirty="0"/>
        </a:p>
      </dsp:txBody>
      <dsp:txXfrm>
        <a:off x="2989659" y="1905"/>
        <a:ext cx="2250281" cy="1125140"/>
      </dsp:txXfrm>
    </dsp:sp>
    <dsp:sp modelId="{F4340320-D7E8-4985-B99C-2581F316C298}">
      <dsp:nvSpPr>
        <dsp:cNvPr id="0" name=""/>
        <dsp:cNvSpPr/>
      </dsp:nvSpPr>
      <dsp:spPr>
        <a:xfrm>
          <a:off x="266819" y="1599604"/>
          <a:ext cx="2250281" cy="1125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4200" kern="1200" dirty="0"/>
            <a:t>Continuos</a:t>
          </a:r>
          <a:endParaRPr lang="es-CL" sz="4200" kern="1200" dirty="0"/>
        </a:p>
      </dsp:txBody>
      <dsp:txXfrm>
        <a:off x="266819" y="1599604"/>
        <a:ext cx="2250281" cy="1125140"/>
      </dsp:txXfrm>
    </dsp:sp>
    <dsp:sp modelId="{7EB627E9-0D97-4A8F-885D-7465E5759050}">
      <dsp:nvSpPr>
        <dsp:cNvPr id="0" name=""/>
        <dsp:cNvSpPr/>
      </dsp:nvSpPr>
      <dsp:spPr>
        <a:xfrm>
          <a:off x="2989659" y="1599604"/>
          <a:ext cx="2250281" cy="1125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4200" kern="1200" dirty="0"/>
            <a:t>Discretos</a:t>
          </a:r>
          <a:endParaRPr lang="es-CL" sz="4200" kern="1200" dirty="0"/>
        </a:p>
      </dsp:txBody>
      <dsp:txXfrm>
        <a:off x="2989659" y="1599604"/>
        <a:ext cx="2250281" cy="1125140"/>
      </dsp:txXfrm>
    </dsp:sp>
    <dsp:sp modelId="{091ED949-4472-4E79-8CA3-5BC167C0E7CA}">
      <dsp:nvSpPr>
        <dsp:cNvPr id="0" name=""/>
        <dsp:cNvSpPr/>
      </dsp:nvSpPr>
      <dsp:spPr>
        <a:xfrm>
          <a:off x="3552229" y="3197304"/>
          <a:ext cx="2250281" cy="1125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4200" kern="1200" dirty="0"/>
            <a:t>Binarios</a:t>
          </a:r>
          <a:endParaRPr lang="es-CL" sz="4200" kern="1200" dirty="0"/>
        </a:p>
      </dsp:txBody>
      <dsp:txXfrm>
        <a:off x="3552229" y="3197304"/>
        <a:ext cx="2250281" cy="1125140"/>
      </dsp:txXfrm>
    </dsp:sp>
    <dsp:sp modelId="{75036A1B-B411-43F3-BB73-BB0A8005A2E5}">
      <dsp:nvSpPr>
        <dsp:cNvPr id="0" name=""/>
        <dsp:cNvSpPr/>
      </dsp:nvSpPr>
      <dsp:spPr>
        <a:xfrm>
          <a:off x="5712499" y="1599604"/>
          <a:ext cx="2250281" cy="1125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4200" kern="1200" dirty="0"/>
            <a:t>Mixto</a:t>
          </a:r>
          <a:endParaRPr lang="es-CL" sz="4200" kern="1200" dirty="0"/>
        </a:p>
      </dsp:txBody>
      <dsp:txXfrm>
        <a:off x="5712499" y="1599604"/>
        <a:ext cx="2250281" cy="1125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66377-698C-488A-A313-7829FA021717}" type="datetimeFigureOut">
              <a:rPr lang="es-CL" smtClean="0"/>
              <a:t>25-03-2022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20BB3-E928-4134-A965-D23C772A4B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788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Los Problemas que resuelven las Metaheurísticas en general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9CED8C-870F-468A-8484-E76A6F5F0526}" type="slidenum">
              <a:rPr lang="es-CL" smtClean="0"/>
              <a:pPr>
                <a:defRPr/>
              </a:pPr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16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Van a depender del dominio de las variables del problema</a:t>
            </a:r>
          </a:p>
          <a:p>
            <a:r>
              <a:rPr lang="es-US" dirty="0"/>
              <a:t>En donde encontramos los problemas continuos,</a:t>
            </a:r>
          </a:p>
          <a:p>
            <a:r>
              <a:rPr lang="es-US" dirty="0"/>
              <a:t>Los discretos, en donde están los binarios</a:t>
            </a:r>
          </a:p>
          <a:p>
            <a:r>
              <a:rPr lang="es-US" dirty="0"/>
              <a:t>Y los Mixtos, que son una combinación entre continuos y discretos</a:t>
            </a:r>
          </a:p>
          <a:p>
            <a:endParaRPr lang="es-US" dirty="0"/>
          </a:p>
          <a:p>
            <a:r>
              <a:rPr lang="es-US" dirty="0"/>
              <a:t>Para el caso de la propuesta, trabajaremos con Metaheurísticas de Inteligencia de enjambre continuas,</a:t>
            </a:r>
          </a:p>
          <a:p>
            <a:r>
              <a:rPr lang="es-US" dirty="0"/>
              <a:t>Resolviendo problemas binarios</a:t>
            </a:r>
          </a:p>
          <a:p>
            <a:r>
              <a:rPr lang="es-US" dirty="0"/>
              <a:t>Por lo que se hace necesario un paso intermedio.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9CED8C-870F-468A-8484-E76A6F5F0526}" type="slidenum">
              <a:rPr lang="es-CL" smtClean="0"/>
              <a:pPr>
                <a:defRPr/>
              </a:pPr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146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Entre los métodos de optimización encontramos la técnicas exactas y aproximadas</a:t>
            </a:r>
          </a:p>
          <a:p>
            <a:endParaRPr lang="es-US" dirty="0"/>
          </a:p>
          <a:p>
            <a:r>
              <a:rPr lang="es-US" dirty="0"/>
              <a:t>Las técnicas exactas o completas, aseguran encontrar el optimo global</a:t>
            </a:r>
          </a:p>
          <a:p>
            <a:r>
              <a:rPr lang="es-US" dirty="0"/>
              <a:t>Pero cuando los dominios del problema aumentan, es decir el Espacio de búsqueda.</a:t>
            </a:r>
          </a:p>
          <a:p>
            <a:r>
              <a:rPr lang="es-US" dirty="0"/>
              <a:t>Se hace dificultoso resolver los problemas en tiempos de computo razonables.</a:t>
            </a:r>
          </a:p>
          <a:p>
            <a:r>
              <a:rPr lang="es-US" dirty="0"/>
              <a:t>Para esos casos, las técnicas aproximadas, específicamente las Metaheurísticas han presentado un gran desempeño</a:t>
            </a:r>
          </a:p>
          <a:p>
            <a:endParaRPr lang="es-US" dirty="0"/>
          </a:p>
          <a:p>
            <a:r>
              <a:rPr lang="es-US" dirty="0"/>
              <a:t>Una de las clasificaciones de las Metaheurísticas es la presentada por </a:t>
            </a:r>
            <a:r>
              <a:rPr lang="es-US" dirty="0" err="1"/>
              <a:t>Talbi</a:t>
            </a:r>
            <a:endParaRPr lang="es-US" dirty="0"/>
          </a:p>
          <a:p>
            <a:r>
              <a:rPr lang="es-US" dirty="0"/>
              <a:t>En donde las agrupa en 2 grupos </a:t>
            </a:r>
          </a:p>
          <a:p>
            <a:r>
              <a:rPr lang="es-US" dirty="0"/>
              <a:t>Basadas en una única solución o también llamadas de trayectoria</a:t>
            </a:r>
          </a:p>
          <a:p>
            <a:r>
              <a:rPr lang="es-US" dirty="0"/>
              <a:t>Y en Basadas en población, en donde podemos encontrar las de inteligencia de enjambre continuas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9CED8C-870F-468A-8484-E76A6F5F0526}" type="slidenum">
              <a:rPr lang="es-CL" smtClean="0"/>
              <a:pPr>
                <a:defRPr/>
              </a:pPr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135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Las Metaheurísticas han sido de bastante utilizadas para resolver problemas </a:t>
            </a:r>
            <a:r>
              <a:rPr lang="es-US" dirty="0" err="1"/>
              <a:t>combinatoriales</a:t>
            </a:r>
            <a:r>
              <a:rPr lang="es-US" dirty="0"/>
              <a:t> de gran tamaño, </a:t>
            </a:r>
          </a:p>
          <a:p>
            <a:r>
              <a:rPr lang="es-US" dirty="0"/>
              <a:t>por lo tanto ahora explicaré de manera breve que son, una de sus clasificaciones y como se comportan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9CED8C-870F-468A-8484-E76A6F5F0526}" type="slidenum">
              <a:rPr lang="es-CL" smtClean="0"/>
              <a:pPr>
                <a:defRPr/>
              </a:pPr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8042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¿Qué son las Metaheurísticas?</a:t>
            </a:r>
          </a:p>
          <a:p>
            <a:endParaRPr lang="es-US" dirty="0"/>
          </a:p>
          <a:p>
            <a:r>
              <a:rPr lang="es-US" dirty="0"/>
              <a:t>Una definición que podemos encontrar en la literatura es la de Blum y </a:t>
            </a:r>
            <a:r>
              <a:rPr lang="es-US" dirty="0" err="1"/>
              <a:t>Roli</a:t>
            </a:r>
            <a:r>
              <a:rPr lang="es-US" dirty="0"/>
              <a:t>.</a:t>
            </a:r>
          </a:p>
          <a:p>
            <a:r>
              <a:rPr lang="es-US" dirty="0"/>
              <a:t>Los cuales definen formalmente a una Metaheurística como</a:t>
            </a:r>
          </a:p>
          <a:p>
            <a:r>
              <a:rPr lang="es-US" dirty="0"/>
              <a:t>Un proceso iterativo de generación, que guía a una heurística subordinada,</a:t>
            </a:r>
          </a:p>
          <a:p>
            <a:r>
              <a:rPr lang="es-US" dirty="0"/>
              <a:t>Combinando inteligentemente diferentes componentes para explorar y explotar el espacio de búsqueda,</a:t>
            </a:r>
          </a:p>
          <a:p>
            <a:r>
              <a:rPr lang="es-US" dirty="0"/>
              <a:t>Donde las estrategias de aprendizaje se utilizan para estructurar la información</a:t>
            </a:r>
          </a:p>
          <a:p>
            <a:r>
              <a:rPr lang="es-US" dirty="0"/>
              <a:t>Y encontrar eficientemente soluciones casi óptimas.</a:t>
            </a:r>
          </a:p>
          <a:p>
            <a:endParaRPr lang="es-US" dirty="0"/>
          </a:p>
          <a:p>
            <a:r>
              <a:rPr lang="es-US" dirty="0"/>
              <a:t>Por que soluciones casi óptimas?</a:t>
            </a:r>
          </a:p>
          <a:p>
            <a:r>
              <a:rPr lang="es-US" dirty="0"/>
              <a:t>Porque las Metaheurísticas no aseguran encontrar el optimo global para un espacio de búsqueda dado,</a:t>
            </a:r>
          </a:p>
          <a:p>
            <a:r>
              <a:rPr lang="es-US" dirty="0"/>
              <a:t>Pero si son capaces de encontrar soluciones de calidad en tiempo de computo razonables</a:t>
            </a:r>
          </a:p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9CED8C-870F-468A-8484-E76A6F5F0526}" type="slidenum">
              <a:rPr lang="es-CL" smtClean="0"/>
              <a:pPr>
                <a:defRPr/>
              </a:pPr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912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Teniendo esto claro, ahora explicaré que son las Metaheurísticas de inteligencia de enjambre continuas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9CED8C-870F-468A-8484-E76A6F5F0526}" type="slidenum">
              <a:rPr lang="es-CL" smtClean="0"/>
              <a:pPr>
                <a:defRPr/>
              </a:pPr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8175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Según Cuevas, en un libro recientemente publicado este año…</a:t>
            </a:r>
          </a:p>
          <a:p>
            <a:endParaRPr lang="es-US" dirty="0"/>
          </a:p>
          <a:p>
            <a:r>
              <a:rPr lang="es-ES" sz="1200" i="1" dirty="0"/>
              <a:t>Los algoritmos de optimización </a:t>
            </a:r>
            <a:r>
              <a:rPr lang="es-ES" sz="1200" b="1" i="1" dirty="0"/>
              <a:t>basados en Inteligencia de enjambre </a:t>
            </a:r>
          </a:p>
          <a:p>
            <a:r>
              <a:rPr lang="es-ES" sz="1200" i="1" dirty="0"/>
              <a:t>comprenden una serie de técnicas que se </a:t>
            </a:r>
            <a:r>
              <a:rPr lang="es-ES" sz="1200" b="1" i="1" dirty="0"/>
              <a:t>inspiran en el comportamiento colectivo </a:t>
            </a:r>
            <a:r>
              <a:rPr lang="es-ES" sz="1200" i="1" dirty="0"/>
              <a:t>[…]. </a:t>
            </a:r>
          </a:p>
          <a:p>
            <a:r>
              <a:rPr lang="es-ES" sz="1200" i="1" dirty="0"/>
              <a:t>En este tipo de técnicas, la búsqueda por parte de </a:t>
            </a:r>
            <a:r>
              <a:rPr lang="es-ES" sz="1200" b="1" i="1" dirty="0"/>
              <a:t>los agentes son modelados por una población de individuos </a:t>
            </a:r>
          </a:p>
          <a:p>
            <a:r>
              <a:rPr lang="es-ES" sz="1200" i="1" dirty="0"/>
              <a:t>que son capaces de </a:t>
            </a:r>
            <a:r>
              <a:rPr lang="es-ES" sz="1200" b="1" i="1" dirty="0"/>
              <a:t>interactuar entre sí y con el medio ambiente </a:t>
            </a:r>
            <a:r>
              <a:rPr lang="es-ES" sz="1200" i="1" dirty="0"/>
              <a:t>que los rodea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9CED8C-870F-468A-8484-E76A6F5F0526}" type="slidenum">
              <a:rPr lang="es-CL" smtClean="0"/>
              <a:pPr>
                <a:defRPr/>
              </a:pPr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60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El comportamiento de las Metaheurísticas se puede explicar a través de estos tres ciclos </a:t>
            </a:r>
            <a:r>
              <a:rPr lang="es-US" dirty="0" err="1"/>
              <a:t>For</a:t>
            </a:r>
            <a:r>
              <a:rPr lang="es-US" dirty="0"/>
              <a:t> anidados</a:t>
            </a:r>
          </a:p>
          <a:p>
            <a:r>
              <a:rPr lang="es-US" dirty="0"/>
              <a:t>En donde el primero de ellos es en función a la cantidad de iteraciones</a:t>
            </a:r>
          </a:p>
          <a:p>
            <a:r>
              <a:rPr lang="es-US" dirty="0"/>
              <a:t>El segundo a nivel de las  soluciones, que para nuestro caso pasan a ser el enjambre, que esta compuesto por agentes</a:t>
            </a:r>
          </a:p>
          <a:p>
            <a:r>
              <a:rPr lang="es-US" dirty="0"/>
              <a:t>Y el tercer </a:t>
            </a:r>
            <a:r>
              <a:rPr lang="es-US" dirty="0" err="1"/>
              <a:t>For</a:t>
            </a:r>
            <a:r>
              <a:rPr lang="es-US" dirty="0"/>
              <a:t> es a nivel de dimensión, que dependerá del problema que estemos resolviendo.</a:t>
            </a:r>
          </a:p>
          <a:p>
            <a:endParaRPr lang="es-US" dirty="0"/>
          </a:p>
          <a:p>
            <a:r>
              <a:rPr lang="es-US" dirty="0"/>
              <a:t>Dentro de estos 3 </a:t>
            </a:r>
            <a:r>
              <a:rPr lang="es-US" dirty="0" err="1"/>
              <a:t>For</a:t>
            </a:r>
            <a:r>
              <a:rPr lang="es-US" dirty="0"/>
              <a:t>, se calcula el valor para la siguiente iteración, a nivel de dimensión de una solución, </a:t>
            </a:r>
          </a:p>
          <a:p>
            <a:r>
              <a:rPr lang="es-US" dirty="0"/>
              <a:t>Para eso las Metaheurísticas toma el valor continuo actual, al cual se le aplica una perturbación delta</a:t>
            </a:r>
          </a:p>
          <a:p>
            <a:r>
              <a:rPr lang="es-US" dirty="0"/>
              <a:t>Donde esta perturbación es propia de cada Metaheurística.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9CED8C-870F-468A-8484-E76A6F5F0526}" type="slidenum">
              <a:rPr lang="es-CL" smtClean="0"/>
              <a:pPr>
                <a:defRPr/>
              </a:pPr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450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dirty="0"/>
              <a:t>T</a:t>
            </a:r>
            <a:r>
              <a:rPr lang="en-US" dirty="0" err="1"/>
              <a:t>i</a:t>
            </a:r>
            <a:r>
              <a:rPr lang="es-ES_tradnl" dirty="0" err="1"/>
              <a:t>tulo</a:t>
            </a:r>
            <a:r>
              <a:rPr lang="es-ES_tradnl" dirty="0"/>
              <a:t> Principal</a:t>
            </a:r>
            <a:br>
              <a:rPr lang="es-ES_tradnl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440F28-7364-B847-B5C4-E6D50A35A3F8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7B7FB5-8C82-3444-9C55-63AAA732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4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spect="1"/>
          </p:cNvSpPr>
          <p:nvPr/>
        </p:nvSpPr>
        <p:spPr>
          <a:xfrm>
            <a:off x="0" y="6565900"/>
            <a:ext cx="9144000" cy="2921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16825" y="6570663"/>
            <a:ext cx="2200275" cy="660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100" dirty="0" err="1">
                <a:solidFill>
                  <a:srgbClr val="FFFFFF"/>
                </a:solidFill>
                <a:latin typeface="Roboto Light"/>
                <a:cs typeface="Roboto Light"/>
              </a:rPr>
              <a:t>pucv.cl</a:t>
            </a:r>
            <a:endParaRPr lang="en-US" sz="11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 descr="LOGO ICC COLOR - PEQUEÑ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7"/>
          <a:stretch>
            <a:fillRect/>
          </a:stretch>
        </p:blipFill>
        <p:spPr bwMode="auto">
          <a:xfrm>
            <a:off x="7342188" y="385763"/>
            <a:ext cx="1535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13 Marcador de fecha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2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E27A1D-C622-4540-B110-C582463F8C7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6149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scudo_PUCV-2016_color 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04" y="83971"/>
            <a:ext cx="1908218" cy="1583528"/>
          </a:xfrm>
          <a:prstGeom prst="rect">
            <a:avLst/>
          </a:prstGeom>
        </p:spPr>
      </p:pic>
      <p:sp>
        <p:nvSpPr>
          <p:cNvPr id="10" name="Rectangle 9"/>
          <p:cNvSpPr>
            <a:spLocks noChangeAspect="1"/>
          </p:cNvSpPr>
          <p:nvPr/>
        </p:nvSpPr>
        <p:spPr>
          <a:xfrm>
            <a:off x="0" y="6565900"/>
            <a:ext cx="9144000" cy="2921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616387" y="6570058"/>
            <a:ext cx="2200124" cy="6616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err="1">
                <a:solidFill>
                  <a:srgbClr val="FFFFFF"/>
                </a:solidFill>
                <a:latin typeface="Roboto Light"/>
                <a:cs typeface="Roboto Light"/>
              </a:rPr>
              <a:t>pucv.cl</a:t>
            </a:r>
            <a:endParaRPr lang="en-US" sz="11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143999" cy="2097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6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Roboto"/>
          <a:ea typeface="+mj-ea"/>
          <a:cs typeface="Robo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7375E"/>
          </a:solidFill>
          <a:latin typeface="Roboto"/>
          <a:ea typeface="+mn-ea"/>
          <a:cs typeface="Robo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7375E"/>
          </a:solidFill>
          <a:latin typeface="Roboto"/>
          <a:ea typeface="+mn-ea"/>
          <a:cs typeface="Robo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7375E"/>
          </a:solidFill>
          <a:latin typeface="Roboto"/>
          <a:ea typeface="+mn-ea"/>
          <a:cs typeface="Robo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7375E"/>
          </a:solidFill>
          <a:latin typeface="Roboto"/>
          <a:ea typeface="+mn-ea"/>
          <a:cs typeface="Robo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7375E"/>
          </a:solidFill>
          <a:latin typeface="Roboto"/>
          <a:ea typeface="+mn-ea"/>
          <a:cs typeface="Robo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2Adeh3WxPILZYXymOHxiL1q05yeXQ7Ow#scrollTo=gYU85ijZfxD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50900" y="3836872"/>
            <a:ext cx="5681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 err="1">
                <a:solidFill>
                  <a:srgbClr val="FFFFFF"/>
                </a:solidFill>
                <a:latin typeface="Roboto Medium"/>
                <a:cs typeface="Roboto Medium"/>
              </a:rPr>
              <a:t>Metaheurísticas</a:t>
            </a:r>
            <a:endParaRPr lang="en-US" sz="2000" spc="300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8694" y="5949600"/>
            <a:ext cx="2298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000" dirty="0">
                <a:solidFill>
                  <a:srgbClr val="FFFFFF"/>
                </a:solidFill>
                <a:latin typeface="Roboto Light"/>
                <a:cs typeface="Roboto Light"/>
              </a:rPr>
              <a:t>Valparaíso, 25 de Marzo 2022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52865" y="5150574"/>
            <a:ext cx="435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chemeClr val="bg1"/>
                </a:solidFill>
                <a:latin typeface="Roboto Light"/>
                <a:cs typeface="Roboto Light"/>
              </a:rPr>
              <a:t>Facultad de Ingeniería</a:t>
            </a:r>
            <a:br>
              <a:rPr lang="es-CL" sz="1400" dirty="0">
                <a:solidFill>
                  <a:schemeClr val="bg1"/>
                </a:solidFill>
                <a:latin typeface="Roboto Light"/>
                <a:cs typeface="Roboto Light"/>
              </a:rPr>
            </a:br>
            <a:r>
              <a:rPr lang="es-CL" sz="1400" dirty="0">
                <a:solidFill>
                  <a:schemeClr val="bg1"/>
                </a:solidFill>
                <a:latin typeface="Roboto Light"/>
                <a:cs typeface="Roboto Light"/>
              </a:rPr>
              <a:t>Escuela de Ingeniería Informática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900" y="5150574"/>
            <a:ext cx="385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200" dirty="0">
                <a:solidFill>
                  <a:srgbClr val="FFFFFF"/>
                </a:solidFill>
                <a:latin typeface="Roboto Medium"/>
                <a:cs typeface="Roboto Medium"/>
              </a:rPr>
              <a:t>Marcelo Becerra</a:t>
            </a:r>
            <a:br>
              <a:rPr lang="en-US" sz="1400" spc="200" dirty="0">
                <a:solidFill>
                  <a:srgbClr val="FFFFFF"/>
                </a:solidFill>
                <a:latin typeface="Roboto Medium"/>
                <a:cs typeface="Roboto Medium"/>
              </a:rPr>
            </a:br>
            <a:r>
              <a:rPr lang="en-US" sz="1400" spc="200" dirty="0">
                <a:solidFill>
                  <a:srgbClr val="FFFFFF"/>
                </a:solidFill>
                <a:latin typeface="Roboto Medium"/>
                <a:cs typeface="Roboto Medium"/>
              </a:rPr>
              <a:t>imaberro90@gmail.com</a:t>
            </a:r>
          </a:p>
        </p:txBody>
      </p:sp>
    </p:spTree>
    <p:extLst>
      <p:ext uri="{BB962C8B-B14F-4D97-AF65-F5344CB8AC3E}">
        <p14:creationId xmlns:p14="http://schemas.microsoft.com/office/powerpoint/2010/main" val="98352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contenido"/>
          <p:cNvSpPr>
            <a:spLocks noGrp="1"/>
          </p:cNvSpPr>
          <p:nvPr>
            <p:ph idx="1"/>
          </p:nvPr>
        </p:nvSpPr>
        <p:spPr bwMode="auto">
          <a:xfrm>
            <a:off x="457200" y="1650124"/>
            <a:ext cx="8229600" cy="46887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s-ES" sz="2400" b="1" dirty="0"/>
              <a:t>¿Qué son?</a:t>
            </a:r>
          </a:p>
          <a:p>
            <a:pPr marL="0" indent="0">
              <a:buNone/>
            </a:pPr>
            <a:endParaRPr lang="es-ES" sz="2400" b="1" dirty="0"/>
          </a:p>
          <a:p>
            <a:pPr marL="0" indent="0" algn="ctr">
              <a:buNone/>
            </a:pPr>
            <a:r>
              <a:rPr lang="es-ES" sz="2400" i="1" dirty="0"/>
              <a:t>“Los algoritmos de optimización </a:t>
            </a:r>
            <a:r>
              <a:rPr lang="es-ES" sz="2400" b="1" i="1" dirty="0"/>
              <a:t>basados en Inteligencia de enjambre </a:t>
            </a:r>
            <a:r>
              <a:rPr lang="es-ES" sz="2400" i="1" dirty="0"/>
              <a:t>comprenden una serie de técnicas que se </a:t>
            </a:r>
            <a:r>
              <a:rPr lang="es-ES" sz="2400" b="1" i="1" dirty="0"/>
              <a:t>inspiran en el comportamiento colectivo </a:t>
            </a:r>
            <a:r>
              <a:rPr lang="es-ES" sz="2400" i="1" dirty="0"/>
              <a:t>[…]. En este tipo de técnicas, la búsqueda por parte de </a:t>
            </a:r>
            <a:r>
              <a:rPr lang="es-ES" sz="2400" b="1" i="1" dirty="0"/>
              <a:t>los agentes son modelados por una población de individuos </a:t>
            </a:r>
            <a:r>
              <a:rPr lang="es-ES" sz="2400" i="1" dirty="0"/>
              <a:t>que son capaces de </a:t>
            </a:r>
            <a:r>
              <a:rPr lang="es-ES" sz="2400" b="1" i="1" dirty="0"/>
              <a:t>interactuar entre sí y con el medio ambiente </a:t>
            </a:r>
            <a:r>
              <a:rPr lang="es-ES" sz="2400" i="1" dirty="0"/>
              <a:t>que los rodea.”</a:t>
            </a: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4" name="Rectangle 4"/>
          <p:cNvSpPr txBox="1">
            <a:spLocks/>
          </p:cNvSpPr>
          <p:nvPr/>
        </p:nvSpPr>
        <p:spPr bwMode="auto">
          <a:xfrm>
            <a:off x="457200" y="625543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Metaheurísticas de Inteligencia de Enjambre</a:t>
            </a:r>
            <a:b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</a:br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Continuas</a:t>
            </a:r>
          </a:p>
        </p:txBody>
      </p:sp>
      <p:sp>
        <p:nvSpPr>
          <p:cNvPr id="5" name="Rectangle 4"/>
          <p:cNvSpPr txBox="1">
            <a:spLocks/>
          </p:cNvSpPr>
          <p:nvPr/>
        </p:nvSpPr>
        <p:spPr bwMode="auto">
          <a:xfrm>
            <a:off x="457200" y="6264357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s-CL" sz="12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Cuevas et. al; “New Advancements in Swarm algorithms: Operators and Applications” (2020).</a:t>
            </a:r>
          </a:p>
        </p:txBody>
      </p:sp>
    </p:spTree>
    <p:extLst>
      <p:ext uri="{BB962C8B-B14F-4D97-AF65-F5344CB8AC3E}">
        <p14:creationId xmlns:p14="http://schemas.microsoft.com/office/powerpoint/2010/main" val="494320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pastor, sus ovejas y el joven ejecutivo">
            <a:extLst>
              <a:ext uri="{FF2B5EF4-FFF2-40B4-BE49-F238E27FC236}">
                <a16:creationId xmlns:a16="http://schemas.microsoft.com/office/drawing/2014/main" id="{B04AB1CA-E4F3-4205-AA9A-0B79EBC4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0170"/>
            <a:ext cx="4416997" cy="276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E6939C-62AF-47C2-BB1F-E58991BF0157}"/>
              </a:ext>
            </a:extLst>
          </p:cNvPr>
          <p:cNvSpPr txBox="1">
            <a:spLocks/>
          </p:cNvSpPr>
          <p:nvPr/>
        </p:nvSpPr>
        <p:spPr bwMode="auto">
          <a:xfrm>
            <a:off x="457200" y="625543"/>
            <a:ext cx="6867832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Espacios de búsqueda, óptimos, cimas y valles</a:t>
            </a:r>
          </a:p>
        </p:txBody>
      </p:sp>
      <p:pic>
        <p:nvPicPr>
          <p:cNvPr id="1030" name="Picture 6" descr="Icelandic landscape with countryside grazing sheep in the highlands, Iceland - Stock Photo - Images">
            <a:extLst>
              <a:ext uri="{FF2B5EF4-FFF2-40B4-BE49-F238E27FC236}">
                <a16:creationId xmlns:a16="http://schemas.microsoft.com/office/drawing/2014/main" id="{B3B2F411-794C-469E-94F0-01E175C1E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79" y="2661834"/>
            <a:ext cx="3262621" cy="21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0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EAA6C133-CA3F-4F50-A3EE-185F0B55E977}"/>
              </a:ext>
            </a:extLst>
          </p:cNvPr>
          <p:cNvSpPr txBox="1">
            <a:spLocks/>
          </p:cNvSpPr>
          <p:nvPr/>
        </p:nvSpPr>
        <p:spPr bwMode="auto">
          <a:xfrm>
            <a:off x="457200" y="625543"/>
            <a:ext cx="6867832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Espacios de búsqueda, óptimos, cimas y valles</a:t>
            </a:r>
          </a:p>
        </p:txBody>
      </p:sp>
      <p:pic>
        <p:nvPicPr>
          <p:cNvPr id="2050" name="Picture 2" descr="Typical landscape for optimization.">
            <a:extLst>
              <a:ext uri="{FF2B5EF4-FFF2-40B4-BE49-F238E27FC236}">
                <a16:creationId xmlns:a16="http://schemas.microsoft.com/office/drawing/2014/main" id="{57164149-BD9F-4391-A430-23B15F0D0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65" y="1659980"/>
            <a:ext cx="4745294" cy="419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897C0AE9-31CF-4C9A-B2C1-B5B69744F8CF}"/>
              </a:ext>
            </a:extLst>
          </p:cNvPr>
          <p:cNvSpPr/>
          <p:nvPr/>
        </p:nvSpPr>
        <p:spPr>
          <a:xfrm>
            <a:off x="2576051" y="2251587"/>
            <a:ext cx="1592825" cy="20647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701C9DB-FC61-4778-AD1E-80F5E93352DB}"/>
              </a:ext>
            </a:extLst>
          </p:cNvPr>
          <p:cNvSpPr/>
          <p:nvPr/>
        </p:nvSpPr>
        <p:spPr>
          <a:xfrm>
            <a:off x="3775587" y="1827129"/>
            <a:ext cx="2015613" cy="29726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575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contenido"/>
          <p:cNvSpPr>
            <a:spLocks noGrp="1"/>
          </p:cNvSpPr>
          <p:nvPr>
            <p:ph idx="1"/>
          </p:nvPr>
        </p:nvSpPr>
        <p:spPr bwMode="auto">
          <a:xfrm>
            <a:off x="457200" y="1157591"/>
            <a:ext cx="8229600" cy="51812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s-ES" sz="2400" b="1" dirty="0"/>
              <a:t>Cómo se comportan?</a:t>
            </a:r>
          </a:p>
        </p:txBody>
      </p:sp>
      <p:sp>
        <p:nvSpPr>
          <p:cNvPr id="4" name="Rectangle 4"/>
          <p:cNvSpPr txBox="1">
            <a:spLocks/>
          </p:cNvSpPr>
          <p:nvPr/>
        </p:nvSpPr>
        <p:spPr bwMode="auto">
          <a:xfrm>
            <a:off x="457200" y="625543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Metaheurísticas - Ciclo </a:t>
            </a:r>
            <a:r>
              <a:rPr lang="es-ES_tradnl" altLang="es-CL" sz="2400" b="1" dirty="0" err="1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For</a:t>
            </a:r>
            <a:endParaRPr lang="es-ES_tradnl" altLang="es-CL" sz="2400" b="1" dirty="0">
              <a:solidFill>
                <a:srgbClr val="953735"/>
              </a:solidFill>
              <a:latin typeface="Roboto Medium"/>
              <a:ea typeface="Roboto Medium"/>
              <a:cs typeface="Roboto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3 Marcador de contenido">
                <a:extLst>
                  <a:ext uri="{FF2B5EF4-FFF2-40B4-BE49-F238E27FC236}">
                    <a16:creationId xmlns:a16="http://schemas.microsoft.com/office/drawing/2014/main" id="{8942B39F-932A-4002-8B3D-6974F304B1D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89134" y="5090632"/>
                <a:ext cx="6965732" cy="1248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8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S" sz="1800" b="0" i="1" dirty="0" smtClean="0">
                          <a:latin typeface="Cambria Math" panose="02040503050406030204" pitchFamily="18" charset="0"/>
                        </a:rPr>
                        <m:t>𝐶𝑎𝑛𝑡𝑖𝑑𝑎𝑑</m:t>
                      </m:r>
                      <m:r>
                        <a:rPr lang="es-US" sz="1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US" sz="1800" b="0" i="1" dirty="0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US" sz="1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US" sz="1800" b="0" i="1" dirty="0" smtClean="0">
                          <a:latin typeface="Cambria Math" panose="02040503050406030204" pitchFamily="18" charset="0"/>
                        </a:rPr>
                        <m:t>𝑖𝑡𝑒𝑟𝑎𝑐𝑖𝑜𝑛𝑒𝑠</m:t>
                      </m:r>
                      <m:r>
                        <a:rPr lang="es-US" sz="1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𝐶𝑎𝑛𝑡𝑖𝑑𝑎𝑑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𝑠𝑜𝑙𝑢𝑐𝑖𝑜𝑛𝑒𝑠</m:t>
                      </m:r>
                    </m:oMath>
                    <m:oMath xmlns:m="http://schemas.openxmlformats.org/officeDocument/2006/math"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𝐶𝑎𝑛𝑡𝑖𝑑𝑎𝑑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𝑑𝑖𝑚𝑒𝑛𝑠𝑖𝑜𝑛𝑒𝑠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𝑑𝑒𝑙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𝑝𝑟𝑜𝑏𝑙𝑒𝑚𝑎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s-US" sz="1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𝑀𝑜𝑣𝑖𝑚𝑖𝑒𝑛𝑡𝑜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𝑝𝑟𝑜𝑝𝑖𝑜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𝑐𝑎𝑑𝑎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𝑀𝑒𝑡𝑎h𝑒𝑢𝑟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s-US" sz="1800" b="0" i="1" smtClean="0">
                          <a:latin typeface="Cambria Math" panose="02040503050406030204" pitchFamily="18" charset="0"/>
                        </a:rPr>
                        <m:t>𝑠𝑡𝑖𝑐𝑎</m:t>
                      </m:r>
                    </m:oMath>
                  </m:oMathPara>
                </a14:m>
                <a:endParaRPr lang="es-US" sz="1800" b="0" dirty="0"/>
              </a:p>
              <a:p>
                <a:pPr marL="0" indent="0" eaLnBrk="1" hangingPunct="1">
                  <a:buFont typeface="Arial" panose="020B0604020202020204" pitchFamily="34" charset="0"/>
                  <a:buNone/>
                </a:pPr>
                <a:endParaRPr lang="es-US" sz="1800" b="0" dirty="0"/>
              </a:p>
            </p:txBody>
          </p:sp>
        </mc:Choice>
        <mc:Fallback xmlns="">
          <p:sp>
            <p:nvSpPr>
              <p:cNvPr id="6" name="3 Marcador de contenido">
                <a:extLst>
                  <a:ext uri="{FF2B5EF4-FFF2-40B4-BE49-F238E27FC236}">
                    <a16:creationId xmlns:a16="http://schemas.microsoft.com/office/drawing/2014/main" id="{8942B39F-932A-4002-8B3D-6974F304B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9134" y="5090632"/>
                <a:ext cx="6965732" cy="1248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3 Marcador de contenido">
                <a:extLst>
                  <a:ext uri="{FF2B5EF4-FFF2-40B4-BE49-F238E27FC236}">
                    <a16:creationId xmlns:a16="http://schemas.microsoft.com/office/drawing/2014/main" id="{C41281AD-0408-4C77-B33C-9314546F43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89134" y="2223588"/>
                <a:ext cx="6965732" cy="241082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𝐼𝑡𝑒𝑟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s-E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−−−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𝑆𝑜𝑙𝑢𝑐𝑖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s-E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−−−−−−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𝑣𝑎𝑟𝑖𝑎𝑏𝑙𝑒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br>
                  <a:rPr lang="es-ES" dirty="0"/>
                </a:br>
                <a14:m>
                  <m:oMath xmlns:m="http://schemas.openxmlformats.org/officeDocument/2006/math">
                    <m:r>
                      <a:rPr lang="es-ES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−−−−</m:t>
                    </m:r>
                  </m:oMath>
                </a14:m>
                <a:r>
                  <a:rPr lang="es-E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−−−−</m:t>
                    </m:r>
                  </m:oMath>
                </a14:m>
                <a:r>
                  <a:rPr lang="es-E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s-ES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s-ES" smtClean="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bSup>
                    <m:d>
                      <m:d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s-ES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s-ES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s-ES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s-ES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s-ES" smtClean="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bSup>
                    <m:d>
                      <m:d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s-ES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s-ES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s-ES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5" name="3 Marcador de contenido">
                <a:extLst>
                  <a:ext uri="{FF2B5EF4-FFF2-40B4-BE49-F238E27FC236}">
                    <a16:creationId xmlns:a16="http://schemas.microsoft.com/office/drawing/2014/main" id="{C41281AD-0408-4C77-B33C-9314546F4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9134" y="2223588"/>
                <a:ext cx="6965732" cy="24108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454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 bwMode="auto">
          <a:xfrm>
            <a:off x="457200" y="625543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Black </a:t>
            </a:r>
            <a:r>
              <a:rPr lang="es-ES_tradnl" altLang="es-CL" sz="2400" b="1" dirty="0" err="1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Hole</a:t>
            </a:r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 </a:t>
            </a:r>
            <a:r>
              <a:rPr lang="es-ES_tradnl" altLang="es-CL" sz="2400" b="1" dirty="0" err="1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Algorithm</a:t>
            </a:r>
            <a:endParaRPr lang="es-ES_tradnl" altLang="es-CL" sz="2400" b="1" dirty="0">
              <a:solidFill>
                <a:srgbClr val="953735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4440DC-1CC0-4BCD-B4A3-0CB77AC1F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8877"/>
            <a:ext cx="8229600" cy="5104961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/>
              <a:t>Es una metaheurística poblacional que esta inspirada en el comportamiento de los agujeros negros, imita el movimiento y absorción de estrellas hacia un agujero negro.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2" y="3441212"/>
            <a:ext cx="3770768" cy="26613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748" y="3441212"/>
            <a:ext cx="2537293" cy="25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85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356584" y="3247312"/>
            <a:ext cx="333431" cy="3645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734730" y="1940485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863017" y="453195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566822" y="2929233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798514" y="5282454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4148660" y="169554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2662988" y="3472918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368544" y="2260210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3906260" y="463010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4"/>
          <p:cNvSpPr txBox="1">
            <a:spLocks/>
          </p:cNvSpPr>
          <p:nvPr/>
        </p:nvSpPr>
        <p:spPr bwMode="auto">
          <a:xfrm>
            <a:off x="457200" y="625543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Generación de Población Inicial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6753257" y="5781675"/>
                <a:ext cx="22749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𝐸𝑠𝑡𝑟𝑒𝑙𝑙𝑎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4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257" y="5781675"/>
                <a:ext cx="2274982" cy="369332"/>
              </a:xfrm>
              <a:prstGeom prst="rect">
                <a:avLst/>
              </a:prstGeom>
              <a:blipFill>
                <a:blip r:embed="rId2"/>
                <a:stretch>
                  <a:fillRect l="-2949" r="-4290" b="-344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992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356584" y="3247312"/>
            <a:ext cx="333431" cy="3645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734730" y="1940485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863017" y="453195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566822" y="2929233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798514" y="5282454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4148660" y="169554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2662988" y="3472918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368544" y="2260210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3906260" y="463010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4"/>
          <p:cNvSpPr txBox="1">
            <a:spLocks/>
          </p:cNvSpPr>
          <p:nvPr/>
        </p:nvSpPr>
        <p:spPr bwMode="auto">
          <a:xfrm>
            <a:off x="457200" y="625543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Generación de Black </a:t>
            </a:r>
            <a:r>
              <a:rPr lang="es-ES_tradnl" altLang="es-CL" sz="2400" b="1" dirty="0" err="1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Hole</a:t>
            </a:r>
            <a:endParaRPr lang="es-ES_tradnl" altLang="es-CL" sz="2400" b="1" dirty="0">
              <a:solidFill>
                <a:srgbClr val="953735"/>
              </a:solidFill>
              <a:latin typeface="Roboto Medium"/>
              <a:ea typeface="Roboto Medium"/>
              <a:cs typeface="Roboto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6753257" y="5781675"/>
                <a:ext cx="19335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𝐹𝑖𝑡𝑛𝑒𝑠𝑠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257" y="5781675"/>
                <a:ext cx="1933543" cy="369332"/>
              </a:xfrm>
              <a:prstGeom prst="rect">
                <a:avLst/>
              </a:prstGeom>
              <a:blipFill>
                <a:blip r:embed="rId2"/>
                <a:stretch>
                  <a:fillRect l="-3470" r="-3155" b="-114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633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356584" y="3247312"/>
            <a:ext cx="333431" cy="3645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534774" y="2509647"/>
            <a:ext cx="2048525" cy="1956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4690015" y="2509647"/>
            <a:ext cx="282555" cy="453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0" name="Elipse 9"/>
          <p:cNvSpPr/>
          <p:nvPr/>
        </p:nvSpPr>
        <p:spPr>
          <a:xfrm>
            <a:off x="3065114" y="2061993"/>
            <a:ext cx="2916371" cy="2737322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2762377" y="1783257"/>
            <a:ext cx="3521847" cy="330562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2358860" y="1398019"/>
            <a:ext cx="4328878" cy="4063109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2734730" y="1940485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863017" y="453195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566822" y="2929233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798514" y="5282454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4148660" y="169554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2662988" y="3472918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368544" y="2260210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3906260" y="463010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Rectangle 4"/>
          <p:cNvSpPr txBox="1">
            <a:spLocks/>
          </p:cNvSpPr>
          <p:nvPr/>
        </p:nvSpPr>
        <p:spPr bwMode="auto">
          <a:xfrm>
            <a:off x="457200" y="625543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Horizonte de Eventos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6753257" y="5781675"/>
                <a:ext cx="1600118" cy="799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𝐵𝐻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𝑓𝑖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257" y="5781675"/>
                <a:ext cx="1600118" cy="7995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888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356584" y="3247312"/>
            <a:ext cx="333431" cy="3645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534774" y="2509647"/>
            <a:ext cx="2048525" cy="1956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4690015" y="2509647"/>
            <a:ext cx="282555" cy="453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0" name="Elipse 9"/>
          <p:cNvSpPr/>
          <p:nvPr/>
        </p:nvSpPr>
        <p:spPr>
          <a:xfrm>
            <a:off x="3065114" y="2061993"/>
            <a:ext cx="2916371" cy="2737322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2762377" y="1783257"/>
            <a:ext cx="3521847" cy="330562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2358860" y="1398019"/>
            <a:ext cx="4328878" cy="4063109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2734730" y="1940485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863017" y="453195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566822" y="2929233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798514" y="5282454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4148660" y="169554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2662988" y="3472918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368544" y="2260210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3906260" y="463010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 rot="13264773">
            <a:off x="5569446" y="4382335"/>
            <a:ext cx="333375" cy="12382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derecha 21"/>
          <p:cNvSpPr/>
          <p:nvPr/>
        </p:nvSpPr>
        <p:spPr>
          <a:xfrm rot="2228967">
            <a:off x="2975226" y="2232278"/>
            <a:ext cx="333375" cy="12382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derecha 22"/>
          <p:cNvSpPr/>
          <p:nvPr/>
        </p:nvSpPr>
        <p:spPr>
          <a:xfrm rot="10209919">
            <a:off x="6164233" y="3062326"/>
            <a:ext cx="333375" cy="12382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derecha 23"/>
          <p:cNvSpPr/>
          <p:nvPr/>
        </p:nvSpPr>
        <p:spPr>
          <a:xfrm rot="17360515">
            <a:off x="4001257" y="4361524"/>
            <a:ext cx="333375" cy="12382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derecha 24"/>
          <p:cNvSpPr/>
          <p:nvPr/>
        </p:nvSpPr>
        <p:spPr>
          <a:xfrm rot="7924982">
            <a:off x="5099835" y="2620306"/>
            <a:ext cx="333375" cy="12382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 derecha 25"/>
          <p:cNvSpPr/>
          <p:nvPr/>
        </p:nvSpPr>
        <p:spPr>
          <a:xfrm rot="4890132">
            <a:off x="4146755" y="2135490"/>
            <a:ext cx="333375" cy="12382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 derecha 26"/>
          <p:cNvSpPr/>
          <p:nvPr/>
        </p:nvSpPr>
        <p:spPr>
          <a:xfrm rot="21385184">
            <a:off x="2971665" y="3497294"/>
            <a:ext cx="333375" cy="12382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 derecha 27"/>
          <p:cNvSpPr/>
          <p:nvPr/>
        </p:nvSpPr>
        <p:spPr>
          <a:xfrm rot="17133710">
            <a:off x="3848937" y="5052827"/>
            <a:ext cx="333375" cy="12382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4"/>
          <p:cNvSpPr txBox="1">
            <a:spLocks/>
          </p:cNvSpPr>
          <p:nvPr/>
        </p:nvSpPr>
        <p:spPr bwMode="auto">
          <a:xfrm>
            <a:off x="457200" y="625543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Movimiento a Black </a:t>
            </a:r>
            <a:r>
              <a:rPr lang="es-ES_tradnl" altLang="es-CL" sz="2400" b="1" dirty="0" err="1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Hole</a:t>
            </a:r>
            <a:endParaRPr lang="es-ES_tradnl" altLang="es-CL" sz="2400" b="1" dirty="0">
              <a:solidFill>
                <a:srgbClr val="953735"/>
              </a:solidFill>
              <a:latin typeface="Roboto Medium"/>
              <a:ea typeface="Roboto Medium"/>
              <a:cs typeface="Roboto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3534774" y="5860627"/>
                <a:ext cx="54387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𝑟𝑎𝑛𝑑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⋅(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774" y="5860627"/>
                <a:ext cx="5438774" cy="369332"/>
              </a:xfrm>
              <a:prstGeom prst="rect">
                <a:avLst/>
              </a:prstGeom>
              <a:blipFill>
                <a:blip r:embed="rId2"/>
                <a:stretch>
                  <a:fillRect r="-561" b="-3442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17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356584" y="3247312"/>
            <a:ext cx="333431" cy="3645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534774" y="2509647"/>
            <a:ext cx="2048525" cy="1956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4690015" y="2509647"/>
            <a:ext cx="282555" cy="453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0" name="Elipse 9"/>
          <p:cNvSpPr/>
          <p:nvPr/>
        </p:nvSpPr>
        <p:spPr>
          <a:xfrm>
            <a:off x="3065114" y="2061993"/>
            <a:ext cx="2916371" cy="2737322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2762377" y="1783257"/>
            <a:ext cx="3521847" cy="330562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2358860" y="1398019"/>
            <a:ext cx="4328878" cy="4063109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3108130" y="2226405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727098" y="4387995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284224" y="2966156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 rot="637103">
            <a:off x="3911725" y="500427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4148660" y="197279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3193695" y="3429573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168338" y="2384888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4163103" y="3979259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3890082" y="3700340"/>
            <a:ext cx="799933" cy="7653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4"/>
          <p:cNvSpPr txBox="1">
            <a:spLocks/>
          </p:cNvSpPr>
          <p:nvPr/>
        </p:nvSpPr>
        <p:spPr bwMode="auto">
          <a:xfrm>
            <a:off x="457200" y="625543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Horizonte de Eventos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6162707" y="5781675"/>
                <a:ext cx="26369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𝑅𝑎𝑛𝑑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707" y="5781675"/>
                <a:ext cx="2636940" cy="369332"/>
              </a:xfrm>
              <a:prstGeom prst="rect">
                <a:avLst/>
              </a:prstGeom>
              <a:blipFill>
                <a:blip r:embed="rId2"/>
                <a:stretch>
                  <a:fillRect l="-1155" r="-3464" b="-344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57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Índice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788" y="1740369"/>
            <a:ext cx="80753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Problemas de optimización</a:t>
            </a:r>
          </a:p>
          <a:p>
            <a:pPr marL="285750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Técnicas de optimización</a:t>
            </a:r>
          </a:p>
          <a:p>
            <a:pPr marL="285750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Metaheurísticas</a:t>
            </a:r>
          </a:p>
          <a:p>
            <a:pPr marL="285750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Ejemplo Abstracto </a:t>
            </a:r>
          </a:p>
          <a:p>
            <a:pPr marL="285750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Ejemplo General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E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jemplo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de Black-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Hole</a:t>
            </a:r>
            <a:endParaRPr lang="es-CL" sz="16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Ejemplo en Google C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olaboratory</a:t>
            </a:r>
            <a:endParaRPr lang="es-CL" sz="16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R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evisión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de un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paper</a:t>
            </a:r>
            <a:endParaRPr lang="es-CL" sz="16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742950" lvl="1" indent="-285750">
              <a:buFont typeface="Arial"/>
              <a:buChar char="•"/>
            </a:pPr>
            <a:endParaRPr lang="es-CL" sz="16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1439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356584" y="3247312"/>
            <a:ext cx="333431" cy="3645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534774" y="2509647"/>
            <a:ext cx="2048525" cy="1956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4690015" y="2509647"/>
            <a:ext cx="282555" cy="453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0" name="Elipse 9"/>
          <p:cNvSpPr/>
          <p:nvPr/>
        </p:nvSpPr>
        <p:spPr>
          <a:xfrm>
            <a:off x="3065114" y="2061993"/>
            <a:ext cx="2916371" cy="2737322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2762377" y="1783257"/>
            <a:ext cx="3521847" cy="330562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2358860" y="1398019"/>
            <a:ext cx="4328878" cy="4063109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3108130" y="2226405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727098" y="4387995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284224" y="2966156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 rot="637103">
            <a:off x="3911725" y="500427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4148660" y="197279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3193695" y="3429573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168338" y="2384888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937653" y="2641806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1645129" y="2395681"/>
            <a:ext cx="799933" cy="7653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4"/>
          <p:cNvSpPr txBox="1">
            <a:spLocks/>
          </p:cNvSpPr>
          <p:nvPr/>
        </p:nvSpPr>
        <p:spPr bwMode="auto">
          <a:xfrm>
            <a:off x="457200" y="625543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Horizonte de Eventos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6162707" y="5781675"/>
                <a:ext cx="26369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𝑅𝑎𝑛𝑑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707" y="5781675"/>
                <a:ext cx="2636940" cy="369332"/>
              </a:xfrm>
              <a:prstGeom prst="rect">
                <a:avLst/>
              </a:prstGeom>
              <a:blipFill>
                <a:blip r:embed="rId2"/>
                <a:stretch>
                  <a:fillRect l="-1155" r="-3464" b="-344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66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356584" y="3247312"/>
            <a:ext cx="333431" cy="3645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534774" y="2509647"/>
            <a:ext cx="2048525" cy="1956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4690015" y="2509647"/>
            <a:ext cx="282555" cy="453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0" name="Elipse 9"/>
          <p:cNvSpPr/>
          <p:nvPr/>
        </p:nvSpPr>
        <p:spPr>
          <a:xfrm>
            <a:off x="3065114" y="2061993"/>
            <a:ext cx="2916371" cy="2737322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2762377" y="1783257"/>
            <a:ext cx="3521847" cy="330562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2358860" y="1398019"/>
            <a:ext cx="4328878" cy="4063109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3108130" y="2226405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727098" y="4387995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284224" y="2966156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 rot="637103">
            <a:off x="3911725" y="500427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4148660" y="197279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3000375" y="3247312"/>
            <a:ext cx="449305" cy="43917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168338" y="2384888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937653" y="2641806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Rectangle 4"/>
          <p:cNvSpPr txBox="1">
            <a:spLocks/>
          </p:cNvSpPr>
          <p:nvPr/>
        </p:nvSpPr>
        <p:spPr bwMode="auto">
          <a:xfrm>
            <a:off x="457200" y="625543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Nuevo Black </a:t>
            </a:r>
            <a:r>
              <a:rPr lang="es-ES_tradnl" altLang="es-CL" sz="2400" b="1" dirty="0" err="1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Hole</a:t>
            </a:r>
            <a:endParaRPr lang="es-ES_tradnl" altLang="es-CL" sz="2400" b="1" dirty="0">
              <a:solidFill>
                <a:srgbClr val="953735"/>
              </a:solidFill>
              <a:latin typeface="Roboto Medium"/>
              <a:ea typeface="Roboto Medium"/>
              <a:cs typeface="Roboto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6753257" y="5781675"/>
                <a:ext cx="19335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𝐹𝑖𝑡𝑛𝑒𝑠𝑠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257" y="5781675"/>
                <a:ext cx="1933543" cy="369332"/>
              </a:xfrm>
              <a:prstGeom prst="rect">
                <a:avLst/>
              </a:prstGeom>
              <a:blipFill>
                <a:blip r:embed="rId2"/>
                <a:stretch>
                  <a:fillRect l="-3470" r="-3155" b="-114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466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356584" y="3247312"/>
            <a:ext cx="333431" cy="3645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358860" y="1398019"/>
            <a:ext cx="4328878" cy="4063109"/>
            <a:chOff x="2358860" y="1398019"/>
            <a:chExt cx="4328878" cy="4063109"/>
          </a:xfrm>
        </p:grpSpPr>
        <p:sp>
          <p:nvSpPr>
            <p:cNvPr id="8" name="Elipse 7"/>
            <p:cNvSpPr/>
            <p:nvPr/>
          </p:nvSpPr>
          <p:spPr>
            <a:xfrm>
              <a:off x="3534774" y="2509647"/>
              <a:ext cx="2048525" cy="19560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4690015" y="2509647"/>
              <a:ext cx="282555" cy="453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3065114" y="2061993"/>
              <a:ext cx="2916371" cy="273732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Elipse 10"/>
            <p:cNvSpPr/>
            <p:nvPr/>
          </p:nvSpPr>
          <p:spPr>
            <a:xfrm>
              <a:off x="2762377" y="1783257"/>
              <a:ext cx="3521847" cy="33056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Elipse 11"/>
            <p:cNvSpPr/>
            <p:nvPr/>
          </p:nvSpPr>
          <p:spPr>
            <a:xfrm>
              <a:off x="2358860" y="1398019"/>
              <a:ext cx="4328878" cy="40631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Elipse 12"/>
          <p:cNvSpPr/>
          <p:nvPr/>
        </p:nvSpPr>
        <p:spPr>
          <a:xfrm>
            <a:off x="3108130" y="2226405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727098" y="4387995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284224" y="2966156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 rot="637103">
            <a:off x="3911725" y="500427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4148660" y="197279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3000375" y="3247312"/>
            <a:ext cx="449305" cy="4391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168338" y="2384888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937653" y="2641806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Rectangle 4"/>
          <p:cNvSpPr txBox="1">
            <a:spLocks/>
          </p:cNvSpPr>
          <p:nvPr/>
        </p:nvSpPr>
        <p:spPr bwMode="auto">
          <a:xfrm>
            <a:off x="457200" y="616018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Nuevo Black </a:t>
            </a:r>
            <a:r>
              <a:rPr lang="es-ES_tradnl" altLang="es-CL" sz="2400" b="1" dirty="0" err="1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Hole</a:t>
            </a:r>
            <a:endParaRPr lang="es-ES_tradnl" altLang="es-CL" sz="2400" b="1" dirty="0">
              <a:solidFill>
                <a:srgbClr val="953735"/>
              </a:solidFill>
              <a:latin typeface="Roboto Medium"/>
              <a:ea typeface="Roboto Medium"/>
              <a:cs typeface="Roboto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6753257" y="5772150"/>
                <a:ext cx="19335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𝐹𝑖𝑡𝑛𝑒𝑠𝑠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257" y="5772150"/>
                <a:ext cx="1933543" cy="369332"/>
              </a:xfrm>
              <a:prstGeom prst="rect">
                <a:avLst/>
              </a:prstGeom>
              <a:blipFill>
                <a:blip r:embed="rId2"/>
                <a:stretch>
                  <a:fillRect l="-3470" r="-3155" b="-11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569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356584" y="3247312"/>
            <a:ext cx="333431" cy="3645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60588" y="1398019"/>
            <a:ext cx="4328878" cy="4063109"/>
            <a:chOff x="2358860" y="1398019"/>
            <a:chExt cx="4328878" cy="4063109"/>
          </a:xfrm>
        </p:grpSpPr>
        <p:sp>
          <p:nvSpPr>
            <p:cNvPr id="8" name="Elipse 7"/>
            <p:cNvSpPr/>
            <p:nvPr/>
          </p:nvSpPr>
          <p:spPr>
            <a:xfrm>
              <a:off x="3534774" y="2509647"/>
              <a:ext cx="2048525" cy="19560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4690015" y="2509647"/>
              <a:ext cx="282555" cy="453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3065114" y="2061993"/>
              <a:ext cx="2916371" cy="273732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Elipse 10"/>
            <p:cNvSpPr/>
            <p:nvPr/>
          </p:nvSpPr>
          <p:spPr>
            <a:xfrm>
              <a:off x="2762377" y="1783257"/>
              <a:ext cx="3521847" cy="33056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Elipse 11"/>
            <p:cNvSpPr/>
            <p:nvPr/>
          </p:nvSpPr>
          <p:spPr>
            <a:xfrm>
              <a:off x="2358860" y="1398019"/>
              <a:ext cx="4328878" cy="40631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Elipse 12"/>
          <p:cNvSpPr/>
          <p:nvPr/>
        </p:nvSpPr>
        <p:spPr>
          <a:xfrm>
            <a:off x="3108130" y="2226405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727098" y="4387995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284224" y="2966156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 rot="637103">
            <a:off x="3911725" y="500427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4148660" y="197279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3000375" y="3247312"/>
            <a:ext cx="449305" cy="4391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168338" y="2384888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937653" y="2641806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Rectangle 4"/>
          <p:cNvSpPr txBox="1">
            <a:spLocks/>
          </p:cNvSpPr>
          <p:nvPr/>
        </p:nvSpPr>
        <p:spPr bwMode="auto">
          <a:xfrm>
            <a:off x="457200" y="616018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Nuevo Black </a:t>
            </a:r>
            <a:r>
              <a:rPr lang="es-ES_tradnl" altLang="es-CL" sz="2400" b="1" dirty="0" err="1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Hole</a:t>
            </a:r>
            <a:endParaRPr lang="es-ES_tradnl" altLang="es-CL" sz="2400" b="1" dirty="0">
              <a:solidFill>
                <a:srgbClr val="953735"/>
              </a:solidFill>
              <a:latin typeface="Roboto Medium"/>
              <a:ea typeface="Roboto Medium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18139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356584" y="3247312"/>
            <a:ext cx="333431" cy="3645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60588" y="1398019"/>
            <a:ext cx="4328878" cy="4063109"/>
            <a:chOff x="2358860" y="1398019"/>
            <a:chExt cx="4328878" cy="4063109"/>
          </a:xfrm>
        </p:grpSpPr>
        <p:sp>
          <p:nvSpPr>
            <p:cNvPr id="8" name="Elipse 7"/>
            <p:cNvSpPr/>
            <p:nvPr/>
          </p:nvSpPr>
          <p:spPr>
            <a:xfrm>
              <a:off x="3534774" y="2509647"/>
              <a:ext cx="2048525" cy="19560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4690015" y="2509647"/>
              <a:ext cx="282555" cy="453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3065114" y="2061993"/>
              <a:ext cx="2916371" cy="273732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Elipse 10"/>
            <p:cNvSpPr/>
            <p:nvPr/>
          </p:nvSpPr>
          <p:spPr>
            <a:xfrm>
              <a:off x="2762377" y="1783257"/>
              <a:ext cx="3521847" cy="33056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Elipse 11"/>
            <p:cNvSpPr/>
            <p:nvPr/>
          </p:nvSpPr>
          <p:spPr>
            <a:xfrm>
              <a:off x="2358860" y="1398019"/>
              <a:ext cx="4328878" cy="40631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Elipse 12"/>
          <p:cNvSpPr/>
          <p:nvPr/>
        </p:nvSpPr>
        <p:spPr>
          <a:xfrm>
            <a:off x="3108130" y="2226405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727098" y="4387995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284224" y="2966156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 rot="637103">
            <a:off x="3911725" y="500427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4148660" y="1972797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3000375" y="3247312"/>
            <a:ext cx="449305" cy="4391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168338" y="2384888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937653" y="2641806"/>
            <a:ext cx="236935" cy="2569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Flecha derecha 21"/>
          <p:cNvSpPr/>
          <p:nvPr/>
        </p:nvSpPr>
        <p:spPr>
          <a:xfrm rot="10435069">
            <a:off x="5885805" y="3081936"/>
            <a:ext cx="333375" cy="12382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derecha 22"/>
          <p:cNvSpPr/>
          <p:nvPr/>
        </p:nvSpPr>
        <p:spPr>
          <a:xfrm rot="9073596">
            <a:off x="4835904" y="2631515"/>
            <a:ext cx="333375" cy="12382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derecha 23"/>
          <p:cNvSpPr/>
          <p:nvPr/>
        </p:nvSpPr>
        <p:spPr>
          <a:xfrm rot="12757678">
            <a:off x="5351751" y="4261769"/>
            <a:ext cx="333375" cy="12382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derecha 24"/>
          <p:cNvSpPr/>
          <p:nvPr/>
        </p:nvSpPr>
        <p:spPr>
          <a:xfrm rot="14774748">
            <a:off x="3693256" y="4726517"/>
            <a:ext cx="333375" cy="12382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 derecha 25"/>
          <p:cNvSpPr/>
          <p:nvPr/>
        </p:nvSpPr>
        <p:spPr>
          <a:xfrm rot="10800000">
            <a:off x="3967811" y="3384194"/>
            <a:ext cx="333375" cy="12382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 derecha 26"/>
          <p:cNvSpPr/>
          <p:nvPr/>
        </p:nvSpPr>
        <p:spPr>
          <a:xfrm rot="7575386">
            <a:off x="3925497" y="2382012"/>
            <a:ext cx="333375" cy="12382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 derecha 27"/>
          <p:cNvSpPr/>
          <p:nvPr/>
        </p:nvSpPr>
        <p:spPr>
          <a:xfrm rot="5400000">
            <a:off x="3058339" y="2646465"/>
            <a:ext cx="333375" cy="12382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derecha 28"/>
          <p:cNvSpPr/>
          <p:nvPr/>
        </p:nvSpPr>
        <p:spPr>
          <a:xfrm rot="2045563">
            <a:off x="2213924" y="2887996"/>
            <a:ext cx="333375" cy="12382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4"/>
          <p:cNvSpPr txBox="1">
            <a:spLocks/>
          </p:cNvSpPr>
          <p:nvPr/>
        </p:nvSpPr>
        <p:spPr bwMode="auto">
          <a:xfrm>
            <a:off x="457200" y="616018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Nuevo Black </a:t>
            </a:r>
            <a:r>
              <a:rPr lang="es-ES_tradnl" altLang="es-CL" sz="2400" b="1" dirty="0" err="1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Hole</a:t>
            </a:r>
            <a:endParaRPr lang="es-ES_tradnl" altLang="es-CL" sz="2400" b="1" dirty="0">
              <a:solidFill>
                <a:srgbClr val="953735"/>
              </a:solidFill>
              <a:latin typeface="Roboto Medium"/>
              <a:ea typeface="Roboto Medium"/>
              <a:cs typeface="Roboto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3534774" y="5860627"/>
                <a:ext cx="54387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𝑟𝑎𝑛𝑑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⋅(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774" y="5860627"/>
                <a:ext cx="5438774" cy="369332"/>
              </a:xfrm>
              <a:prstGeom prst="rect">
                <a:avLst/>
              </a:prstGeom>
              <a:blipFill>
                <a:blip r:embed="rId2"/>
                <a:stretch>
                  <a:fillRect r="-1009" b="-344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620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 bwMode="auto">
          <a:xfrm>
            <a:off x="457200" y="625543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Black </a:t>
            </a:r>
            <a:r>
              <a:rPr lang="es-ES_tradnl" altLang="es-CL" sz="2400" b="1" dirty="0" err="1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Hole</a:t>
            </a:r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 </a:t>
            </a:r>
            <a:r>
              <a:rPr lang="es-ES_tradnl" altLang="es-CL" sz="2400" b="1" dirty="0" err="1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Algorithm</a:t>
            </a:r>
            <a:endParaRPr lang="es-ES_tradnl" altLang="es-CL" sz="2400" b="1" dirty="0">
              <a:solidFill>
                <a:srgbClr val="953735"/>
              </a:solidFill>
              <a:latin typeface="Roboto Medium"/>
              <a:ea typeface="Roboto Medium"/>
              <a:cs typeface="Roboto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3 Marcador de contenido">
                <a:extLst>
                  <a:ext uri="{FF2B5EF4-FFF2-40B4-BE49-F238E27FC236}">
                    <a16:creationId xmlns:a16="http://schemas.microsoft.com/office/drawing/2014/main" id="{9D28F1D9-F13A-4010-A6A4-98687030357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34041" y="2496521"/>
                <a:ext cx="7875917" cy="186495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𝐼𝑡𝑒𝑟</m:t>
                      </m:r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s-ES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−−−</m:t>
                      </m:r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𝑆𝑜𝑙𝑢𝑐𝑖</m:t>
                      </m:r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s-ES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−−−−−−</m:t>
                      </m:r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𝑣𝑎𝑟𝑖𝑎𝑏𝑙𝑒</m:t>
                      </m:r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br>
                  <a:rPr lang="es-ES" sz="2400" dirty="0"/>
                </a:br>
                <a14:m>
                  <m:oMath xmlns:m="http://schemas.openxmlformats.org/officeDocument/2006/math">
                    <m:r>
                      <a:rPr lang="es-ES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−−−−</m:t>
                    </m:r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−−−−</m:t>
                    </m:r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s-ES" sz="240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240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s-ES" sz="2400" smtClean="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bSup>
                    <m:d>
                      <m:d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s-ES" sz="240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s-ES" sz="240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s-ES" sz="240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s-ES" sz="240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240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s-ES" sz="2400" smtClean="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bSup>
                    <m:d>
                      <m:d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s-ES" sz="240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s-ES" sz="240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s-ES" sz="2400" dirty="0"/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𝑟𝑎𝑛𝑑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⋅(</m:t>
                    </m:r>
                    <m:sSubSup>
                      <m:sSubSup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s-ES" sz="24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2400" dirty="0"/>
              </a:p>
            </p:txBody>
          </p:sp>
        </mc:Choice>
        <mc:Fallback xmlns="">
          <p:sp>
            <p:nvSpPr>
              <p:cNvPr id="5" name="3 Marcador de contenido">
                <a:extLst>
                  <a:ext uri="{FF2B5EF4-FFF2-40B4-BE49-F238E27FC236}">
                    <a16:creationId xmlns:a16="http://schemas.microsoft.com/office/drawing/2014/main" id="{9D28F1D9-F13A-4010-A6A4-986870303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041" y="2496521"/>
                <a:ext cx="7875917" cy="1864957"/>
              </a:xfrm>
              <a:prstGeom prst="rect">
                <a:avLst/>
              </a:prstGeom>
              <a:blipFill>
                <a:blip r:embed="rId2"/>
                <a:stretch>
                  <a:fillRect l="-77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113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70BEA-F534-465A-BDB7-0EB846398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Ejemplo de implementación de </a:t>
            </a:r>
            <a:r>
              <a:rPr lang="es-ES" dirty="0" err="1">
                <a:hlinkClick r:id="rId2"/>
              </a:rPr>
              <a:t>Metaheurística.ipynb</a:t>
            </a:r>
            <a:r>
              <a:rPr lang="es-ES" dirty="0">
                <a:hlinkClick r:id="rId2"/>
              </a:rPr>
              <a:t> - </a:t>
            </a:r>
            <a:r>
              <a:rPr lang="es-ES" dirty="0" err="1">
                <a:hlinkClick r:id="rId2"/>
              </a:rPr>
              <a:t>Colaboratory</a:t>
            </a:r>
            <a:r>
              <a:rPr lang="es-ES" dirty="0">
                <a:hlinkClick r:id="rId2"/>
              </a:rPr>
              <a:t> (google.com)</a:t>
            </a:r>
            <a:endParaRPr lang="es-CL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CEB4B4-4C88-4729-954F-6DDE2EF438BB}"/>
              </a:ext>
            </a:extLst>
          </p:cNvPr>
          <p:cNvSpPr txBox="1">
            <a:spLocks/>
          </p:cNvSpPr>
          <p:nvPr/>
        </p:nvSpPr>
        <p:spPr bwMode="auto">
          <a:xfrm>
            <a:off x="457200" y="625543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Google </a:t>
            </a:r>
            <a:r>
              <a:rPr lang="es-ES_tradnl" altLang="es-CL" sz="2400" b="1" dirty="0" err="1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Colaboratory</a:t>
            </a:r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 - Código</a:t>
            </a:r>
          </a:p>
        </p:txBody>
      </p:sp>
    </p:spTree>
    <p:extLst>
      <p:ext uri="{BB962C8B-B14F-4D97-AF65-F5344CB8AC3E}">
        <p14:creationId xmlns:p14="http://schemas.microsoft.com/office/powerpoint/2010/main" val="45924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/>
          </p:nvPr>
        </p:nvSpPr>
        <p:spPr bwMode="auto">
          <a:xfrm>
            <a:off x="685800" y="3043777"/>
            <a:ext cx="7772400" cy="7704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altLang="es-CL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Problemas que resuelven</a:t>
            </a:r>
          </a:p>
        </p:txBody>
      </p:sp>
    </p:spTree>
    <p:extLst>
      <p:ext uri="{BB962C8B-B14F-4D97-AF65-F5344CB8AC3E}">
        <p14:creationId xmlns:p14="http://schemas.microsoft.com/office/powerpoint/2010/main" val="30414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 bwMode="auto">
          <a:xfrm>
            <a:off x="457200" y="625543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Problemas que resuelven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D818012F-BA97-4930-B831-E353D9A883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0242" y="1696595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D428DD25-92E0-4A60-BD0D-53C54DF337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897" y="4576759"/>
            <a:ext cx="2583712" cy="1889218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AEB95DB3-0000-4922-9E0E-69CD439CA268}"/>
              </a:ext>
            </a:extLst>
          </p:cNvPr>
          <p:cNvSpPr txBox="1">
            <a:spLocks/>
          </p:cNvSpPr>
          <p:nvPr/>
        </p:nvSpPr>
        <p:spPr bwMode="auto">
          <a:xfrm>
            <a:off x="6411435" y="5067267"/>
            <a:ext cx="1453117" cy="986762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4800" b="1" dirty="0">
                <a:solidFill>
                  <a:srgbClr val="4F81BD"/>
                </a:solidFill>
                <a:latin typeface="Roboto Medium"/>
                <a:ea typeface="Roboto Medium"/>
                <a:cs typeface="Roboto Medium"/>
              </a:rPr>
              <a:t>[0,1]</a:t>
            </a:r>
          </a:p>
        </p:txBody>
      </p:sp>
    </p:spTree>
    <p:extLst>
      <p:ext uri="{BB962C8B-B14F-4D97-AF65-F5344CB8AC3E}">
        <p14:creationId xmlns:p14="http://schemas.microsoft.com/office/powerpoint/2010/main" val="242892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contenido"/>
          <p:cNvSpPr>
            <a:spLocks noGrp="1"/>
          </p:cNvSpPr>
          <p:nvPr>
            <p:ph idx="1"/>
          </p:nvPr>
        </p:nvSpPr>
        <p:spPr bwMode="auto">
          <a:xfrm>
            <a:off x="457200" y="1550504"/>
            <a:ext cx="8229600" cy="4788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228600" algn="just">
              <a:spcBef>
                <a:spcPts val="0"/>
              </a:spcBef>
              <a:spcAft>
                <a:spcPts val="1000"/>
              </a:spcAft>
            </a:pPr>
            <a:endParaRPr lang="es-ES" sz="2400" dirty="0"/>
          </a:p>
          <a:p>
            <a:pPr marL="228600" lvl="0" indent="0" algn="just">
              <a:spcBef>
                <a:spcPts val="0"/>
              </a:spcBef>
              <a:spcAft>
                <a:spcPts val="1000"/>
              </a:spcAft>
              <a:buNone/>
            </a:pPr>
            <a:endParaRPr lang="pt-BR" altLang="es-CL" sz="2000" dirty="0"/>
          </a:p>
          <a:p>
            <a:pPr marL="457200" lvl="0" indent="-228600" algn="just">
              <a:spcBef>
                <a:spcPts val="0"/>
              </a:spcBef>
              <a:spcAft>
                <a:spcPts val="1000"/>
              </a:spcAft>
            </a:pPr>
            <a:endParaRPr lang="es-ES" altLang="es-CL" sz="2000" dirty="0"/>
          </a:p>
        </p:txBody>
      </p:sp>
      <p:sp>
        <p:nvSpPr>
          <p:cNvPr id="4" name="Rectangle 4"/>
          <p:cNvSpPr txBox="1">
            <a:spLocks/>
          </p:cNvSpPr>
          <p:nvPr/>
        </p:nvSpPr>
        <p:spPr bwMode="auto">
          <a:xfrm>
            <a:off x="457200" y="625543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Técnicas de Optimización</a:t>
            </a:r>
            <a:endParaRPr lang="es-ES_tradnl" altLang="es-CL" sz="2400" b="1" dirty="0">
              <a:solidFill>
                <a:srgbClr val="953735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5" name="Rectangle 4"/>
          <p:cNvSpPr txBox="1">
            <a:spLocks/>
          </p:cNvSpPr>
          <p:nvPr/>
        </p:nvSpPr>
        <p:spPr bwMode="auto">
          <a:xfrm>
            <a:off x="457200" y="6264357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s-CL" sz="12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El-Ghazali </a:t>
            </a:r>
            <a:r>
              <a:rPr lang="en-US" altLang="es-CL" sz="1200" b="1" dirty="0" err="1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Talbi</a:t>
            </a:r>
            <a:r>
              <a:rPr lang="en-US" altLang="es-CL" sz="12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, “Metaheuristics: from design to implementation” (2009).</a:t>
            </a:r>
            <a:endParaRPr lang="es-ES_tradnl" altLang="es-CL" sz="1200" b="1" dirty="0">
              <a:solidFill>
                <a:srgbClr val="953735"/>
              </a:solidFill>
              <a:latin typeface="Roboto Medium"/>
              <a:ea typeface="Roboto Medium"/>
              <a:cs typeface="Roboto Medium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589" y="1166604"/>
            <a:ext cx="6902822" cy="4776997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2739067" y="4330226"/>
            <a:ext cx="4066903" cy="19565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/>
          </p:nvPr>
        </p:nvSpPr>
        <p:spPr bwMode="auto">
          <a:xfrm>
            <a:off x="685800" y="3043777"/>
            <a:ext cx="7772400" cy="7704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altLang="es-CL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Metaheurísticas</a:t>
            </a:r>
          </a:p>
        </p:txBody>
      </p:sp>
    </p:spTree>
    <p:extLst>
      <p:ext uri="{BB962C8B-B14F-4D97-AF65-F5344CB8AC3E}">
        <p14:creationId xmlns:p14="http://schemas.microsoft.com/office/powerpoint/2010/main" val="352601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contenido"/>
          <p:cNvSpPr>
            <a:spLocks noGrp="1"/>
          </p:cNvSpPr>
          <p:nvPr>
            <p:ph idx="1"/>
          </p:nvPr>
        </p:nvSpPr>
        <p:spPr bwMode="auto">
          <a:xfrm>
            <a:off x="457200" y="1650124"/>
            <a:ext cx="8229600" cy="46887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s-ES" sz="2400" b="1" dirty="0"/>
              <a:t>¿Qué son?</a:t>
            </a:r>
          </a:p>
          <a:p>
            <a:pPr marL="0" indent="0">
              <a:buNone/>
            </a:pPr>
            <a:endParaRPr lang="es-ES" sz="2400" b="1" dirty="0"/>
          </a:p>
          <a:p>
            <a:pPr marL="0" indent="0" algn="ctr">
              <a:buNone/>
            </a:pPr>
            <a:r>
              <a:rPr lang="es-ES" sz="2400" i="1" dirty="0"/>
              <a:t>“Una Metaheurística se define formalmente como un </a:t>
            </a:r>
            <a:r>
              <a:rPr lang="es-ES" sz="2400" b="1" i="1" dirty="0"/>
              <a:t>proceso iterativo</a:t>
            </a:r>
            <a:r>
              <a:rPr lang="es-ES" sz="2400" i="1" dirty="0"/>
              <a:t> de generación que guía a una heurística subordinada, combinando inteligentemente diferentes componentes para </a:t>
            </a:r>
            <a:r>
              <a:rPr lang="es-ES" sz="2400" b="1" i="1" dirty="0"/>
              <a:t>explorar</a:t>
            </a:r>
            <a:r>
              <a:rPr lang="es-ES" sz="2400" i="1" dirty="0"/>
              <a:t> y </a:t>
            </a:r>
            <a:r>
              <a:rPr lang="es-ES" sz="2400" b="1" i="1" dirty="0"/>
              <a:t>explotar</a:t>
            </a:r>
            <a:r>
              <a:rPr lang="es-ES" sz="2400" i="1" dirty="0"/>
              <a:t> el </a:t>
            </a:r>
            <a:r>
              <a:rPr lang="es-ES" sz="2400" b="1" i="1" dirty="0"/>
              <a:t>espacio de búsqueda</a:t>
            </a:r>
            <a:r>
              <a:rPr lang="es-ES" sz="2400" i="1" dirty="0"/>
              <a:t>, donde las estrategias de aprendizaje se utilizan para estructurar la información y encontrar eficientemente </a:t>
            </a:r>
            <a:r>
              <a:rPr lang="es-ES" sz="2400" b="1" i="1" dirty="0"/>
              <a:t>soluciones casi óptimas</a:t>
            </a:r>
            <a:r>
              <a:rPr lang="es-ES" sz="2400" i="1" dirty="0"/>
              <a:t>”</a:t>
            </a: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4" name="Rectangle 4"/>
          <p:cNvSpPr txBox="1">
            <a:spLocks/>
          </p:cNvSpPr>
          <p:nvPr/>
        </p:nvSpPr>
        <p:spPr bwMode="auto">
          <a:xfrm>
            <a:off x="457200" y="625543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Metaheurísticas</a:t>
            </a:r>
          </a:p>
        </p:txBody>
      </p:sp>
      <p:sp>
        <p:nvSpPr>
          <p:cNvPr id="5" name="Rectangle 4"/>
          <p:cNvSpPr txBox="1">
            <a:spLocks/>
          </p:cNvSpPr>
          <p:nvPr/>
        </p:nvSpPr>
        <p:spPr bwMode="auto">
          <a:xfrm>
            <a:off x="213064" y="6264357"/>
            <a:ext cx="8473736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s-CL" sz="12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Blum and </a:t>
            </a:r>
            <a:r>
              <a:rPr lang="en-US" altLang="es-CL" sz="1200" b="1" dirty="0" err="1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Roli</a:t>
            </a:r>
            <a:r>
              <a:rPr lang="en-US" altLang="es-CL" sz="12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; “Metaheuristics in combinatorial optimization: overview and conceptual comparison” (2003).</a:t>
            </a:r>
          </a:p>
        </p:txBody>
      </p:sp>
    </p:spTree>
    <p:extLst>
      <p:ext uri="{BB962C8B-B14F-4D97-AF65-F5344CB8AC3E}">
        <p14:creationId xmlns:p14="http://schemas.microsoft.com/office/powerpoint/2010/main" val="372284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/>
          </p:nvPr>
        </p:nvSpPr>
        <p:spPr bwMode="auto">
          <a:xfrm>
            <a:off x="685800" y="3042513"/>
            <a:ext cx="7772400" cy="7704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altLang="es-CL" sz="32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Metaheurísticas de Inteligencia de Enjambre Continuas</a:t>
            </a:r>
          </a:p>
        </p:txBody>
      </p:sp>
    </p:spTree>
    <p:extLst>
      <p:ext uri="{BB962C8B-B14F-4D97-AF65-F5344CB8AC3E}">
        <p14:creationId xmlns:p14="http://schemas.microsoft.com/office/powerpoint/2010/main" val="380816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contenido"/>
          <p:cNvSpPr>
            <a:spLocks noGrp="1"/>
          </p:cNvSpPr>
          <p:nvPr>
            <p:ph idx="1"/>
          </p:nvPr>
        </p:nvSpPr>
        <p:spPr bwMode="auto">
          <a:xfrm>
            <a:off x="457200" y="1550504"/>
            <a:ext cx="8229600" cy="4788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228600" algn="just">
              <a:spcBef>
                <a:spcPts val="0"/>
              </a:spcBef>
              <a:spcAft>
                <a:spcPts val="1000"/>
              </a:spcAft>
            </a:pPr>
            <a:endParaRPr lang="es-ES" sz="2400" dirty="0"/>
          </a:p>
          <a:p>
            <a:pPr marL="228600" lvl="0" indent="0" algn="just">
              <a:spcBef>
                <a:spcPts val="0"/>
              </a:spcBef>
              <a:spcAft>
                <a:spcPts val="1000"/>
              </a:spcAft>
              <a:buNone/>
            </a:pPr>
            <a:endParaRPr lang="pt-BR" altLang="es-CL" sz="2000" dirty="0"/>
          </a:p>
          <a:p>
            <a:pPr marL="457200" lvl="0" indent="-228600" algn="just">
              <a:spcBef>
                <a:spcPts val="0"/>
              </a:spcBef>
              <a:spcAft>
                <a:spcPts val="1000"/>
              </a:spcAft>
            </a:pPr>
            <a:endParaRPr lang="es-ES" altLang="es-CL" sz="2000" dirty="0"/>
          </a:p>
        </p:txBody>
      </p:sp>
      <p:sp>
        <p:nvSpPr>
          <p:cNvPr id="4" name="Rectangle 4"/>
          <p:cNvSpPr txBox="1">
            <a:spLocks/>
          </p:cNvSpPr>
          <p:nvPr/>
        </p:nvSpPr>
        <p:spPr bwMode="auto">
          <a:xfrm>
            <a:off x="457200" y="625543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CL" sz="24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Metaheurísticas según Inspiración</a:t>
            </a:r>
            <a:endParaRPr lang="es-ES_tradnl" altLang="es-CL" sz="2400" b="1" dirty="0">
              <a:solidFill>
                <a:srgbClr val="953735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5" name="Rectangle 4"/>
          <p:cNvSpPr txBox="1">
            <a:spLocks/>
          </p:cNvSpPr>
          <p:nvPr/>
        </p:nvSpPr>
        <p:spPr bwMode="auto">
          <a:xfrm>
            <a:off x="457200" y="6264357"/>
            <a:ext cx="8229600" cy="395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s-CL" sz="1200" b="1" dirty="0">
                <a:solidFill>
                  <a:srgbClr val="953735"/>
                </a:solidFill>
                <a:latin typeface="Roboto Medium"/>
                <a:ea typeface="Roboto Medium"/>
                <a:cs typeface="Roboto Medium"/>
              </a:rPr>
              <a:t>New Advancements in Swarm Algorithms: Operators and Applications, Cuevas et al., 2020.</a:t>
            </a:r>
            <a:endParaRPr lang="es-ES_tradnl" altLang="es-CL" sz="1200" b="1" dirty="0">
              <a:solidFill>
                <a:srgbClr val="953735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C0AAFF4-ECDD-4EF0-A600-A7B1509C3FBE}"/>
              </a:ext>
            </a:extLst>
          </p:cNvPr>
          <p:cNvSpPr/>
          <p:nvPr/>
        </p:nvSpPr>
        <p:spPr>
          <a:xfrm>
            <a:off x="1095555" y="1958196"/>
            <a:ext cx="1975449" cy="1268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E6F363-739E-4127-92EA-C69DD4780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088" y="1868993"/>
            <a:ext cx="3631824" cy="38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98957"/>
      </p:ext>
    </p:extLst>
  </p:cSld>
  <p:clrMapOvr>
    <a:masterClrMapping/>
  </p:clrMapOvr>
</p:sld>
</file>

<file path=ppt/theme/theme1.xml><?xml version="1.0" encoding="utf-8"?>
<a:theme xmlns:a="http://schemas.openxmlformats.org/drawingml/2006/main" name="PUCV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Diplomado</Template>
  <TotalTime>2273</TotalTime>
  <Words>982</Words>
  <Application>Microsoft Office PowerPoint</Application>
  <PresentationFormat>Presentación en pantalla (4:3)</PresentationFormat>
  <Paragraphs>135</Paragraphs>
  <Slides>26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Roboto</vt:lpstr>
      <vt:lpstr>Roboto Light</vt:lpstr>
      <vt:lpstr>Roboto Medium</vt:lpstr>
      <vt:lpstr>PUCV 01</vt:lpstr>
      <vt:lpstr>Presentación de PowerPoint</vt:lpstr>
      <vt:lpstr>Presentación de PowerPoint</vt:lpstr>
      <vt:lpstr>Problemas que resuelven</vt:lpstr>
      <vt:lpstr>Presentación de PowerPoint</vt:lpstr>
      <vt:lpstr>Presentación de PowerPoint</vt:lpstr>
      <vt:lpstr>Metaheurísticas</vt:lpstr>
      <vt:lpstr>Presentación de PowerPoint</vt:lpstr>
      <vt:lpstr>Metaheurísticas de Inteligencia de Enjambre Continuas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 de implementación de Metaheurística.ipynb - Colaboratory (google.com)</vt:lpstr>
    </vt:vector>
  </TitlesOfParts>
  <Company>Al Fragor Ediciones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Andres Cisternas Caneo</dc:creator>
  <cp:lastModifiedBy>Marcelo Becerra</cp:lastModifiedBy>
  <cp:revision>48</cp:revision>
  <dcterms:created xsi:type="dcterms:W3CDTF">2020-09-24T15:58:08Z</dcterms:created>
  <dcterms:modified xsi:type="dcterms:W3CDTF">2022-03-25T19:35:11Z</dcterms:modified>
</cp:coreProperties>
</file>