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6" r:id="rId1"/>
  </p:sldMasterIdLst>
  <p:notesMasterIdLst>
    <p:notesMasterId r:id="rId29"/>
  </p:notesMasterIdLst>
  <p:sldIdLst>
    <p:sldId id="256" r:id="rId2"/>
    <p:sldId id="258" r:id="rId3"/>
    <p:sldId id="266" r:id="rId4"/>
    <p:sldId id="265" r:id="rId5"/>
    <p:sldId id="302" r:id="rId6"/>
    <p:sldId id="267" r:id="rId7"/>
    <p:sldId id="259" r:id="rId8"/>
    <p:sldId id="268" r:id="rId9"/>
    <p:sldId id="274" r:id="rId10"/>
    <p:sldId id="260" r:id="rId11"/>
    <p:sldId id="261" r:id="rId12"/>
    <p:sldId id="276" r:id="rId13"/>
    <p:sldId id="275" r:id="rId14"/>
    <p:sldId id="262" r:id="rId15"/>
    <p:sldId id="269" r:id="rId16"/>
    <p:sldId id="263" r:id="rId17"/>
    <p:sldId id="270" r:id="rId18"/>
    <p:sldId id="264" r:id="rId19"/>
    <p:sldId id="271" r:id="rId20"/>
    <p:sldId id="257" r:id="rId21"/>
    <p:sldId id="303" r:id="rId22"/>
    <p:sldId id="304" r:id="rId23"/>
    <p:sldId id="305" r:id="rId24"/>
    <p:sldId id="632" r:id="rId25"/>
    <p:sldId id="633" r:id="rId26"/>
    <p:sldId id="306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984D291-659F-AD45-8DFC-0E328E71ED50}">
          <p14:sldIdLst>
            <p14:sldId id="256"/>
            <p14:sldId id="258"/>
            <p14:sldId id="266"/>
            <p14:sldId id="265"/>
            <p14:sldId id="302"/>
            <p14:sldId id="267"/>
            <p14:sldId id="259"/>
            <p14:sldId id="268"/>
            <p14:sldId id="274"/>
            <p14:sldId id="260"/>
            <p14:sldId id="261"/>
            <p14:sldId id="276"/>
            <p14:sldId id="275"/>
            <p14:sldId id="262"/>
            <p14:sldId id="269"/>
            <p14:sldId id="263"/>
            <p14:sldId id="270"/>
            <p14:sldId id="264"/>
            <p14:sldId id="271"/>
            <p14:sldId id="257"/>
            <p14:sldId id="303"/>
            <p14:sldId id="304"/>
            <p14:sldId id="305"/>
            <p14:sldId id="632"/>
            <p14:sldId id="633"/>
            <p14:sldId id="306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7E3C"/>
    <a:srgbClr val="AA9044"/>
    <a:srgbClr val="C6A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6357" autoAdjust="0"/>
  </p:normalViewPr>
  <p:slideViewPr>
    <p:cSldViewPr snapToGrid="0" snapToObjects="1"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6377-698C-488A-A313-7829FA021717}" type="datetimeFigureOut">
              <a:rPr lang="es-CL" smtClean="0"/>
              <a:t>22-04-2022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0BB3-E928-4134-A965-D23C772A4B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88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0BB3-E928-4134-A965-D23C772A4B2C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03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0BB3-E928-4134-A965-D23C772A4B2C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877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0BB3-E928-4134-A965-D23C772A4B2C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506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/>
              <a:t>T</a:t>
            </a:r>
            <a:r>
              <a:rPr lang="en-US" dirty="0" err="1"/>
              <a:t>i</a:t>
            </a:r>
            <a:r>
              <a:rPr lang="es-ES_tradnl" dirty="0" err="1"/>
              <a:t>tulo</a:t>
            </a:r>
            <a:r>
              <a:rPr lang="es-ES_tradnl" dirty="0"/>
              <a:t> Principal</a:t>
            </a:r>
            <a:br>
              <a:rPr lang="es-ES_tradnl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440F28-7364-B847-B5C4-E6D50A35A3F8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7B7FB5-8C82-3444-9C55-63AAA732E5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spect="1"/>
          </p:cNvSpPr>
          <p:nvPr/>
        </p:nvSpPr>
        <p:spPr>
          <a:xfrm>
            <a:off x="0" y="6565900"/>
            <a:ext cx="9144000" cy="292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16825" y="6570663"/>
            <a:ext cx="2200275" cy="660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100" dirty="0" err="1">
                <a:solidFill>
                  <a:srgbClr val="FFFFFF"/>
                </a:solidFill>
                <a:latin typeface="Roboto Light"/>
                <a:cs typeface="Roboto Light"/>
              </a:rPr>
              <a:t>pucv.cl</a:t>
            </a:r>
            <a:endParaRPr lang="en-US" sz="11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LOGO ICC COLOR - PEQUEÑ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7"/>
          <a:stretch>
            <a:fillRect/>
          </a:stretch>
        </p:blipFill>
        <p:spPr bwMode="auto">
          <a:xfrm>
            <a:off x="7342188" y="385763"/>
            <a:ext cx="1535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13 Marcador de fecha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E27A1D-C622-4540-B110-C582463F8C7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63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cudo_PUCV-2016_color 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04" y="83971"/>
            <a:ext cx="1908218" cy="1583528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/>
        </p:nvSpPr>
        <p:spPr>
          <a:xfrm>
            <a:off x="0" y="6565900"/>
            <a:ext cx="9144000" cy="292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616387" y="6570058"/>
            <a:ext cx="2200124" cy="6616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7375E"/>
                </a:solidFill>
                <a:latin typeface="Roboto"/>
                <a:ea typeface="+mn-ea"/>
                <a:cs typeface="Robot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solidFill>
                  <a:srgbClr val="FFFFFF"/>
                </a:solidFill>
                <a:latin typeface="Roboto Light"/>
                <a:cs typeface="Roboto Light"/>
              </a:rPr>
              <a:t>pucv.cl</a:t>
            </a:r>
            <a:endParaRPr lang="en-US" sz="1100" dirty="0">
              <a:solidFill>
                <a:srgbClr val="FFFFFF"/>
              </a:solidFill>
              <a:latin typeface="Roboto Light"/>
              <a:cs typeface="Robot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3999" cy="2097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6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Roboto"/>
          <a:ea typeface="+mj-ea"/>
          <a:cs typeface="Robo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375E"/>
          </a:solidFill>
          <a:latin typeface="Roboto"/>
          <a:ea typeface="+mn-ea"/>
          <a:cs typeface="Robo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375E"/>
          </a:solidFill>
          <a:latin typeface="Roboto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375E"/>
          </a:solidFill>
          <a:latin typeface="Roboto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375E"/>
          </a:solidFill>
          <a:latin typeface="Roboto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375E"/>
          </a:solidFill>
          <a:latin typeface="Roboto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seyedalimirjalili.com/projec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0900" y="3836872"/>
            <a:ext cx="5681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rgbClr val="FFFFFF"/>
                </a:solidFill>
                <a:latin typeface="Roboto Medium"/>
                <a:cs typeface="Roboto Medium"/>
              </a:rPr>
              <a:t>A Population-Based Metaheuristic: Sine Cosine Algorithm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8694" y="5949600"/>
            <a:ext cx="229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000" dirty="0">
                <a:solidFill>
                  <a:srgbClr val="FFFFFF"/>
                </a:solidFill>
                <a:latin typeface="Roboto Light"/>
                <a:cs typeface="Roboto Light"/>
              </a:rPr>
              <a:t>Valparaíso, 22 de abril 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2865" y="5150574"/>
            <a:ext cx="435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  <a:t>Facultad de Ingeniería</a:t>
            </a:r>
            <a:b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</a:br>
            <a:r>
              <a:rPr lang="es-CL" sz="1400" dirty="0">
                <a:solidFill>
                  <a:schemeClr val="bg1"/>
                </a:solidFill>
                <a:latin typeface="Roboto Light"/>
                <a:cs typeface="Roboto Light"/>
              </a:rPr>
              <a:t>Escuela de Ingeniería Informática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900" y="5150574"/>
            <a:ext cx="385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  <a:t>Felipe Cisternas Caneo</a:t>
            </a:r>
            <a:b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</a:br>
            <a:r>
              <a:rPr lang="en-US" sz="1400" spc="200" dirty="0">
                <a:solidFill>
                  <a:srgbClr val="FFFFFF"/>
                </a:solidFill>
                <a:latin typeface="Roboto Medium"/>
                <a:cs typeface="Roboto Medium"/>
              </a:rPr>
              <a:t>felipecisternas17@gmail.com</a:t>
            </a:r>
          </a:p>
        </p:txBody>
      </p:sp>
    </p:spTree>
    <p:extLst>
      <p:ext uri="{BB962C8B-B14F-4D97-AF65-F5344CB8AC3E}">
        <p14:creationId xmlns:p14="http://schemas.microsoft.com/office/powerpoint/2010/main" val="98352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10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¿Qué nos indica cada uno de ellos?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788" y="1588162"/>
                <a:ext cx="8075378" cy="3463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+1</m:t>
                          </m:r>
                        </m:sup>
                      </m:sSubSup>
                      <m:r>
                        <a:rPr lang="es-CL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6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&lt;0,5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6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≥0,5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CL" sz="1600" b="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cs typeface="Roboto Light"/>
                </a:endParaRPr>
              </a:p>
              <a:p>
                <a:endParaRPr lang="es-CL" sz="1600" b="0" i="1" dirty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15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5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5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indica las siguientes regiones de movimientos ya sea acercandose o alejandose de la mejor solución</a:t>
                </a:r>
              </a:p>
              <a:p>
                <a:pPr marL="285750" indent="-285750"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</a:t>
                </a:r>
                <a:r>
                  <a:rPr lang="es-CL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indica que tan grande debe estar el movimiento que será acercándose o alejándose de la mejora solución</a:t>
                </a:r>
                <a:endParaRPr lang="it-IT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entrega pesos aleatorios a la mejor solución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1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3</m:t>
                        </m:r>
                      </m:sub>
                    </m:sSub>
                    <m:r>
                      <a:rPr lang="es-CL" sz="13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&gt;1</m:t>
                    </m:r>
                  </m:oMath>
                </a14:m>
                <a:r>
                  <a:rPr lang="it-IT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da importancia a la mejor solución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3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3</m:t>
                        </m:r>
                      </m:sub>
                    </m:sSub>
                    <m:r>
                      <a:rPr lang="es-MX" sz="13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&lt;1</m:t>
                    </m:r>
                  </m:oMath>
                </a14:m>
                <a:r>
                  <a:rPr lang="it-IT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resta importancia a la mejor solución </a:t>
                </a:r>
              </a:p>
              <a:p>
                <a:pPr marL="285750" indent="-285750"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4</m:t>
                        </m:r>
                      </m:sub>
                    </m:sSub>
                  </m:oMath>
                </a14:m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</a:t>
                </a:r>
                <a:r>
                  <a:rPr lang="es-CL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permite alternar equitativamente entre la función seno y coseno </a:t>
                </a: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1588162"/>
                <a:ext cx="8075378" cy="3463769"/>
              </a:xfrm>
              <a:prstGeom prst="rect">
                <a:avLst/>
              </a:prstGeom>
              <a:blipFill>
                <a:blip r:embed="rId2"/>
                <a:stretch>
                  <a:fillRect l="-227" r="-6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E2CB91AC-D7CC-40D1-A437-553154934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638" y="4474311"/>
            <a:ext cx="4154723" cy="206801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D99C5D7-CEB1-434E-82B9-6B7AD24041B4}"/>
              </a:ext>
            </a:extLst>
          </p:cNvPr>
          <p:cNvSpPr/>
          <p:nvPr/>
        </p:nvSpPr>
        <p:spPr>
          <a:xfrm>
            <a:off x="3293719" y="1701209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B001B66-FDC7-43DA-89F8-7239AAA8E242}"/>
              </a:ext>
            </a:extLst>
          </p:cNvPr>
          <p:cNvSpPr/>
          <p:nvPr/>
        </p:nvSpPr>
        <p:spPr>
          <a:xfrm>
            <a:off x="3961798" y="1701208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559528B-1EEE-47F8-992A-5AD03DAA91E7}"/>
              </a:ext>
            </a:extLst>
          </p:cNvPr>
          <p:cNvSpPr/>
          <p:nvPr/>
        </p:nvSpPr>
        <p:spPr>
          <a:xfrm>
            <a:off x="4431988" y="1701207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85D9F54-1E52-42FB-808C-0E6269814ABB}"/>
              </a:ext>
            </a:extLst>
          </p:cNvPr>
          <p:cNvSpPr/>
          <p:nvPr/>
        </p:nvSpPr>
        <p:spPr>
          <a:xfrm>
            <a:off x="6056658" y="1701206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3319286-F91C-4385-994D-F1DC943AAC6D}"/>
              </a:ext>
            </a:extLst>
          </p:cNvPr>
          <p:cNvSpPr/>
          <p:nvPr/>
        </p:nvSpPr>
        <p:spPr>
          <a:xfrm>
            <a:off x="3293719" y="2004067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14D7D46-1A7A-4944-9FF5-6946BAA4C461}"/>
              </a:ext>
            </a:extLst>
          </p:cNvPr>
          <p:cNvSpPr/>
          <p:nvPr/>
        </p:nvSpPr>
        <p:spPr>
          <a:xfrm>
            <a:off x="3951157" y="2004067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6D9D612-2722-49AF-8A94-3E9F003474F9}"/>
              </a:ext>
            </a:extLst>
          </p:cNvPr>
          <p:cNvSpPr/>
          <p:nvPr/>
        </p:nvSpPr>
        <p:spPr>
          <a:xfrm>
            <a:off x="4421347" y="2004063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A294F47-5058-44C0-809E-DFB68E70F29B}"/>
              </a:ext>
            </a:extLst>
          </p:cNvPr>
          <p:cNvSpPr/>
          <p:nvPr/>
        </p:nvSpPr>
        <p:spPr>
          <a:xfrm>
            <a:off x="6051349" y="2004061"/>
            <a:ext cx="395778" cy="3796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463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428" y="1019819"/>
                <a:ext cx="4867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600" spc="200" dirty="0">
                    <a:solidFill>
                      <a:schemeClr val="accent2">
                        <a:lumMod val="75000"/>
                      </a:schemeClr>
                    </a:solidFill>
                    <a:latin typeface="Roboto Medium"/>
                    <a:cs typeface="Roboto Medium"/>
                  </a:rPr>
                  <a:t>¿Cómo afecta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</m:ctrlPr>
                      </m:sSubPr>
                      <m:e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𝑟</m:t>
                        </m:r>
                      </m:e>
                      <m:sub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1</m:t>
                        </m:r>
                      </m:sub>
                    </m:sSub>
                    <m:r>
                      <a:rPr lang="es-CL" sz="1600" b="0" i="1" spc="2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Medium"/>
                      </a:rPr>
                      <m:t> </m:t>
                    </m:r>
                    <m:r>
                      <a:rPr lang="es-CL" sz="1600" b="0" i="1" spc="2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Medium"/>
                      </a:rPr>
                      <m:t>𝑦</m:t>
                    </m:r>
                    <m:r>
                      <a:rPr lang="es-CL" sz="1600" b="0" i="1" spc="2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Medium"/>
                      </a:rPr>
                      <m:t> </m:t>
                    </m:r>
                    <m:sSub>
                      <m:sSubPr>
                        <m:ctrlP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</m:ctrlPr>
                      </m:sSubPr>
                      <m:e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𝑟</m:t>
                        </m:r>
                      </m:e>
                      <m:sub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1600" spc="200" dirty="0">
                    <a:solidFill>
                      <a:schemeClr val="accent2">
                        <a:lumMod val="75000"/>
                      </a:schemeClr>
                    </a:solidFill>
                    <a:latin typeface="Roboto Medium"/>
                    <a:cs typeface="Roboto Medium"/>
                  </a:rPr>
                  <a:t> en el movimiento?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" y="1019819"/>
                <a:ext cx="4867217" cy="338554"/>
              </a:xfrm>
              <a:prstGeom prst="rect">
                <a:avLst/>
              </a:prstGeom>
              <a:blipFill>
                <a:blip r:embed="rId2"/>
                <a:stretch>
                  <a:fillRect l="-752" t="-5357" b="-214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788" y="1588162"/>
                <a:ext cx="8075378" cy="207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Consideremos un valor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entre el rango [-2,2] y un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2</m:t>
                        </m:r>
                      </m:sub>
                    </m:sSub>
                    <m:r>
                      <a:rPr lang="es-MX" sz="16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entre el rango de </a:t>
                </a:r>
                <a14:m>
                  <m:oMath xmlns:m="http://schemas.openxmlformats.org/officeDocument/2006/math">
                    <m:r>
                      <a:rPr lang="es-MX" sz="1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[0,2</m:t>
                    </m:r>
                    <m:r>
                      <a:rPr lang="es-MX" sz="1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𝜋</m:t>
                    </m:r>
                    <m:r>
                      <a:rPr lang="es-MX" sz="1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]</m:t>
                    </m:r>
                  </m:oMath>
                </a14:m>
                <a:endParaRPr lang="it-IT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+1</m:t>
                          </m:r>
                        </m:sup>
                      </m:sSubSup>
                      <m:r>
                        <a:rPr lang="es-CL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6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&lt;0,5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6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≥0,5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Graficando en esos intervalos...</a:t>
                </a:r>
              </a:p>
              <a:p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1588162"/>
                <a:ext cx="8075378" cy="2078774"/>
              </a:xfrm>
              <a:prstGeom prst="rect">
                <a:avLst/>
              </a:prstGeom>
              <a:blipFill>
                <a:blip r:embed="rId3"/>
                <a:stretch>
                  <a:fillRect l="-302" t="-88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4997DEFA-6B77-46AB-A9AC-CA0C97960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726" y="3666936"/>
            <a:ext cx="3901092" cy="278987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DCEDEA4B-19E5-45EF-A78B-81C99BBF561C}"/>
              </a:ext>
            </a:extLst>
          </p:cNvPr>
          <p:cNvSpPr/>
          <p:nvPr/>
        </p:nvSpPr>
        <p:spPr>
          <a:xfrm>
            <a:off x="3225242" y="2006353"/>
            <a:ext cx="1231235" cy="1038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54C0184-F29E-4FF6-AC25-C6FD3FDD076A}"/>
              </a:ext>
            </a:extLst>
          </p:cNvPr>
          <p:cNvCxnSpPr>
            <a:cxnSpLocks/>
          </p:cNvCxnSpPr>
          <p:nvPr/>
        </p:nvCxnSpPr>
        <p:spPr>
          <a:xfrm>
            <a:off x="1655041" y="4964218"/>
            <a:ext cx="504251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24DADD-2C2C-4A48-8C18-20499DCBFCE8}"/>
              </a:ext>
            </a:extLst>
          </p:cNvPr>
          <p:cNvSpPr txBox="1"/>
          <p:nvPr/>
        </p:nvSpPr>
        <p:spPr>
          <a:xfrm>
            <a:off x="6756097" y="4779552"/>
            <a:ext cx="94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simetría</a:t>
            </a:r>
          </a:p>
        </p:txBody>
      </p:sp>
    </p:spTree>
    <p:extLst>
      <p:ext uri="{BB962C8B-B14F-4D97-AF65-F5344CB8AC3E}">
        <p14:creationId xmlns:p14="http://schemas.microsoft.com/office/powerpoint/2010/main" val="38108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428" y="1019819"/>
                <a:ext cx="4867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600" spc="200" dirty="0">
                    <a:solidFill>
                      <a:schemeClr val="accent2">
                        <a:lumMod val="75000"/>
                      </a:schemeClr>
                    </a:solidFill>
                    <a:latin typeface="Roboto Medium"/>
                    <a:cs typeface="Roboto Medium"/>
                  </a:rPr>
                  <a:t>¿Cómo afecta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</m:ctrlPr>
                      </m:sSubPr>
                      <m:e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𝑟</m:t>
                        </m:r>
                      </m:e>
                      <m:sub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1</m:t>
                        </m:r>
                      </m:sub>
                    </m:sSub>
                    <m:r>
                      <a:rPr lang="es-CL" sz="1600" b="0" i="1" spc="2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Medium"/>
                      </a:rPr>
                      <m:t> </m:t>
                    </m:r>
                    <m:r>
                      <a:rPr lang="es-CL" sz="1600" b="0" i="1" spc="2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Medium"/>
                      </a:rPr>
                      <m:t>𝑦</m:t>
                    </m:r>
                    <m:r>
                      <a:rPr lang="es-CL" sz="1600" b="0" i="1" spc="20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Medium"/>
                      </a:rPr>
                      <m:t> </m:t>
                    </m:r>
                    <m:sSub>
                      <m:sSubPr>
                        <m:ctrlP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</m:ctrlPr>
                      </m:sSubPr>
                      <m:e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𝑟</m:t>
                        </m:r>
                      </m:e>
                      <m:sub>
                        <m:r>
                          <a:rPr lang="es-CL" sz="1600" b="0" i="1" spc="2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Medium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CL" sz="1600" spc="200" dirty="0">
                    <a:solidFill>
                      <a:schemeClr val="accent2">
                        <a:lumMod val="75000"/>
                      </a:schemeClr>
                    </a:solidFill>
                    <a:latin typeface="Roboto Medium"/>
                    <a:cs typeface="Roboto Medium"/>
                  </a:rPr>
                  <a:t> en el movimiento?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8" y="1019819"/>
                <a:ext cx="4867217" cy="338554"/>
              </a:xfrm>
              <a:prstGeom prst="rect">
                <a:avLst/>
              </a:prstGeom>
              <a:blipFill>
                <a:blip r:embed="rId2"/>
                <a:stretch>
                  <a:fillRect l="-752" t="-5357" b="-214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788" y="1588162"/>
                <a:ext cx="8075378" cy="161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Consideremos un valor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entre el rango [-2,2] y un valor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2</m:t>
                        </m:r>
                      </m:sub>
                    </m:sSub>
                    <m:r>
                      <a:rPr lang="es-MX" sz="16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entre el rango de </a:t>
                </a:r>
                <a14:m>
                  <m:oMath xmlns:m="http://schemas.openxmlformats.org/officeDocument/2006/math">
                    <m:r>
                      <a:rPr lang="es-MX" sz="1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[0,2</m:t>
                    </m:r>
                    <m:r>
                      <a:rPr lang="es-MX" sz="1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𝜋</m:t>
                    </m:r>
                    <m:r>
                      <a:rPr lang="es-MX" sz="16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]</m:t>
                    </m:r>
                  </m:oMath>
                </a14:m>
                <a:endParaRPr lang="it-IT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  <m:r>
                            <a:rPr lang="es-CL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+1</m:t>
                          </m:r>
                        </m:sup>
                      </m:sSubSup>
                      <m:r>
                        <a:rPr lang="es-CL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6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&lt;0,5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6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6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6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6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6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≥0,5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Así...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1588162"/>
                <a:ext cx="8075378" cy="1617109"/>
              </a:xfrm>
              <a:prstGeom prst="rect">
                <a:avLst/>
              </a:prstGeom>
              <a:blipFill>
                <a:blip r:embed="rId3"/>
                <a:stretch>
                  <a:fillRect l="-302" t="-1132" b="-41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C0CCF8A-2ECF-4269-AC43-D106B9786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84" y="3205271"/>
            <a:ext cx="7266231" cy="3051111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DCEDEA4B-19E5-45EF-A78B-81C99BBF561C}"/>
              </a:ext>
            </a:extLst>
          </p:cNvPr>
          <p:cNvSpPr/>
          <p:nvPr/>
        </p:nvSpPr>
        <p:spPr>
          <a:xfrm>
            <a:off x="3225242" y="2006353"/>
            <a:ext cx="1231235" cy="1038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921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Exploración y Explotación SCA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788" y="1588162"/>
                <a:ext cx="8075378" cy="525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CL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Recordemos el parámetro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  <m:r>
                      <a:rPr lang="es-CL" sz="14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.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...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𝑟</m:t>
                          </m:r>
                        </m:e>
                        <m:sub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1</m:t>
                          </m:r>
                        </m:sub>
                      </m:sSub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𝑎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−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𝑡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f>
                        <m:fPr>
                          <m:ctrlP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fPr>
                        <m:num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𝑎</m:t>
                          </m:r>
                        </m:num>
                        <m:den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MX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Donde: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𝑡</m:t>
                    </m:r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 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es la iteración actual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el n° de iteraciones totales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𝑎</m:t>
                    </m:r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una constante</a:t>
                </a:r>
              </a:p>
              <a:p>
                <a:pPr marL="742950" lvl="1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Considerando un rango de [-2,2]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y un rango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de [</a:t>
                </a:r>
                <a14:m>
                  <m:oMath xmlns:m="http://schemas.openxmlformats.org/officeDocument/2006/math"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0,2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𝜋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] obtenemos una variacion de las funciones seno y coseno de la siguiente forma:</a:t>
                </a: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1588162"/>
                <a:ext cx="8075378" cy="5252207"/>
              </a:xfrm>
              <a:prstGeom prst="rect">
                <a:avLst/>
              </a:prstGeom>
              <a:blipFill>
                <a:blip r:embed="rId3"/>
                <a:stretch>
                  <a:fillRect l="-151" t="-23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1690A213-5E43-4E13-B20B-A2F2D2740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06826"/>
            <a:ext cx="5547360" cy="2428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D76C48-D856-4FC2-8CC0-1452F1C4F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787" y="3655904"/>
            <a:ext cx="3530166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Parámetros SCA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788" y="1588162"/>
                <a:ext cx="8075378" cy="503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es-CL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Recordemos el parámetro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  <m:r>
                      <a:rPr lang="es-CL" sz="14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.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...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𝑟</m:t>
                          </m:r>
                        </m:e>
                        <m:sub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1</m:t>
                          </m:r>
                        </m:sub>
                      </m:sSub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𝑎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−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𝑡</m:t>
                      </m:r>
                      <m:r>
                        <a:rPr lang="es-MX" sz="16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f>
                        <m:fPr>
                          <m:ctrlP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fPr>
                        <m:num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𝑎</m:t>
                          </m:r>
                        </m:num>
                        <m:den>
                          <m:r>
                            <a:rPr lang="es-MX" sz="16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MX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Donde: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𝑡</m:t>
                    </m:r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 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es la iteración actual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el n° de iteraciones totales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𝑎</m:t>
                    </m:r>
                    <m:r>
                      <a:rPr lang="es-MX" sz="14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</m:t>
                    </m:r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una constante</a:t>
                </a:r>
              </a:p>
              <a:p>
                <a:pPr marL="742950" lvl="1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Considerando un rango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y un rango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obtenemos una variacion de las funciones seno y coseno de la siguiente forma:</a:t>
                </a: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endParaRPr lang="it-IT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Así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se garantiza la exploración y explotación del espacio de búsqueda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1588162"/>
                <a:ext cx="8075378" cy="5036763"/>
              </a:xfrm>
              <a:prstGeom prst="rect">
                <a:avLst/>
              </a:prstGeom>
              <a:blipFill>
                <a:blip r:embed="rId3"/>
                <a:stretch>
                  <a:fillRect l="-151" t="-242" r="-604" b="-2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1690A213-5E43-4E13-B20B-A2F2D2740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7" y="3881302"/>
            <a:ext cx="5547360" cy="2428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D76C48-D856-4FC2-8CC0-1452F1C4F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53" y="3881301"/>
            <a:ext cx="3530166" cy="242887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C918FED-4AFD-4295-81B3-1457CC7EBF9D}"/>
              </a:ext>
            </a:extLst>
          </p:cNvPr>
          <p:cNvSpPr/>
          <p:nvPr/>
        </p:nvSpPr>
        <p:spPr>
          <a:xfrm>
            <a:off x="192319" y="3881301"/>
            <a:ext cx="5220000" cy="6586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F74715D-266F-4947-9FF1-595B21BCCA3B}"/>
              </a:ext>
            </a:extLst>
          </p:cNvPr>
          <p:cNvSpPr/>
          <p:nvPr/>
        </p:nvSpPr>
        <p:spPr>
          <a:xfrm>
            <a:off x="192319" y="5489638"/>
            <a:ext cx="5220000" cy="6586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E3CD040-D10D-4ABF-BF7C-F62B1BC8E3E9}"/>
              </a:ext>
            </a:extLst>
          </p:cNvPr>
          <p:cNvSpPr/>
          <p:nvPr/>
        </p:nvSpPr>
        <p:spPr>
          <a:xfrm>
            <a:off x="298851" y="4460046"/>
            <a:ext cx="5098702" cy="1100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C74D72A-1DC6-4D9D-9E08-21590BCE7FE5}"/>
              </a:ext>
            </a:extLst>
          </p:cNvPr>
          <p:cNvCxnSpPr>
            <a:cxnSpLocks/>
          </p:cNvCxnSpPr>
          <p:nvPr/>
        </p:nvCxnSpPr>
        <p:spPr>
          <a:xfrm flipH="1">
            <a:off x="5495279" y="3730380"/>
            <a:ext cx="630313" cy="388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1801AF-0B5B-4449-A8A9-1A1E7A216365}"/>
              </a:ext>
            </a:extLst>
          </p:cNvPr>
          <p:cNvSpPr txBox="1"/>
          <p:nvPr/>
        </p:nvSpPr>
        <p:spPr>
          <a:xfrm>
            <a:off x="6125592" y="3591880"/>
            <a:ext cx="910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Exploración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5865A3F-C6FD-4822-A351-DB6E62532151}"/>
              </a:ext>
            </a:extLst>
          </p:cNvPr>
          <p:cNvCxnSpPr>
            <a:endCxn id="3" idx="3"/>
          </p:cNvCxnSpPr>
          <p:nvPr/>
        </p:nvCxnSpPr>
        <p:spPr>
          <a:xfrm flipH="1">
            <a:off x="5397553" y="4349028"/>
            <a:ext cx="728039" cy="66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BE7D03-1A18-427F-83B7-73852287A611}"/>
              </a:ext>
            </a:extLst>
          </p:cNvPr>
          <p:cNvSpPr txBox="1"/>
          <p:nvPr/>
        </p:nvSpPr>
        <p:spPr>
          <a:xfrm>
            <a:off x="6125592" y="4172073"/>
            <a:ext cx="910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Explotación</a:t>
            </a:r>
          </a:p>
        </p:txBody>
      </p:sp>
    </p:spTree>
    <p:extLst>
      <p:ext uri="{BB962C8B-B14F-4D97-AF65-F5344CB8AC3E}">
        <p14:creationId xmlns:p14="http://schemas.microsoft.com/office/powerpoint/2010/main" val="180717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0793" y="3198167"/>
            <a:ext cx="51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Características de SCA</a:t>
            </a:r>
          </a:p>
        </p:txBody>
      </p:sp>
    </p:spTree>
    <p:extLst>
      <p:ext uri="{BB962C8B-B14F-4D97-AF65-F5344CB8AC3E}">
        <p14:creationId xmlns:p14="http://schemas.microsoft.com/office/powerpoint/2010/main" val="407419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Características de SCA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88" y="1588162"/>
            <a:ext cx="80753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Crea y mejora un conjunto de soluciones aleatorias beneficiándose de la alta exploración, evitando caer en óptimos locales</a:t>
            </a:r>
          </a:p>
          <a:p>
            <a:pPr marL="285750" indent="-285750">
              <a:buFont typeface="Arial"/>
              <a:buChar char="•"/>
            </a:pPr>
            <a:endParaRPr lang="es-CL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Se explora el espacio de búsqueda cuando las funciones seno y coseno devuelven un valor mayor a 1 o menor a -1</a:t>
            </a:r>
          </a:p>
          <a:p>
            <a:pPr marL="285750" indent="-285750">
              <a:buFont typeface="Arial"/>
              <a:buChar char="•"/>
            </a:pPr>
            <a:endParaRPr lang="es-CL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Se explota las regiones prometedoras del espacio de búsqueda cuando la función seno y coseno devuelven un valor entre -1 y 1</a:t>
            </a:r>
          </a:p>
          <a:p>
            <a:pPr marL="285750" indent="-285750">
              <a:buFont typeface="Arial"/>
              <a:buChar char="•"/>
            </a:pPr>
            <a:endParaRPr lang="es-CL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SCA transita suavemente de la exploración a la explotación gracias al cambio adaptativo de las funciones seno y coseno</a:t>
            </a:r>
          </a:p>
          <a:p>
            <a:pPr marL="285750" indent="-285750">
              <a:buFont typeface="Arial"/>
              <a:buChar char="•"/>
            </a:pPr>
            <a:endParaRPr lang="es-CL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Siempre se almacena la mejor solución como punto de destino y nunca se pierde</a:t>
            </a:r>
          </a:p>
          <a:p>
            <a:pPr marL="285750" indent="-285750">
              <a:buFont typeface="Arial"/>
              <a:buChar char="•"/>
            </a:pPr>
            <a:endParaRPr lang="es-CL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Existe una tendencia hacia las mejores regiones del espacio de búsqueda</a:t>
            </a:r>
          </a:p>
          <a:p>
            <a:pPr marL="285750" indent="-285750">
              <a:buFont typeface="Arial"/>
              <a:buChar char="•"/>
            </a:pPr>
            <a:endParaRPr lang="es-CL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Fácil adaptación a cualquier problema de optimización.</a:t>
            </a:r>
          </a:p>
        </p:txBody>
      </p:sp>
    </p:spTree>
    <p:extLst>
      <p:ext uri="{BB962C8B-B14F-4D97-AF65-F5344CB8AC3E}">
        <p14:creationId xmlns:p14="http://schemas.microsoft.com/office/powerpoint/2010/main" val="386837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863" y="3198167"/>
            <a:ext cx="51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Pseudocódigo SCA</a:t>
            </a:r>
          </a:p>
        </p:txBody>
      </p:sp>
    </p:spTree>
    <p:extLst>
      <p:ext uri="{BB962C8B-B14F-4D97-AF65-F5344CB8AC3E}">
        <p14:creationId xmlns:p14="http://schemas.microsoft.com/office/powerpoint/2010/main" val="171900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PseudoCódigo</a:t>
            </a:r>
            <a:r>
              <a:rPr lang="en-US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SCA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784106-7149-4823-9C27-E6D314720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94" y="1620423"/>
            <a:ext cx="6345612" cy="456270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151FEDF-A6B2-4CA8-AD4E-38E0D4809AC5}"/>
              </a:ext>
            </a:extLst>
          </p:cNvPr>
          <p:cNvSpPr/>
          <p:nvPr/>
        </p:nvSpPr>
        <p:spPr>
          <a:xfrm>
            <a:off x="1399194" y="2951430"/>
            <a:ext cx="2231246" cy="235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8E60DD-1497-4529-A326-F1CDBE8425F8}"/>
              </a:ext>
            </a:extLst>
          </p:cNvPr>
          <p:cNvSpPr/>
          <p:nvPr/>
        </p:nvSpPr>
        <p:spPr>
          <a:xfrm>
            <a:off x="1399193" y="3212472"/>
            <a:ext cx="2339887" cy="235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EDFE9EE-998A-457B-8C2D-93BA4CE5E1EF}"/>
              </a:ext>
            </a:extLst>
          </p:cNvPr>
          <p:cNvSpPr/>
          <p:nvPr/>
        </p:nvSpPr>
        <p:spPr>
          <a:xfrm>
            <a:off x="1399192" y="3664877"/>
            <a:ext cx="2901203" cy="235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51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676" y="3198167"/>
            <a:ext cx="665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Aplicaciones SCA en problemas binarios</a:t>
            </a:r>
          </a:p>
        </p:txBody>
      </p:sp>
    </p:spTree>
    <p:extLst>
      <p:ext uri="{BB962C8B-B14F-4D97-AF65-F5344CB8AC3E}">
        <p14:creationId xmlns:p14="http://schemas.microsoft.com/office/powerpoint/2010/main" val="303387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Índice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88" y="1740369"/>
            <a:ext cx="8075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Antecedentes 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Sine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Cosine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Algorithm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(SCA)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Metáfora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Ecuaciones de Movimientos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Parámetros SCA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Ecuaciones de parámetros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Indicadores de Exploración y Explotación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Demostración de Exploración y Explotación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Características de SCA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Pseudocódigo SCA</a:t>
            </a: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Aplicaciones prácticas de SCA en problemas binarios</a:t>
            </a:r>
          </a:p>
          <a:p>
            <a:pPr marL="742950" lvl="1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143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473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Aplicaciones de SCA en problemas binarios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153" y="1718890"/>
            <a:ext cx="636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47" y="1586035"/>
            <a:ext cx="76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SCA es una metaheurística poblacional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diseñada para resolver problemas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continua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, por lo tanto, hay que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trasnferir sus soluciones continuas al dominio binario.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09EFB88-07B4-4610-A3FF-0350F54C8A0D}"/>
              </a:ext>
            </a:extLst>
          </p:cNvPr>
          <p:cNvSpPr txBox="1"/>
          <p:nvPr/>
        </p:nvSpPr>
        <p:spPr>
          <a:xfrm>
            <a:off x="865946" y="2242110"/>
            <a:ext cx="76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En la literatura existen diferentes formas de binarizar, pero la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más utilizada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es </a:t>
            </a: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Two Step Techniques.</a:t>
            </a:r>
            <a:endParaRPr lang="it-IT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A8C0C1B-5348-4613-8DE0-2079D9CDDD5F}"/>
              </a:ext>
            </a:extLst>
          </p:cNvPr>
          <p:cNvSpPr/>
          <p:nvPr/>
        </p:nvSpPr>
        <p:spPr>
          <a:xfrm>
            <a:off x="879153" y="2864237"/>
            <a:ext cx="76162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Two Step Techniques</a:t>
            </a: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, como su nombre lo indica, binariza los valores continuos en dos etapas: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A9CD6A-AB5C-45B0-9371-82B2A5E3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67" y="4634882"/>
            <a:ext cx="797528" cy="163666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D60F83-E5FC-4EF5-A23D-DCF8C3CD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80" y="4934718"/>
            <a:ext cx="1363572" cy="7293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03407D4-6CF6-47C7-9E37-4513D6AC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410" y="4634882"/>
            <a:ext cx="898426" cy="16366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F407A6-8C0E-49CE-8FF6-CBA943ED9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521" y="5135736"/>
            <a:ext cx="1469028" cy="5283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D614259-654E-4C88-AFF2-5A1765CF9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765" y="4634882"/>
            <a:ext cx="911298" cy="163477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D84936-30BE-40CB-9F0F-38193209A23F}"/>
              </a:ext>
            </a:extLst>
          </p:cNvPr>
          <p:cNvSpPr txBox="1"/>
          <p:nvPr/>
        </p:nvSpPr>
        <p:spPr>
          <a:xfrm>
            <a:off x="879153" y="3734292"/>
            <a:ext cx="584267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Step 2: Discretizar el valor en el dominio [0,1]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809756-69C4-485F-B27B-EFDA0A6C9096}"/>
              </a:ext>
            </a:extLst>
          </p:cNvPr>
          <p:cNvSpPr txBox="1"/>
          <p:nvPr/>
        </p:nvSpPr>
        <p:spPr>
          <a:xfrm>
            <a:off x="884662" y="3381214"/>
            <a:ext cx="68107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Step 1: Transferir los valores continuos al dominio [0,1].</a:t>
            </a:r>
          </a:p>
        </p:txBody>
      </p:sp>
    </p:spTree>
    <p:extLst>
      <p:ext uri="{BB962C8B-B14F-4D97-AF65-F5344CB8AC3E}">
        <p14:creationId xmlns:p14="http://schemas.microsoft.com/office/powerpoint/2010/main" val="37267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520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Two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Step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Technique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: Step 1</a:t>
            </a:r>
          </a:p>
        </p:txBody>
      </p: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46C6E56-F8B8-4DC9-890A-07C80D3A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796" y="1658007"/>
            <a:ext cx="4138885" cy="2759256"/>
          </a:xfrm>
          <a:prstGeom prst="rect">
            <a:avLst/>
          </a:prstGeom>
        </p:spPr>
      </p:pic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812C143-CEAB-413B-8211-FAFFFDA8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3" y="1618939"/>
            <a:ext cx="4138883" cy="2759255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548946BA-BA39-4375-A9D3-0C3FFEBF09BE}"/>
              </a:ext>
            </a:extLst>
          </p:cNvPr>
          <p:cNvSpPr txBox="1"/>
          <p:nvPr/>
        </p:nvSpPr>
        <p:spPr>
          <a:xfrm>
            <a:off x="409709" y="1369769"/>
            <a:ext cx="8075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Se realiza mediante funciones de transferencia.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BAD80988-8D8A-4532-B82A-8C405D215A85}"/>
                  </a:ext>
                </a:extLst>
              </p:cNvPr>
              <p:cNvSpPr txBox="1"/>
              <p:nvPr/>
            </p:nvSpPr>
            <p:spPr>
              <a:xfrm>
                <a:off x="1481094" y="4513291"/>
                <a:ext cx="2717066" cy="209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500" b="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S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1→</m:t>
                    </m:r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f>
                      <m:fPr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fPr>
                      <m:num>
                        <m: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num>
                      <m:den>
                        <m: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1+</m:t>
                        </m:r>
                        <m:sSup>
                          <m:sSup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pPr>
                          <m:e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𝑒</m:t>
                            </m:r>
                          </m:e>
                          <m:sup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−2</m:t>
                            </m:r>
                            <m:sSubSup>
                              <m:sSubSup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sSubSupPr>
                              <m:e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𝑗</m:t>
                                </m:r>
                              </m:sup>
                            </m:sSubSup>
                          </m:sup>
                        </m:sSup>
                      </m:den>
                    </m:f>
                  </m:oMath>
                </a14:m>
                <a:endParaRPr lang="es-CL" sz="1500" b="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r>
                  <a:rPr lang="es-CL" sz="1500" b="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S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2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→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f>
                      <m:f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fPr>
                      <m:num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num>
                      <m:den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1+</m:t>
                        </m:r>
                        <m:sSup>
                          <m:s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𝑒</m:t>
                            </m:r>
                          </m:e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s-CL" sz="15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sSubSupPr>
                              <m:e>
                                <m:r>
                                  <a:rPr lang="es-CL" sz="15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s-CL" sz="15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s-CL" sz="15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𝑗</m:t>
                                </m:r>
                              </m:sup>
                            </m:sSubSup>
                          </m:sup>
                        </m:sSup>
                      </m:den>
                    </m:f>
                  </m:oMath>
                </a14:m>
                <a:endParaRPr lang="es-CL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r>
                  <a:rPr lang="es-CL" sz="1500" b="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S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3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→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f>
                      <m:f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fPr>
                      <m:num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num>
                      <m:den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1+</m:t>
                        </m:r>
                        <m:sSup>
                          <m:s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𝑒</m:t>
                            </m:r>
                          </m:e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𝑗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s-CL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r>
                  <a:rPr lang="es-CL" sz="1500" b="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S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4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→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f>
                      <m:f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fPr>
                      <m:num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num>
                      <m:den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1+</m:t>
                        </m:r>
                        <m:sSup>
                          <m:s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𝑒</m:t>
                            </m:r>
                          </m:e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CL" sz="15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𝑗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s-CL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endParaRPr lang="es-CL" sz="12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BAD80988-8D8A-4532-B82A-8C405D215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94" y="4513291"/>
                <a:ext cx="2717066" cy="2097305"/>
              </a:xfrm>
              <a:prstGeom prst="rect">
                <a:avLst/>
              </a:prstGeom>
              <a:blipFill>
                <a:blip r:embed="rId5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113812BB-DCAE-493E-BDE3-38BFF9DF38C5}"/>
                  </a:ext>
                </a:extLst>
              </p:cNvPr>
              <p:cNvSpPr txBox="1"/>
              <p:nvPr/>
            </p:nvSpPr>
            <p:spPr>
              <a:xfrm>
                <a:off x="4797796" y="4506229"/>
                <a:ext cx="4964791" cy="1935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50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V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1→</m:t>
                    </m:r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500" b="0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erf</m:t>
                            </m:r>
                          </m:fName>
                          <m:e>
                            <m:d>
                              <m:d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s-CL" sz="1500" b="0" i="1" smtClean="0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Roboto Light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s-CL" sz="15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Roboto Light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sSubSup>
                          <m:sSubSup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  <m: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 </m:t>
                        </m:r>
                      </m:e>
                    </m:d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sSup>
                              <m:sSup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d>
                  </m:oMath>
                </a14:m>
                <a:endParaRPr lang="es-CL" sz="1500" b="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r>
                  <a:rPr lang="es-CL" sz="1500" b="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V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2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→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500" b="0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r>
                  <a:rPr lang="es-CL" sz="1500" b="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V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3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→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sSubSupPr>
                              <m:e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𝑗</m:t>
                                </m:r>
                              </m:sup>
                            </m:sSub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1</m:t>
                                </m:r>
                                <m:r>
                                  <a:rPr lang="es-CL" sz="15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L" sz="1500" i="1">
                                            <a:solidFill>
                                              <a:schemeClr val="tx2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Roboto Light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s-CL" sz="15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Roboto Light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s-CL" sz="15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Roboto Light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s-CL" sz="15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Roboto Light"/>
                                              </a:rPr>
                                              <m:t>𝑤</m:t>
                                            </m:r>
                                          </m:sub>
                                          <m:sup>
                                            <m:r>
                                              <a:rPr lang="es-CL" sz="1500" i="1">
                                                <a:solidFill>
                                                  <a:schemeClr val="tx2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Roboto Light"/>
                                              </a:rPr>
                                              <m:t>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s-CL" sz="15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endParaRPr lang="es-CL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r>
                  <a:rPr lang="es-CL" sz="1500" b="0" dirty="0">
                    <a:solidFill>
                      <a:schemeClr val="tx2">
                        <a:lumMod val="75000"/>
                      </a:schemeClr>
                    </a:solidFill>
                    <a:cs typeface="Roboto Light"/>
                  </a:rPr>
                  <a:t>V</a:t>
                </a:r>
                <a14:m>
                  <m:oMath xmlns:m="http://schemas.openxmlformats.org/officeDocument/2006/math">
                    <m:r>
                      <a:rPr lang="es-CL" sz="15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4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→</m:t>
                    </m:r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d>
                      <m:d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sSubSupPr>
                          <m:e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𝑑</m:t>
                            </m:r>
                          </m:e>
                          <m:sub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𝑤</m:t>
                            </m:r>
                          </m:sub>
                          <m:sup>
                            <m:r>
                              <a:rPr lang="es-CL" sz="15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s-CL" sz="15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CL" sz="15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fPr>
                          <m:num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2</m:t>
                            </m:r>
                          </m:num>
                          <m:den>
                            <m: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𝜋</m:t>
                            </m:r>
                          </m:den>
                        </m:f>
                        <m:func>
                          <m:funcPr>
                            <m:ctrlPr>
                              <a:rPr lang="es-CL" sz="15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 sz="1500" b="0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Roboto Light"/>
                              </a:rPr>
                              <m:t>arctan</m:t>
                            </m:r>
                          </m:fName>
                          <m:e>
                            <m:d>
                              <m:dPr>
                                <m:ctrlPr>
                                  <a:rPr lang="es-CL" sz="15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Roboto Light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5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Roboto Light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s-CL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endParaRPr lang="es-CL" sz="12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113812BB-DCAE-493E-BDE3-38BFF9DF3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96" y="4506229"/>
                <a:ext cx="4964791" cy="1935530"/>
              </a:xfrm>
              <a:prstGeom prst="rect">
                <a:avLst/>
              </a:prstGeom>
              <a:blipFill>
                <a:blip r:embed="rId6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7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834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Two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Step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Techineques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: Step 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822D2F1-A1CD-4187-9B65-C7599E8B2ECA}"/>
              </a:ext>
            </a:extLst>
          </p:cNvPr>
          <p:cNvSpPr txBox="1"/>
          <p:nvPr/>
        </p:nvSpPr>
        <p:spPr>
          <a:xfrm>
            <a:off x="418788" y="1587146"/>
            <a:ext cx="8075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La discretización se realiza con funciones de </a:t>
            </a:r>
            <a:r>
              <a:rPr lang="es-MX" sz="14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binarización</a:t>
            </a:r>
            <a:r>
              <a:rPr lang="es-MX" sz="14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.</a:t>
            </a:r>
            <a:endParaRPr lang="es-CL" sz="14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440101F8-4E1D-45FE-B12D-647137463AF0}"/>
                  </a:ext>
                </a:extLst>
              </p:cNvPr>
              <p:cNvSpPr txBox="1"/>
              <p:nvPr/>
            </p:nvSpPr>
            <p:spPr>
              <a:xfrm>
                <a:off x="1654367" y="2304772"/>
                <a:ext cx="5835265" cy="377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4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Funciones de Binarización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𝑆𝑡𝑎𝑛𝑑𝑎𝑟𝑑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→</m:t>
                    </m:r>
                    <m:sSubSup>
                      <m:sSubSup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Sup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𝑋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𝑛𝑒𝑤</m:t>
                        </m:r>
                      </m:sub>
                      <m:sup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p>
                    </m:sSubSup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0,         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𝑜𝑡𝑟𝑜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𝑐𝑎𝑠𝑜</m:t>
                            </m:r>
                          </m:e>
                        </m:eqArr>
                      </m:e>
                    </m:d>
                  </m:oMath>
                </a14:m>
                <a:endParaRPr lang="es-CL" sz="1400" b="0" dirty="0">
                  <a:solidFill>
                    <a:schemeClr val="tx2">
                      <a:lumMod val="75000"/>
                    </a:schemeClr>
                  </a:solidFill>
                  <a:latin typeface="Roboto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𝐶𝑜𝑚𝑝𝑙𝑒𝑚𝑒𝑛𝑡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→</m:t>
                    </m:r>
                    <m:sSubSup>
                      <m:sSubSup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Sup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𝑋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𝑛𝑒𝑤</m:t>
                        </m:r>
                      </m:sub>
                      <m:sup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p>
                    </m:sSubSup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𝐶𝑜𝑚𝑝𝑙𝑒𝑚𝑒𝑛𝑡</m:t>
                            </m:r>
                            <m:d>
                              <m:d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0,            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𝑜𝑡𝑟𝑜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𝑐𝑎𝑠𝑜</m:t>
                            </m:r>
                          </m:e>
                        </m:eqArr>
                      </m:e>
                    </m:d>
                  </m:oMath>
                </a14:m>
                <a:endParaRPr lang="es-CL" sz="1400" b="0" dirty="0">
                  <a:solidFill>
                    <a:schemeClr val="tx2">
                      <a:lumMod val="75000"/>
                    </a:schemeClr>
                  </a:solidFill>
                  <a:latin typeface="Roboto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𝑆𝑡𝑎𝑡𝑖𝑐𝑃𝑟𝑜𝑏𝑎𝑏𝑖𝑙𝑖𝑡𝑦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→</m:t>
                    </m:r>
                    <m:sSubSup>
                      <m:sSubSup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Sup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𝑋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𝑛𝑒𝑤</m:t>
                        </m:r>
                      </m:sub>
                      <m:sup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p>
                    </m:sSubSup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0,   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  <m:sup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s-CL" sz="1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  <m:e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1,   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s-CL" sz="1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eqArr>
                      </m:e>
                    </m:d>
                  </m:oMath>
                </a14:m>
                <a:endParaRPr lang="es-CL" sz="1400" b="0" dirty="0">
                  <a:solidFill>
                    <a:schemeClr val="tx2">
                      <a:lumMod val="75000"/>
                    </a:schemeClr>
                  </a:solidFill>
                  <a:latin typeface="Roboto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𝐸𝑙𝑖𝑡𝑖𝑠𝑡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→</m:t>
                    </m:r>
                    <m:sSubSup>
                      <m:sSubSup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Sup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𝑋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𝑛𝑒𝑤</m:t>
                        </m:r>
                      </m:sub>
                      <m:sup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p>
                    </m:sSubSup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𝑏𝑒𝑠𝑡</m:t>
                                </m:r>
                              </m:sub>
                              <m:sup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𝑟𝑎𝑛𝑑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s-CL" sz="1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0,    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𝑜𝑡𝑟𝑜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𝑐𝑎𝑠𝑜</m:t>
                            </m:r>
                          </m:e>
                        </m:eqArr>
                      </m:e>
                    </m:d>
                  </m:oMath>
                </a14:m>
                <a:endParaRPr lang="es-CL" sz="1400" b="0" dirty="0">
                  <a:solidFill>
                    <a:schemeClr val="tx2">
                      <a:lumMod val="75000"/>
                    </a:schemeClr>
                  </a:solidFill>
                  <a:latin typeface="Roboto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𝐸𝑙𝑖𝑡𝑖𝑠𝑡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𝑅𝑜𝑢𝑙𝑒𝑡𝑡𝑒</m:t>
                    </m:r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→</m:t>
                    </m:r>
                    <m:sSubSup>
                      <m:sSubSupPr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SupPr>
                      <m:e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𝑋</m:t>
                        </m:r>
                      </m:e>
                      <m:sub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𝑛𝑒𝑤</m:t>
                        </m:r>
                      </m:sub>
                      <m:sup>
                        <m: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p>
                    </m:sSubSup>
                    <m:r>
                      <a:rPr lang="es-CL" sz="1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CL" sz="1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  <m:sup/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den>
                            </m:f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𝑠𝑖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s-CL" sz="1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s-CL" sz="1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s-CL" sz="1400" b="0" i="1" smtClean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bSup>
                                <m:r>
                                  <a:rPr lang="es-CL" sz="1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=1,  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𝑜𝑡𝑟𝑜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sz="1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𝑐𝑎𝑠𝑜</m:t>
                            </m:r>
                          </m:e>
                        </m:eqArr>
                      </m:e>
                    </m:d>
                  </m:oMath>
                </a14:m>
                <a:endParaRPr lang="es-CL" sz="14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440101F8-4E1D-45FE-B12D-647137463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67" y="2304772"/>
                <a:ext cx="5835265" cy="3776675"/>
              </a:xfrm>
              <a:prstGeom prst="rect">
                <a:avLst/>
              </a:prstGeom>
              <a:blipFill>
                <a:blip r:embed="rId2"/>
                <a:stretch>
                  <a:fillRect t="-3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5834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Binary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Sine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Cosine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Algorithm</a:t>
            </a:r>
            <a:endParaRPr lang="es-CL" sz="1600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B6FF7B-0DB6-47A0-9D54-089AD5952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55" y="2006294"/>
            <a:ext cx="4305637" cy="30958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EC5F34-17E9-4BFA-9DD2-FE350B352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57" y="1880568"/>
            <a:ext cx="4610743" cy="3477110"/>
          </a:xfrm>
          <a:prstGeom prst="rect">
            <a:avLst/>
          </a:prstGeom>
        </p:spPr>
      </p:pic>
      <p:sp>
        <p:nvSpPr>
          <p:cNvPr id="10" name="Flecha: doblada 9">
            <a:extLst>
              <a:ext uri="{FF2B5EF4-FFF2-40B4-BE49-F238E27FC236}">
                <a16:creationId xmlns:a16="http://schemas.microsoft.com/office/drawing/2014/main" id="{11782AA1-E9E2-4CD7-9B09-51B30DFD1036}"/>
              </a:ext>
            </a:extLst>
          </p:cNvPr>
          <p:cNvSpPr/>
          <p:nvPr/>
        </p:nvSpPr>
        <p:spPr>
          <a:xfrm rot="10800000" flipH="1">
            <a:off x="3159380" y="5121705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3056576A-9CB8-4A57-9979-34BD2AC2E3E6}"/>
              </a:ext>
            </a:extLst>
          </p:cNvPr>
          <p:cNvSpPr/>
          <p:nvPr/>
        </p:nvSpPr>
        <p:spPr>
          <a:xfrm rot="10800000" flipH="1" flipV="1">
            <a:off x="3066461" y="1399304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6D6175-48B6-42D3-B957-13DF6D5EF090}"/>
              </a:ext>
            </a:extLst>
          </p:cNvPr>
          <p:cNvSpPr txBox="1"/>
          <p:nvPr/>
        </p:nvSpPr>
        <p:spPr>
          <a:xfrm>
            <a:off x="3252297" y="5109509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58EDB6-979F-43E3-AF1F-36B5D68FC703}"/>
              </a:ext>
            </a:extLst>
          </p:cNvPr>
          <p:cNvSpPr txBox="1"/>
          <p:nvPr/>
        </p:nvSpPr>
        <p:spPr>
          <a:xfrm>
            <a:off x="3214662" y="1642044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481FAF4-D7D7-4E2F-A172-E6362A22414E}"/>
              </a:ext>
            </a:extLst>
          </p:cNvPr>
          <p:cNvSpPr/>
          <p:nvPr/>
        </p:nvSpPr>
        <p:spPr>
          <a:xfrm>
            <a:off x="4486875" y="4390931"/>
            <a:ext cx="1741909" cy="181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67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>
                <a:extLst>
                  <a:ext uri="{FF2B5EF4-FFF2-40B4-BE49-F238E27FC236}">
                    <a16:creationId xmlns:a16="http://schemas.microsoft.com/office/drawing/2014/main" id="{3BB70106-E530-4D8C-B73C-49CD6F3834E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637" y="1944435"/>
                <a:ext cx="4349963" cy="37596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𝐼𝑡𝑒𝑟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s-E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−−−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𝑆𝑜𝑙𝑢𝑐𝑖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−−−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𝐷𝑖𝑚𝑒𝑛𝑠𝑖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s-ES" sz="1600" i="1" dirty="0">
                    <a:latin typeface="Cambria Math" panose="02040503050406030204" pitchFamily="18" charset="0"/>
                  </a:rPr>
                </a:br>
                <a:r>
                  <a:rPr lang="es-US" sz="1600" dirty="0"/>
                  <a:t>				</a:t>
                </a:r>
                <a14:m>
                  <m:oMath xmlns:m="http://schemas.openxmlformats.org/officeDocument/2006/math">
                    <m:r>
                      <a:rPr lang="es-US" sz="1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&lt;0.5</m:t>
                        </m:r>
                      </m:e>
                    </m:d>
                    <m:r>
                      <a:rPr lang="es-US" sz="1600" i="1">
                        <a:latin typeface="Cambria Math" panose="02040503050406030204" pitchFamily="18" charset="0"/>
                      </a:rPr>
                      <m:t>𝑡h𝑒𝑛</m:t>
                    </m:r>
                  </m:oMath>
                </a14:m>
                <a:endParaRPr lang="es-US" sz="1600" dirty="0"/>
              </a:p>
              <a:p>
                <a:pPr marL="0" indent="0">
                  <a:buNone/>
                </a:pP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US" sz="1600" i="1" dirty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16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s-US" sz="1600" i="1" dirty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𝑡h𝑒𝑛</m:t>
                    </m:r>
                  </m:oMath>
                </a14:m>
                <a:br>
                  <a:rPr lang="es-US" sz="1600" i="1" dirty="0">
                    <a:latin typeface="Cambria Math" panose="02040503050406030204" pitchFamily="18" charset="0"/>
                  </a:rPr>
                </a:b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𝐸𝑛𝑐𝑖𝑟𝑐𝑙𝑖𝑛𝑔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𝑝𝑟𝑒𝑦</m:t>
                    </m:r>
                  </m:oMath>
                </a14:m>
                <a:r>
                  <a:rPr lang="es-ES" sz="1600" dirty="0"/>
                  <a:t>	</a:t>
                </a:r>
                <a:br>
                  <a:rPr lang="es-ES" sz="1600" dirty="0"/>
                </a:br>
                <a:r>
                  <a:rPr lang="es-ES" sz="1600" dirty="0"/>
                  <a:t>	</a:t>
                </a:r>
                <a:r>
                  <a:rPr lang="es-US" sz="1600" i="1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s-US" sz="1600" i="1" dirty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16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s-US" sz="1600" i="1" dirty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s-US" sz="1600" i="1" dirty="0">
                    <a:latin typeface="Cambria Math" panose="02040503050406030204" pitchFamily="18" charset="0"/>
                  </a:rPr>
                </a:b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𝑆𝑒𝑎𝑟𝑐h𝑖𝑛𝑔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𝑝𝑟𝑒𝑦</m:t>
                    </m:r>
                  </m:oMath>
                </a14:m>
                <a:r>
                  <a:rPr lang="es-ES" sz="1600" dirty="0"/>
                  <a:t>					</a:t>
                </a:r>
                <a14:m>
                  <m:oMath xmlns:m="http://schemas.openxmlformats.org/officeDocument/2006/math">
                    <m:r>
                      <a:rPr lang="es-US" sz="1600" i="1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≥0.5</m:t>
                        </m:r>
                      </m:e>
                    </m:d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/>
                  <a:t>		</a:t>
                </a:r>
                <a:br>
                  <a:rPr lang="es-US" sz="1600" i="1" dirty="0">
                    <a:latin typeface="Cambria Math" panose="02040503050406030204" pitchFamily="18" charset="0"/>
                  </a:rPr>
                </a:b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𝐵𝑢𝑏𝑏𝑙𝑒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𝑎𝑡𝑡𝑎𝑐𝑘</m:t>
                    </m:r>
                  </m:oMath>
                </a14:m>
                <a:r>
                  <a:rPr lang="es-ES" sz="1200" dirty="0"/>
                  <a:t>		</a:t>
                </a:r>
                <a:br>
                  <a:rPr lang="es-ES" sz="1200" dirty="0"/>
                </a:br>
                <a:r>
                  <a:rPr lang="es-ES" sz="1200" dirty="0"/>
                  <a:t>	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s-ES" sz="1200" b="0" dirty="0"/>
              </a:p>
              <a:p>
                <a:pPr marL="0" indent="0">
                  <a:buNone/>
                </a:pPr>
                <a:r>
                  <a:rPr lang="es-ES" sz="1400" dirty="0"/>
                  <a:t>		</a:t>
                </a:r>
              </a:p>
              <a:p>
                <a:pPr marL="0" indent="0">
                  <a:buNone/>
                </a:pPr>
                <a:r>
                  <a:rPr lang="es-ES" sz="1600" b="0" dirty="0"/>
                  <a:t>	</a:t>
                </a:r>
                <a:endParaRPr lang="es-ES" sz="1600" dirty="0"/>
              </a:p>
              <a:p>
                <a:pPr marL="0" indent="0">
                  <a:buNone/>
                </a:pPr>
                <a:endParaRPr lang="es-ES" sz="1600" dirty="0"/>
              </a:p>
              <a:p>
                <a:pPr marL="0" indent="0">
                  <a:buNone/>
                </a:pPr>
                <a:br>
                  <a:rPr lang="es-ES" sz="1600" dirty="0"/>
                </a:br>
                <a:br>
                  <a:rPr lang="es-ES" sz="1200" dirty="0"/>
                </a:br>
                <a:endParaRPr lang="es-ES" sz="1400" dirty="0"/>
              </a:p>
            </p:txBody>
          </p:sp>
        </mc:Choice>
        <mc:Fallback xmlns="">
          <p:sp>
            <p:nvSpPr>
              <p:cNvPr id="4" name="3 Marcador de contenido">
                <a:extLst>
                  <a:ext uri="{FF2B5EF4-FFF2-40B4-BE49-F238E27FC236}">
                    <a16:creationId xmlns:a16="http://schemas.microsoft.com/office/drawing/2014/main" id="{3BB70106-E530-4D8C-B73C-49CD6F383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37" y="1944435"/>
                <a:ext cx="4349963" cy="3759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BF6A1D6-D145-4D77-BD4F-8053B8F75C37}"/>
                  </a:ext>
                </a:extLst>
              </p:cNvPr>
              <p:cNvSpPr txBox="1"/>
              <p:nvPr/>
            </p:nvSpPr>
            <p:spPr>
              <a:xfrm>
                <a:off x="-351641" y="4914843"/>
                <a:ext cx="18842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𝑅𝑒𝑡𝑢𝑟𝑛</m:t>
                      </m:r>
                      <m:r>
                        <a:rPr lang="es-ES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ES" sz="16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CL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BF6A1D6-D145-4D77-BD4F-8053B8F75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641" y="4914843"/>
                <a:ext cx="1884219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3 Marcador de contenido">
                <a:extLst>
                  <a:ext uri="{FF2B5EF4-FFF2-40B4-BE49-F238E27FC236}">
                    <a16:creationId xmlns:a16="http://schemas.microsoft.com/office/drawing/2014/main" id="{B9D3E539-CD19-46F8-949F-865C28A4E3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0" y="1944435"/>
                <a:ext cx="4349963" cy="375968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𝐼𝑡𝑒𝑟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a:rPr lang="es-E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−−−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𝑆𝑜𝑙𝑢𝑐𝑖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−−−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𝐷𝑖𝑚𝑒𝑛𝑠𝑖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ó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s-ES" sz="1600" i="1" dirty="0">
                    <a:latin typeface="Cambria Math" panose="02040503050406030204" pitchFamily="18" charset="0"/>
                  </a:rPr>
                </a:br>
                <a:r>
                  <a:rPr lang="es-US" sz="1600" dirty="0"/>
                  <a:t>				</a:t>
                </a:r>
                <a14:m>
                  <m:oMath xmlns:m="http://schemas.openxmlformats.org/officeDocument/2006/math">
                    <m:r>
                      <a:rPr lang="es-US" sz="16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&lt;0.5</m:t>
                        </m:r>
                      </m:e>
                    </m:d>
                    <m:r>
                      <a:rPr lang="es-US" sz="1600" i="1">
                        <a:latin typeface="Cambria Math" panose="02040503050406030204" pitchFamily="18" charset="0"/>
                      </a:rPr>
                      <m:t>𝑡h𝑒𝑛</m:t>
                    </m:r>
                  </m:oMath>
                </a14:m>
                <a:endParaRPr lang="es-US" sz="1600" dirty="0"/>
              </a:p>
              <a:p>
                <a:pPr marL="0" indent="0">
                  <a:buNone/>
                </a:pP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US" sz="1600" i="1" dirty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16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s-US" sz="1600" i="1" dirty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𝑡h𝑒𝑛</m:t>
                    </m:r>
                  </m:oMath>
                </a14:m>
                <a:br>
                  <a:rPr lang="es-US" sz="1600" i="1" dirty="0">
                    <a:latin typeface="Cambria Math" panose="02040503050406030204" pitchFamily="18" charset="0"/>
                  </a:rPr>
                </a:b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𝐸𝑛𝑐𝑖𝑟𝑐𝑙𝑖𝑛𝑔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𝑝𝑟𝑒𝑦</m:t>
                    </m:r>
                  </m:oMath>
                </a14:m>
                <a:r>
                  <a:rPr lang="es-ES" sz="1600" dirty="0"/>
                  <a:t>	</a:t>
                </a:r>
                <a:br>
                  <a:rPr lang="es-ES" sz="1600" dirty="0"/>
                </a:br>
                <a:r>
                  <a:rPr lang="es-ES" sz="1600" dirty="0"/>
                  <a:t>	</a:t>
                </a:r>
                <a:r>
                  <a:rPr lang="es-US" sz="1600" i="1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s-US" sz="1600" i="1" dirty="0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s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16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s-US" sz="1600" i="1" dirty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s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s-US" sz="1600" i="1" dirty="0">
                    <a:latin typeface="Cambria Math" panose="02040503050406030204" pitchFamily="18" charset="0"/>
                  </a:rPr>
                </a:b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𝑆𝑒𝑎𝑟𝑐h𝑖𝑛𝑔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𝑝𝑟𝑒𝑦</m:t>
                    </m:r>
                  </m:oMath>
                </a14:m>
                <a:r>
                  <a:rPr lang="es-ES" sz="1600" dirty="0"/>
                  <a:t>					</a:t>
                </a:r>
                <a14:m>
                  <m:oMath xmlns:m="http://schemas.openxmlformats.org/officeDocument/2006/math">
                    <m:r>
                      <a:rPr lang="es-US" sz="1600" i="1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US" sz="1600" i="1">
                            <a:latin typeface="Cambria Math" panose="02040503050406030204" pitchFamily="18" charset="0"/>
                          </a:rPr>
                          <m:t>≥0.5</m:t>
                        </m:r>
                      </m:e>
                    </m:d>
                    <m:r>
                      <a:rPr lang="es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dirty="0"/>
                  <a:t>		</a:t>
                </a:r>
                <a:br>
                  <a:rPr lang="es-US" sz="1600" i="1" dirty="0">
                    <a:latin typeface="Cambria Math" panose="02040503050406030204" pitchFamily="18" charset="0"/>
                  </a:rPr>
                </a:br>
                <a:r>
                  <a:rPr lang="es-US" sz="1600" i="1" dirty="0">
                    <a:latin typeface="Cambria Math" panose="020405030504060302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𝐵𝑢𝑏𝑏𝑙𝑒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𝑛𝑒𝑡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𝑎𝑡𝑡𝑎𝑐𝑘</m:t>
                    </m:r>
                  </m:oMath>
                </a14:m>
                <a:endParaRPr lang="es-ES" sz="1200" dirty="0"/>
              </a:p>
              <a:p>
                <a:pPr marL="0" indent="0">
                  <a:buNone/>
                </a:pPr>
                <a:r>
                  <a:rPr lang="es-ES" sz="1200" dirty="0"/>
                  <a:t>	</a:t>
                </a:r>
                <a:r>
                  <a:rPr lang="es-ES" sz="1200" b="1" dirty="0" err="1"/>
                  <a:t>Binarization</a:t>
                </a:r>
                <a:r>
                  <a:rPr lang="es-ES" sz="1200" b="1" dirty="0"/>
                  <a:t> X		</a:t>
                </a:r>
                <a:br>
                  <a:rPr lang="es-ES" sz="1200" b="1" dirty="0"/>
                </a:br>
                <a:r>
                  <a:rPr lang="es-ES" sz="1200" dirty="0"/>
                  <a:t>	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s-ES" sz="1200" b="0" dirty="0"/>
              </a:p>
              <a:p>
                <a:pPr marL="0" indent="0">
                  <a:buNone/>
                </a:pPr>
                <a:r>
                  <a:rPr lang="es-ES" sz="1400" dirty="0"/>
                  <a:t>		</a:t>
                </a:r>
              </a:p>
              <a:p>
                <a:pPr marL="0" indent="0">
                  <a:buNone/>
                </a:pPr>
                <a:r>
                  <a:rPr lang="es-ES" sz="1600" b="0" dirty="0"/>
                  <a:t>	</a:t>
                </a:r>
                <a:endParaRPr lang="es-ES" sz="1600" dirty="0"/>
              </a:p>
              <a:p>
                <a:pPr marL="0" indent="0">
                  <a:buNone/>
                </a:pPr>
                <a:endParaRPr lang="es-ES" sz="1600" dirty="0"/>
              </a:p>
              <a:p>
                <a:pPr marL="0" indent="0">
                  <a:buNone/>
                </a:pPr>
                <a:br>
                  <a:rPr lang="es-ES" sz="1600" dirty="0"/>
                </a:br>
                <a:br>
                  <a:rPr lang="es-ES" sz="1200" dirty="0"/>
                </a:br>
                <a:endParaRPr lang="es-ES" sz="1400" dirty="0"/>
              </a:p>
            </p:txBody>
          </p:sp>
        </mc:Choice>
        <mc:Fallback>
          <p:sp>
            <p:nvSpPr>
              <p:cNvPr id="8" name="3 Marcador de contenido">
                <a:extLst>
                  <a:ext uri="{FF2B5EF4-FFF2-40B4-BE49-F238E27FC236}">
                    <a16:creationId xmlns:a16="http://schemas.microsoft.com/office/drawing/2014/main" id="{B9D3E539-CD19-46F8-949F-865C28A4E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944435"/>
                <a:ext cx="4349963" cy="3759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D0AE7CD-FD43-4577-90DD-610AB33E3294}"/>
                  </a:ext>
                </a:extLst>
              </p:cNvPr>
              <p:cNvSpPr txBox="1"/>
              <p:nvPr/>
            </p:nvSpPr>
            <p:spPr>
              <a:xfrm>
                <a:off x="4150722" y="4914843"/>
                <a:ext cx="18842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𝑅𝑒𝑡𝑢𝑟𝑛</m:t>
                      </m:r>
                      <m:r>
                        <a:rPr lang="es-ES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ES" sz="16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ES" sz="16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s-CL" sz="24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0D0AE7CD-FD43-4577-90DD-610AB33E3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22" y="4914843"/>
                <a:ext cx="188421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A64E406E-F850-4575-B12A-4CD00CA505FB}"/>
              </a:ext>
            </a:extLst>
          </p:cNvPr>
          <p:cNvSpPr txBox="1"/>
          <p:nvPr/>
        </p:nvSpPr>
        <p:spPr>
          <a:xfrm>
            <a:off x="601428" y="1019819"/>
            <a:ext cx="5834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Binary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Whale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Optimization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Algorithm</a:t>
            </a:r>
            <a:endParaRPr lang="es-CL" sz="1600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13BA5B31-AE4A-4249-BB92-4836AA350F7C}"/>
              </a:ext>
            </a:extLst>
          </p:cNvPr>
          <p:cNvSpPr/>
          <p:nvPr/>
        </p:nvSpPr>
        <p:spPr>
          <a:xfrm rot="10800000" flipH="1">
            <a:off x="3092105" y="5724119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0" name="Flecha: doblada 9">
            <a:extLst>
              <a:ext uri="{FF2B5EF4-FFF2-40B4-BE49-F238E27FC236}">
                <a16:creationId xmlns:a16="http://schemas.microsoft.com/office/drawing/2014/main" id="{FD39C686-2461-4EBF-95B0-AEBE81D4BF0A}"/>
              </a:ext>
            </a:extLst>
          </p:cNvPr>
          <p:cNvSpPr/>
          <p:nvPr/>
        </p:nvSpPr>
        <p:spPr>
          <a:xfrm rot="10800000" flipH="1" flipV="1">
            <a:off x="2958195" y="1378377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330DE4-D207-4E80-8315-A2AA54564EAF}"/>
              </a:ext>
            </a:extLst>
          </p:cNvPr>
          <p:cNvSpPr txBox="1"/>
          <p:nvPr/>
        </p:nvSpPr>
        <p:spPr>
          <a:xfrm>
            <a:off x="3185022" y="5711923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1C1F4-A357-4C4B-9838-ED56EA554A4A}"/>
              </a:ext>
            </a:extLst>
          </p:cNvPr>
          <p:cNvSpPr txBox="1"/>
          <p:nvPr/>
        </p:nvSpPr>
        <p:spPr>
          <a:xfrm>
            <a:off x="3106396" y="1621117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BE42353-8DFF-4F13-AFB3-ADB6BDDE7454}"/>
              </a:ext>
            </a:extLst>
          </p:cNvPr>
          <p:cNvSpPr/>
          <p:nvPr/>
        </p:nvSpPr>
        <p:spPr>
          <a:xfrm>
            <a:off x="4816444" y="4464125"/>
            <a:ext cx="1619190" cy="325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34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  <p:bldP spid="7" grpId="0" animBg="1"/>
      <p:bldP spid="10" grpId="0" animBg="1"/>
      <p:bldP spid="11" grpId="0"/>
      <p:bldP spid="12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3 Marcador de contenido">
                <a:extLst>
                  <a:ext uri="{FF2B5EF4-FFF2-40B4-BE49-F238E27FC236}">
                    <a16:creationId xmlns:a16="http://schemas.microsoft.com/office/drawing/2014/main" id="{411E028C-027E-4DAA-A586-C0A8E6DBB1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087" y="1601204"/>
                <a:ext cx="4484914" cy="43140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𝐼𝑡𝑒𝑟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𝑆𝑒𝑡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=2 −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br>
                  <a:rPr lang="es-ES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𝑑𝑖𝑚𝑒𝑛𝑠𝑖𝑜𝑛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s-ES" sz="1600" b="0" i="1" dirty="0">
                    <a:latin typeface="Cambria Math" panose="02040503050406030204" pitchFamily="18" charset="0"/>
                  </a:rPr>
                </a:br>
                <a:r>
                  <a:rPr lang="es-US" sz="1600" dirty="0"/>
                  <a:t>		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𝑝𝑑𝑎𝑡𝑒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𝑝𝑜𝑠𝑖𝑡𝑖𝑜𝑛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𝑜𝑚𝑒𝑔𝑎𝑠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𝑤𝑜𝑙𝑓𝑠</m:t>
                    </m:r>
                  </m:oMath>
                </a14:m>
                <a:endParaRPr lang="es-ES" sz="1600" b="0" dirty="0"/>
              </a:p>
              <a:p>
                <a:pPr marL="0" indent="0">
                  <a:buNone/>
                </a:pPr>
                <a:r>
                  <a:rPr lang="es-ES" sz="160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𝑈𝑝𝑑𝑎𝑡𝑒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s-ES" sz="1600" b="0" dirty="0"/>
              </a:p>
              <a:p>
                <a:pPr marL="0" indent="0">
                  <a:buNone/>
                </a:pPr>
                <a:r>
                  <a:rPr lang="es-ES" sz="160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𝑓𝑖𝑡𝑛𝑒𝑠𝑠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𝑝𝑜𝑝𝑢𝑙𝑎𝑡𝑖𝑜𝑛</m:t>
                    </m:r>
                  </m:oMath>
                </a14:m>
                <a:endParaRPr lang="es-ES" sz="1600" dirty="0"/>
              </a:p>
              <a:p>
                <a:pPr marL="0" indent="0">
                  <a:buNone/>
                </a:pPr>
                <a:r>
                  <a:rPr lang="es-ES" sz="160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𝑈𝑝𝑑𝑎𝑡𝑒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s-ES" sz="1600" dirty="0"/>
                  <a:t>			</a:t>
                </a:r>
              </a:p>
              <a:p>
                <a:pPr marL="0" indent="0">
                  <a:buNone/>
                </a:pPr>
                <a:r>
                  <a:rPr lang="es-ES" sz="1600" b="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b="0" dirty="0"/>
                  <a:t>	</a:t>
                </a:r>
                <a:endParaRPr lang="es-ES" sz="1600" dirty="0"/>
              </a:p>
              <a:p>
                <a:pPr marL="0" indent="0">
                  <a:buNone/>
                </a:pPr>
                <a:endParaRPr lang="es-ES" sz="1600" dirty="0"/>
              </a:p>
              <a:p>
                <a:pPr marL="0" indent="0">
                  <a:buNone/>
                </a:pPr>
                <a:br>
                  <a:rPr lang="es-ES" sz="1600" dirty="0"/>
                </a:br>
                <a:br>
                  <a:rPr lang="es-ES" sz="1200" dirty="0"/>
                </a:br>
                <a:endParaRPr lang="es-ES" sz="1400" dirty="0"/>
              </a:p>
            </p:txBody>
          </p:sp>
        </mc:Choice>
        <mc:Fallback>
          <p:sp>
            <p:nvSpPr>
              <p:cNvPr id="4" name="3 Marcador de contenido">
                <a:extLst>
                  <a:ext uri="{FF2B5EF4-FFF2-40B4-BE49-F238E27FC236}">
                    <a16:creationId xmlns:a16="http://schemas.microsoft.com/office/drawing/2014/main" id="{411E028C-027E-4DAA-A586-C0A8E6DB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7" y="1601204"/>
                <a:ext cx="4484914" cy="4314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BC5ABE0-3DB1-4205-A160-320E48B605EA}"/>
                  </a:ext>
                </a:extLst>
              </p:cNvPr>
              <p:cNvSpPr txBox="1"/>
              <p:nvPr/>
            </p:nvSpPr>
            <p:spPr>
              <a:xfrm>
                <a:off x="172016" y="4359679"/>
                <a:ext cx="1884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𝑅𝑒𝑡𝑢𝑟𝑛</m:t>
                      </m:r>
                      <m:r>
                        <a:rPr lang="es-ES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𝐵𝑒𝑠𝑡</m:t>
                      </m:r>
                      <m:r>
                        <a:rPr lang="es-ES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𝑆𝑜𝑙𝑢𝑡𝑖𝑜𝑛</m:t>
                      </m:r>
                    </m:oMath>
                  </m:oMathPara>
                </a14:m>
                <a:endParaRPr lang="es-CL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BC5ABE0-3DB1-4205-A160-320E48B60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6" y="4359679"/>
                <a:ext cx="188421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3 Marcador de contenido">
                <a:extLst>
                  <a:ext uri="{FF2B5EF4-FFF2-40B4-BE49-F238E27FC236}">
                    <a16:creationId xmlns:a16="http://schemas.microsoft.com/office/drawing/2014/main" id="{B2FB6AF3-CFA3-4944-B1B7-241B416CBE4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42672" y="1605066"/>
                <a:ext cx="4484914" cy="431022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1pPr>
                <a:lvl2pPr marL="742950" indent="-28575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2pPr>
                <a:lvl3pPr marL="11430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3pPr>
                <a:lvl4pPr marL="16002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4pPr>
                <a:lvl5pPr marL="2057400" indent="-228600" algn="l" defTabSz="457200" rtl="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rgbClr val="17375E"/>
                    </a:solidFill>
                    <a:latin typeface="Roboto"/>
                    <a:ea typeface="Roboto"/>
                    <a:cs typeface="Roboto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𝐼𝑡𝑒𝑟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𝑆𝑒𝑡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=2 −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br>
                  <a:rPr lang="es-ES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−−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s-E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𝑑𝑖𝑚𝑒𝑛𝑠𝑖𝑜𝑛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sz="16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s-ES" sz="1600" b="0" i="1" dirty="0">
                    <a:latin typeface="Cambria Math" panose="02040503050406030204" pitchFamily="18" charset="0"/>
                  </a:rPr>
                </a:br>
                <a:r>
                  <a:rPr lang="es-US" sz="1600" dirty="0"/>
                  <a:t>		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𝑝𝑑𝑎𝑡𝑒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𝑝𝑜𝑠𝑖𝑡𝑖𝑜𝑛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𝑜𝑚𝑒𝑔𝑎𝑠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𝑤𝑜𝑙𝑓𝑠</m:t>
                    </m:r>
                  </m:oMath>
                </a14:m>
                <a:endParaRPr lang="es-ES" sz="1600" b="0" dirty="0"/>
              </a:p>
              <a:p>
                <a:pPr marL="0" indent="0">
                  <a:buNone/>
                </a:pPr>
                <a:r>
                  <a:rPr lang="es-ES" sz="160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𝑈𝑝𝑑𝑎𝑡𝑒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s-ES" sz="1600" b="0" dirty="0"/>
              </a:p>
              <a:p>
                <a:pPr marL="0" indent="0">
                  <a:buNone/>
                </a:pPr>
                <a:r>
                  <a:rPr lang="es-ES" sz="160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𝐶𝑎𝑙𝑐𝑢𝑙𝑎𝑡𝑒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𝑓𝑖𝑡𝑛𝑒𝑠𝑠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𝑝𝑜𝑝𝑢𝑙𝑎𝑡𝑖𝑜𝑛</m:t>
                    </m:r>
                  </m:oMath>
                </a14:m>
                <a:endParaRPr lang="es-ES" sz="1600" dirty="0"/>
              </a:p>
              <a:p>
                <a:pPr marL="0" indent="0">
                  <a:buNone/>
                </a:pPr>
                <a:r>
                  <a:rPr lang="es-ES" sz="160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𝑈𝑝𝑑𝑎𝑡𝑒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s-ES" sz="1600" dirty="0"/>
                  <a:t>			</a:t>
                </a:r>
              </a:p>
              <a:p>
                <a:pPr marL="0" indent="0">
                  <a:buNone/>
                </a:pPr>
                <a:r>
                  <a:rPr lang="es-ES" sz="1600" b="0" dirty="0"/>
                  <a:t>		</a:t>
                </a:r>
                <a14:m>
                  <m:oMath xmlns:m="http://schemas.openxmlformats.org/officeDocument/2006/math"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s-ES" sz="1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ES" sz="1600" b="1" i="1" dirty="0">
                    <a:latin typeface="Cambria Math" panose="02040503050406030204" pitchFamily="18" charset="0"/>
                  </a:rPr>
                  <a:t>	</a:t>
                </a:r>
                <a:r>
                  <a:rPr lang="es-ES" sz="1600" b="1" i="1" dirty="0" err="1">
                    <a:latin typeface="Cambria Math" panose="02040503050406030204" pitchFamily="18" charset="0"/>
                  </a:rPr>
                  <a:t>Binarization</a:t>
                </a:r>
                <a:r>
                  <a:rPr lang="es-ES" sz="1600" b="1" i="1" dirty="0">
                    <a:latin typeface="Cambria Math" panose="02040503050406030204" pitchFamily="18" charset="0"/>
                  </a:rPr>
                  <a:t> X</a:t>
                </a:r>
              </a:p>
              <a:p>
                <a:pPr marL="0" indent="0">
                  <a:buNone/>
                </a:pPr>
                <a:r>
                  <a:rPr lang="es-ES" sz="1600" b="0" dirty="0"/>
                  <a:t>	</a:t>
                </a:r>
                <a:endParaRPr lang="es-ES" sz="1600" dirty="0"/>
              </a:p>
              <a:p>
                <a:pPr marL="0" indent="0">
                  <a:buNone/>
                </a:pPr>
                <a:endParaRPr lang="es-ES" sz="1600" dirty="0"/>
              </a:p>
              <a:p>
                <a:pPr marL="0" indent="0">
                  <a:buNone/>
                </a:pPr>
                <a:br>
                  <a:rPr lang="es-ES" sz="1600" dirty="0"/>
                </a:br>
                <a:br>
                  <a:rPr lang="es-ES" sz="1200" dirty="0"/>
                </a:br>
                <a:endParaRPr lang="es-ES" sz="1400" dirty="0"/>
              </a:p>
            </p:txBody>
          </p:sp>
        </mc:Choice>
        <mc:Fallback>
          <p:sp>
            <p:nvSpPr>
              <p:cNvPr id="9" name="3 Marcador de contenido">
                <a:extLst>
                  <a:ext uri="{FF2B5EF4-FFF2-40B4-BE49-F238E27FC236}">
                    <a16:creationId xmlns:a16="http://schemas.microsoft.com/office/drawing/2014/main" id="{B2FB6AF3-CFA3-4944-B1B7-241B416CB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672" y="1605066"/>
                <a:ext cx="4484914" cy="4310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C3A8A30-9847-4EF1-97EB-153CB96A653D}"/>
                  </a:ext>
                </a:extLst>
              </p:cNvPr>
              <p:cNvSpPr txBox="1"/>
              <p:nvPr/>
            </p:nvSpPr>
            <p:spPr>
              <a:xfrm>
                <a:off x="4572001" y="4670399"/>
                <a:ext cx="18842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𝑅𝑒𝑡𝑢𝑟𝑛</m:t>
                      </m:r>
                      <m:r>
                        <a:rPr lang="es-ES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𝐵𝑒𝑠𝑡</m:t>
                      </m:r>
                      <m:r>
                        <a:rPr lang="es-ES" sz="14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𝑆𝑜𝑙𝑢𝑡𝑖𝑜𝑛</m:t>
                      </m:r>
                    </m:oMath>
                  </m:oMathPara>
                </a14:m>
                <a:endParaRPr lang="es-CL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C3A8A30-9847-4EF1-97EB-153CB96A6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4670399"/>
                <a:ext cx="188421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3">
            <a:extLst>
              <a:ext uri="{FF2B5EF4-FFF2-40B4-BE49-F238E27FC236}">
                <a16:creationId xmlns:a16="http://schemas.microsoft.com/office/drawing/2014/main" id="{9A971F4F-BC7E-48E0-B60C-3AE0A7114189}"/>
              </a:ext>
            </a:extLst>
          </p:cNvPr>
          <p:cNvSpPr txBox="1"/>
          <p:nvPr/>
        </p:nvSpPr>
        <p:spPr>
          <a:xfrm>
            <a:off x="601428" y="1019819"/>
            <a:ext cx="5834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Binary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Grey Wolf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Optimizer</a:t>
            </a:r>
            <a:endParaRPr lang="es-CL" sz="1600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8" name="Flecha: doblada 7">
            <a:extLst>
              <a:ext uri="{FF2B5EF4-FFF2-40B4-BE49-F238E27FC236}">
                <a16:creationId xmlns:a16="http://schemas.microsoft.com/office/drawing/2014/main" id="{FEB1FDD5-E88A-4AF8-A82D-E27F0CA60708}"/>
              </a:ext>
            </a:extLst>
          </p:cNvPr>
          <p:cNvSpPr/>
          <p:nvPr/>
        </p:nvSpPr>
        <p:spPr>
          <a:xfrm rot="10800000" flipH="1">
            <a:off x="2772361" y="4380780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12E70FE5-3153-4258-98D6-21A74F852DE0}"/>
              </a:ext>
            </a:extLst>
          </p:cNvPr>
          <p:cNvSpPr/>
          <p:nvPr/>
        </p:nvSpPr>
        <p:spPr>
          <a:xfrm rot="10800000" flipH="1" flipV="1">
            <a:off x="2865278" y="1601204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1DF9A2-005E-4D19-B9F9-04DCAA77A332}"/>
              </a:ext>
            </a:extLst>
          </p:cNvPr>
          <p:cNvSpPr txBox="1"/>
          <p:nvPr/>
        </p:nvSpPr>
        <p:spPr>
          <a:xfrm>
            <a:off x="2865278" y="4368584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4C9EB3C-4F84-4797-9B36-A01B072FFF01}"/>
              </a:ext>
            </a:extLst>
          </p:cNvPr>
          <p:cNvSpPr txBox="1"/>
          <p:nvPr/>
        </p:nvSpPr>
        <p:spPr>
          <a:xfrm>
            <a:off x="3013479" y="1843944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7779B5-CBAC-470C-928E-24D790B11E3B}"/>
              </a:ext>
            </a:extLst>
          </p:cNvPr>
          <p:cNvSpPr/>
          <p:nvPr/>
        </p:nvSpPr>
        <p:spPr>
          <a:xfrm>
            <a:off x="4771176" y="4273236"/>
            <a:ext cx="2013953" cy="418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8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  <p:bldP spid="10" grpId="0"/>
      <p:bldP spid="8" grpId="0" animBg="1"/>
      <p:bldP spid="11" grpId="0" animBg="1"/>
      <p:bldP spid="12" grpId="0"/>
      <p:bldP spid="13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313E963-BB84-4B2F-9C06-9FD46CF2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1" y="2319673"/>
            <a:ext cx="4724694" cy="19086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64EA52-5BBF-4174-A1A1-8C6A82ED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856" y="2109458"/>
            <a:ext cx="4537465" cy="2483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428" y="1019819"/>
            <a:ext cx="5834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Binary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General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scheme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of</a:t>
            </a:r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 </a:t>
            </a:r>
            <a:r>
              <a:rPr lang="es-CL" sz="1600" spc="200" dirty="0" err="1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Metaheuristics</a:t>
            </a:r>
            <a:endParaRPr lang="es-CL" sz="1600" spc="200" dirty="0">
              <a:solidFill>
                <a:schemeClr val="accent2">
                  <a:lumMod val="75000"/>
                </a:schemeClr>
              </a:solidFill>
              <a:latin typeface="Roboto Medium"/>
              <a:cs typeface="Roboto Medium"/>
            </a:endParaRPr>
          </a:p>
        </p:txBody>
      </p:sp>
      <p:sp>
        <p:nvSpPr>
          <p:cNvPr id="10" name="Flecha: doblada 9">
            <a:extLst>
              <a:ext uri="{FF2B5EF4-FFF2-40B4-BE49-F238E27FC236}">
                <a16:creationId xmlns:a16="http://schemas.microsoft.com/office/drawing/2014/main" id="{11782AA1-E9E2-4CD7-9B09-51B30DFD1036}"/>
              </a:ext>
            </a:extLst>
          </p:cNvPr>
          <p:cNvSpPr/>
          <p:nvPr/>
        </p:nvSpPr>
        <p:spPr>
          <a:xfrm rot="10800000" flipH="1">
            <a:off x="2772361" y="4380780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3056576A-9CB8-4A57-9979-34BD2AC2E3E6}"/>
              </a:ext>
            </a:extLst>
          </p:cNvPr>
          <p:cNvSpPr/>
          <p:nvPr/>
        </p:nvSpPr>
        <p:spPr>
          <a:xfrm rot="10800000" flipH="1" flipV="1">
            <a:off x="2865278" y="1601204"/>
            <a:ext cx="1327495" cy="566058"/>
          </a:xfrm>
          <a:prstGeom prst="bentArrow">
            <a:avLst>
              <a:gd name="adj1" fmla="val 25000"/>
              <a:gd name="adj2" fmla="val 2423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6D6175-48B6-42D3-B957-13DF6D5EF090}"/>
              </a:ext>
            </a:extLst>
          </p:cNvPr>
          <p:cNvSpPr txBox="1"/>
          <p:nvPr/>
        </p:nvSpPr>
        <p:spPr>
          <a:xfrm>
            <a:off x="2865278" y="4368584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58EDB6-979F-43E3-AF1F-36B5D68FC703}"/>
              </a:ext>
            </a:extLst>
          </p:cNvPr>
          <p:cNvSpPr txBox="1"/>
          <p:nvPr/>
        </p:nvSpPr>
        <p:spPr>
          <a:xfrm>
            <a:off x="3013479" y="1843944"/>
            <a:ext cx="11304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500" dirty="0" err="1"/>
              <a:t>Binarización</a:t>
            </a:r>
            <a:endParaRPr lang="es-CL" sz="15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481FAF4-D7D7-4E2F-A172-E6362A22414E}"/>
              </a:ext>
            </a:extLst>
          </p:cNvPr>
          <p:cNvSpPr/>
          <p:nvPr/>
        </p:nvSpPr>
        <p:spPr>
          <a:xfrm>
            <a:off x="4099855" y="4043782"/>
            <a:ext cx="2110821" cy="244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651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875" y="3198167"/>
            <a:ext cx="51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Consultas?</a:t>
            </a:r>
          </a:p>
        </p:txBody>
      </p:sp>
    </p:spTree>
    <p:extLst>
      <p:ext uri="{BB962C8B-B14F-4D97-AF65-F5344CB8AC3E}">
        <p14:creationId xmlns:p14="http://schemas.microsoft.com/office/powerpoint/2010/main" val="48951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0344" y="3261341"/>
            <a:ext cx="268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27921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Antecedentes…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788" y="1740369"/>
            <a:ext cx="80753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Fue desarrollada por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Seyedali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Mirjalili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en 2015 [1]</a:t>
            </a:r>
          </a:p>
          <a:p>
            <a:pPr marL="285750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Otros algoritmos desarrollados por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Mirjalili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[2]: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Grey Wolf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Optimizer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(GWO)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Whale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Optimization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Algorithm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(WOA)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Ant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Lion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Optimizer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(ALO)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Moth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Flamer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Optimizer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(MFO)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Dragonfly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Algorithm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 (DA)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Grasshopper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Optimization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Algorithm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(GOA)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Multi-Verse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Optimizer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(MVO)</a:t>
            </a:r>
          </a:p>
          <a:p>
            <a:pPr marL="742950" lvl="1" indent="-285750">
              <a:buFont typeface="Arial"/>
              <a:buChar char="•"/>
            </a:pP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Salp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Swarm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Algorithm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 (SSA)</a:t>
            </a:r>
          </a:p>
          <a:p>
            <a:pPr marL="285750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Sine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Cosine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Algorithm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es un algoritmo de optimización de un </a:t>
            </a:r>
            <a:r>
              <a:rPr lang="es-CL" sz="16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mono-objetivo</a:t>
            </a:r>
            <a:r>
              <a:rPr lang="es-CL" sz="16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pPr marL="285750" indent="-285750">
              <a:buFont typeface="Arial"/>
              <a:buChar char="•"/>
            </a:pPr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endParaRPr lang="es-CL" sz="16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  <a:p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[1]  </a:t>
            </a:r>
            <a:r>
              <a:rPr lang="es-CL" sz="12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Mirjalili</a:t>
            </a:r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S. </a:t>
            </a:r>
            <a:r>
              <a:rPr lang="es-CL" sz="1200" i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SCA: A Sine </a:t>
            </a:r>
            <a:r>
              <a:rPr lang="es-CL" sz="1200" i="1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Cosine</a:t>
            </a:r>
            <a:r>
              <a:rPr lang="es-CL" sz="1200" i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200" i="1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Algorithm</a:t>
            </a:r>
            <a:r>
              <a:rPr lang="es-CL" sz="1200" i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for </a:t>
            </a:r>
            <a:r>
              <a:rPr lang="es-CL" sz="1200" i="1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Solving</a:t>
            </a:r>
            <a:r>
              <a:rPr lang="es-CL" sz="1200" i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200" i="1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Optimization</a:t>
            </a:r>
            <a:r>
              <a:rPr lang="es-CL" sz="1200" i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200" i="1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Problems</a:t>
            </a:r>
            <a:r>
              <a:rPr lang="es-CL" sz="1200" i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, </a:t>
            </a:r>
            <a:r>
              <a:rPr lang="es-CL" sz="12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Knowledge-Based</a:t>
            </a:r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2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Systems</a:t>
            </a:r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(2016) </a:t>
            </a:r>
            <a:r>
              <a:rPr lang="es-CL" sz="1200" dirty="0" err="1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doi</a:t>
            </a:r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: 10.1016/j.knosys.2015.12.022</a:t>
            </a:r>
            <a:r>
              <a:rPr lang="es-CL" sz="1200" i="1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 </a:t>
            </a:r>
            <a:b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</a:br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[2]  </a:t>
            </a:r>
            <a:r>
              <a:rPr lang="es-CL" sz="12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  <a:hlinkClick r:id="rId2"/>
              </a:rPr>
              <a:t>https://seyedalimirjalili.com/projects</a:t>
            </a:r>
            <a:endParaRPr lang="es-CL" sz="1200" dirty="0">
              <a:solidFill>
                <a:schemeClr val="tx2">
                  <a:lumMod val="75000"/>
                </a:schemeClr>
              </a:solidFill>
              <a:latin typeface="Roboto Light"/>
              <a:cs typeface="Roboto Ligh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448E4F-6EF1-4B7B-A390-C81A0841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927" y="2062463"/>
            <a:ext cx="1044533" cy="10388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03E164-492B-4FE9-90F0-4197BF5D0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459" y="2062463"/>
            <a:ext cx="1319919" cy="10388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367739-D743-4DF9-BC61-AB4DBD993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0023" y="2062463"/>
            <a:ext cx="995765" cy="10388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1D4F46-3989-4CE2-B6FA-02AA784DB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573" y="3101288"/>
            <a:ext cx="1044532" cy="9052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BE57045-F6D8-4E3A-984F-0CC6DE64A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981" y="3101288"/>
            <a:ext cx="1299397" cy="8910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44D885B-1293-4B63-974D-F933EDBE4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7288" y="3115477"/>
            <a:ext cx="995765" cy="8910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799B802-5BBD-4FE4-BFCF-51B97B895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5653" y="3993188"/>
            <a:ext cx="995765" cy="9360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924A2C8-6868-47D4-9219-BBFBB232AD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418" y="3992359"/>
            <a:ext cx="995764" cy="9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071C21-A12D-4FCB-B163-613FC7B0D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26" y="3288317"/>
            <a:ext cx="6697010" cy="2705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428" y="1019819"/>
            <a:ext cx="418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Esquema General Metaheurísticas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F600DB3-2311-4F0C-B76A-DE9CC8D04D6A}"/>
              </a:ext>
            </a:extLst>
          </p:cNvPr>
          <p:cNvSpPr/>
          <p:nvPr/>
        </p:nvSpPr>
        <p:spPr>
          <a:xfrm>
            <a:off x="245881" y="1464350"/>
            <a:ext cx="87252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Las metaheurísticas basadas en población poseen una estructura de 3 ’’for’’ anidados: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11F66AB-5D3E-4AEF-B991-8ADC279C3922}"/>
              </a:ext>
            </a:extLst>
          </p:cNvPr>
          <p:cNvSpPr/>
          <p:nvPr/>
        </p:nvSpPr>
        <p:spPr>
          <a:xfrm>
            <a:off x="245881" y="1893492"/>
            <a:ext cx="50489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El primero ‘for’ hace referencia a las iteraciones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31FB357-48BF-41EF-B6E1-B9E407E26F7B}"/>
              </a:ext>
            </a:extLst>
          </p:cNvPr>
          <p:cNvSpPr/>
          <p:nvPr/>
        </p:nvSpPr>
        <p:spPr>
          <a:xfrm>
            <a:off x="245880" y="2214102"/>
            <a:ext cx="62420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El segundo ‘for’ hace referencia a los individuos o soluciones.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EA8557B-5074-4053-9442-B5CA6FF62815}"/>
              </a:ext>
            </a:extLst>
          </p:cNvPr>
          <p:cNvSpPr/>
          <p:nvPr/>
        </p:nvSpPr>
        <p:spPr>
          <a:xfrm>
            <a:off x="245879" y="2534288"/>
            <a:ext cx="72086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El tercer ‘for’ hace referencia a las dimensiones o variables de decisión.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F794E9-85E3-44EC-AC59-78E512DCA861}"/>
              </a:ext>
            </a:extLst>
          </p:cNvPr>
          <p:cNvSpPr/>
          <p:nvPr/>
        </p:nvSpPr>
        <p:spPr>
          <a:xfrm>
            <a:off x="863167" y="3970650"/>
            <a:ext cx="2255520" cy="259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CA1CF7C-0906-413A-8D71-AB13547A776B}"/>
              </a:ext>
            </a:extLst>
          </p:cNvPr>
          <p:cNvSpPr/>
          <p:nvPr/>
        </p:nvSpPr>
        <p:spPr>
          <a:xfrm>
            <a:off x="863167" y="4275523"/>
            <a:ext cx="2810949" cy="259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217B816-9C26-4A6C-92ED-216EEB5CC1AC}"/>
              </a:ext>
            </a:extLst>
          </p:cNvPr>
          <p:cNvSpPr/>
          <p:nvPr/>
        </p:nvSpPr>
        <p:spPr>
          <a:xfrm>
            <a:off x="863167" y="4511278"/>
            <a:ext cx="3283320" cy="259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8DE9D0C7-4F51-4AA3-A001-E122728B845E}"/>
                  </a:ext>
                </a:extLst>
              </p:cNvPr>
              <p:cNvSpPr/>
              <p:nvPr/>
            </p:nvSpPr>
            <p:spPr>
              <a:xfrm>
                <a:off x="245878" y="2790057"/>
                <a:ext cx="7417665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sz="15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Δ</m:t>
                    </m:r>
                  </m:oMath>
                </a14:m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indica un operador de perturbación característica de cada metaheurística.</a:t>
                </a:r>
              </a:p>
            </p:txBody>
          </p:sp>
        </mc:Choice>
        <mc:Fallback xmlns="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8DE9D0C7-4F51-4AA3-A001-E122728B8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8" y="2790057"/>
                <a:ext cx="7417665" cy="323165"/>
              </a:xfrm>
              <a:prstGeom prst="rect">
                <a:avLst/>
              </a:prstGeom>
              <a:blipFill>
                <a:blip r:embed="rId3"/>
                <a:stretch>
                  <a:fillRect t="-5660" b="-188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ángulo 32">
            <a:extLst>
              <a:ext uri="{FF2B5EF4-FFF2-40B4-BE49-F238E27FC236}">
                <a16:creationId xmlns:a16="http://schemas.microsoft.com/office/drawing/2014/main" id="{6B7D8F42-E8B0-495D-B606-684FE17262EA}"/>
              </a:ext>
            </a:extLst>
          </p:cNvPr>
          <p:cNvSpPr/>
          <p:nvPr/>
        </p:nvSpPr>
        <p:spPr>
          <a:xfrm>
            <a:off x="3843638" y="4770857"/>
            <a:ext cx="485072" cy="259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5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6" grpId="0" animBg="1"/>
      <p:bldP spid="6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0793" y="3198167"/>
            <a:ext cx="51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Sine Cosine Algorithm (SCA)</a:t>
            </a:r>
          </a:p>
        </p:txBody>
      </p:sp>
    </p:spTree>
    <p:extLst>
      <p:ext uri="{BB962C8B-B14F-4D97-AF65-F5344CB8AC3E}">
        <p14:creationId xmlns:p14="http://schemas.microsoft.com/office/powerpoint/2010/main" val="293091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Sine Cosine Algorithm (SCA)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788" y="1583641"/>
                <a:ext cx="8075378" cy="2025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Sus soluciones (individuos) iniciales se generan aleatoriamente y se van alterando bajo un conjunto de reglas de movimiento con criterios estocáticos.</a:t>
                </a:r>
              </a:p>
              <a:p>
                <a:endParaRPr lang="it-IT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Las reglas de movimiento son las siguientes:</a:t>
                </a:r>
              </a:p>
              <a:p>
                <a:endParaRPr lang="it-IT" sz="15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+1</m:t>
                          </m:r>
                        </m:sup>
                      </m:sSubSup>
                      <m:r>
                        <a:rPr lang="es-CL" sz="15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</m:t>
                      </m:r>
                      <m:sSubSup>
                        <m:sSubSupPr>
                          <m:ctrlP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</m:sup>
                      </m:sSubSup>
                      <m:r>
                        <a:rPr lang="es-CL" sz="15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+</m:t>
                      </m:r>
                      <m:sSub>
                        <m:sSubPr>
                          <m:ctrlP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𝑟</m:t>
                          </m:r>
                        </m:e>
                        <m:sub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1</m:t>
                          </m:r>
                        </m:sub>
                      </m:sSub>
                      <m:r>
                        <a:rPr lang="es-CL" sz="15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func>
                        <m:funcPr>
                          <m:ctrlP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 sz="1500" b="0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15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5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5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CL" sz="15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sSubPr>
                            <m:e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sSubSupPr>
                            <m:e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s-CL" sz="15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sSubSupPr>
                            <m:e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𝑖</m:t>
                              </m:r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</m:t>
                              </m:r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s-CL" sz="15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s-CL" sz="1500" b="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+1</m:t>
                          </m:r>
                        </m:sup>
                      </m:sSubSup>
                      <m:r>
                        <a:rPr lang="es-CL" sz="15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</m:t>
                      </m:r>
                      <m:sSubSup>
                        <m:sSubSupPr>
                          <m:ctrlP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</m:sup>
                      </m:sSubSup>
                      <m:r>
                        <a:rPr lang="es-CL" sz="15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+</m:t>
                      </m:r>
                      <m:sSub>
                        <m:sSubPr>
                          <m:ctrlP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𝑟</m:t>
                          </m:r>
                        </m:e>
                        <m:sub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1</m:t>
                          </m:r>
                        </m:sub>
                      </m:sSub>
                      <m:r>
                        <a:rPr lang="es-CL" sz="15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func>
                        <m:funcPr>
                          <m:ctrlP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 sz="1500" b="0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CL" sz="15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5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5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s-CL" sz="15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sSubPr>
                            <m:e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3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sSubSupPr>
                            <m:e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s-CL" sz="15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</m:ctrlPr>
                            </m:sSubSupPr>
                            <m:e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𝑖</m:t>
                              </m:r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</m:t>
                              </m:r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s-CL" sz="15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it-IT" sz="16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Donde: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1583641"/>
                <a:ext cx="8075378" cy="2025811"/>
              </a:xfrm>
              <a:prstGeom prst="rect">
                <a:avLst/>
              </a:prstGeom>
              <a:blipFill>
                <a:blip r:embed="rId2"/>
                <a:stretch>
                  <a:fillRect l="-227" t="-602" b="-241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FC8D63E-D30B-4461-9D5E-7C538B21552A}"/>
                  </a:ext>
                </a:extLst>
              </p:cNvPr>
              <p:cNvSpPr/>
              <p:nvPr/>
            </p:nvSpPr>
            <p:spPr>
              <a:xfrm>
                <a:off x="418788" y="3641966"/>
                <a:ext cx="7749852" cy="324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SupPr>
                      <m:e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𝑋</m:t>
                        </m:r>
                      </m:e>
                      <m:sub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𝑖</m:t>
                        </m:r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,</m:t>
                        </m:r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b>
                      <m:sup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it-IT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la posición de la i-ésima solución en la j-ésima dimensión y en la t-ésima iteración</a:t>
                </a: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FC8D63E-D30B-4461-9D5E-7C538B215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3641966"/>
                <a:ext cx="7749852" cy="324512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6689230B-76A8-43BF-9475-C55F14D7C627}"/>
                  </a:ext>
                </a:extLst>
              </p:cNvPr>
              <p:cNvSpPr/>
              <p:nvPr/>
            </p:nvSpPr>
            <p:spPr>
              <a:xfrm>
                <a:off x="418788" y="3902460"/>
                <a:ext cx="2286973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CL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es un parámetro</a:t>
                </a:r>
                <a:endParaRPr lang="it-IT" sz="13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6689230B-76A8-43BF-9475-C55F14D7C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8" y="3902460"/>
                <a:ext cx="2286973" cy="292388"/>
              </a:xfrm>
              <a:prstGeom prst="rect">
                <a:avLst/>
              </a:prstGeom>
              <a:blipFill>
                <a:blip r:embed="rId4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D4922950-4F67-4F2A-B9B0-36497B7AE6BB}"/>
                  </a:ext>
                </a:extLst>
              </p:cNvPr>
              <p:cNvSpPr/>
              <p:nvPr/>
            </p:nvSpPr>
            <p:spPr>
              <a:xfrm>
                <a:off x="875951" y="4140498"/>
                <a:ext cx="2739083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2</m:t>
                        </m:r>
                      </m:sub>
                    </m:sSub>
                    <m:r>
                      <a:rPr lang="es-CL" sz="13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</m:t>
                    </m:r>
                    <m:r>
                      <a:rPr lang="es-CL" sz="13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𝑦</m:t>
                    </m:r>
                    <m:r>
                      <a:rPr lang="es-CL" sz="13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 </m:t>
                    </m:r>
                    <m:sSub>
                      <m:sSubPr>
                        <m:ctrlP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son números </a:t>
                </a:r>
                <a:r>
                  <a:rPr lang="es-CL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aleatorios</a:t>
                </a:r>
                <a:endParaRPr lang="es-CL" sz="1300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D4922950-4F67-4F2A-B9B0-36497B7AE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51" y="4140498"/>
                <a:ext cx="2739083" cy="292388"/>
              </a:xfrm>
              <a:prstGeom prst="rect">
                <a:avLst/>
              </a:prstGeom>
              <a:blipFill>
                <a:blip r:embed="rId5"/>
                <a:stretch>
                  <a:fillRect l="-223" t="-2083" b="-1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99796581-EDD2-49B8-9A16-929AF54C4A7C}"/>
                  </a:ext>
                </a:extLst>
              </p:cNvPr>
              <p:cNvSpPr/>
              <p:nvPr/>
            </p:nvSpPr>
            <p:spPr>
              <a:xfrm>
                <a:off x="427496" y="4399711"/>
                <a:ext cx="7749851" cy="324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SupPr>
                      <m:e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𝑃</m:t>
                        </m:r>
                      </m:e>
                      <m:sub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𝑗</m:t>
                        </m:r>
                      </m:sub>
                      <m:sup>
                        <m:r>
                          <a:rPr lang="es-CL" sz="13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it-IT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la posición de la mejor </a:t>
                </a:r>
                <a:r>
                  <a:rPr lang="es-CL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solución</a:t>
                </a:r>
                <a:r>
                  <a:rPr lang="it-IT" sz="13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en la j-ésima dimensión y en la t-ésima iteración</a:t>
                </a:r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99796581-EDD2-49B8-9A16-929AF54C4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96" y="4399711"/>
                <a:ext cx="7749851" cy="324512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F634045E-A2AD-441D-96E6-FA18E53B8A20}"/>
                  </a:ext>
                </a:extLst>
              </p:cNvPr>
              <p:cNvSpPr/>
              <p:nvPr/>
            </p:nvSpPr>
            <p:spPr>
              <a:xfrm>
                <a:off x="433990" y="4724223"/>
                <a:ext cx="7934947" cy="119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Juntando ambas ecuanciones....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  <m:r>
                            <a:rPr lang="es-CL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+1</m:t>
                          </m:r>
                        </m:sup>
                      </m:sSubSup>
                      <m:r>
                        <a:rPr lang="es-CL" sz="1300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3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3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3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3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3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&lt;0,5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 sz="130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sz="13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sz="13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sz="13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sz="13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sz="13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sz="13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≥0,5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300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CL" sz="15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4</m:t>
                        </m:r>
                      </m:sub>
                    </m:sSub>
                  </m:oMath>
                </a14:m>
                <a:r>
                  <a:rPr lang="it-IT" sz="15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un número aleatorio</a:t>
                </a: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F634045E-A2AD-441D-96E6-FA18E53B8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0" y="4724223"/>
                <a:ext cx="7934947" cy="1192699"/>
              </a:xfrm>
              <a:prstGeom prst="rect">
                <a:avLst/>
              </a:prstGeom>
              <a:blipFill>
                <a:blip r:embed="rId7"/>
                <a:stretch>
                  <a:fillRect l="-230" t="-1020" b="-459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A825AB98-7BEB-4715-B27F-70AC8B10FD6B}"/>
              </a:ext>
            </a:extLst>
          </p:cNvPr>
          <p:cNvSpPr/>
          <p:nvPr/>
        </p:nvSpPr>
        <p:spPr>
          <a:xfrm>
            <a:off x="433990" y="5984240"/>
            <a:ext cx="87252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2">
                    <a:lumMod val="75000"/>
                  </a:schemeClr>
                </a:solidFill>
                <a:latin typeface="Roboto Light"/>
                <a:cs typeface="Roboto Light"/>
              </a:rPr>
              <a:t>La dualidad entre la función seno y coseno le da el nombre a ésta metaheurística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902101C-8B81-43B7-A46C-09E17046A0EE}"/>
              </a:ext>
            </a:extLst>
          </p:cNvPr>
          <p:cNvSpPr/>
          <p:nvPr/>
        </p:nvSpPr>
        <p:spPr>
          <a:xfrm>
            <a:off x="3440862" y="2721313"/>
            <a:ext cx="460578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568A6F1-A368-4002-865B-EC184546EC21}"/>
              </a:ext>
            </a:extLst>
          </p:cNvPr>
          <p:cNvSpPr/>
          <p:nvPr/>
        </p:nvSpPr>
        <p:spPr>
          <a:xfrm>
            <a:off x="5570107" y="2715928"/>
            <a:ext cx="460578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0ECA841-E3B5-445E-8F24-414F31D7452D}"/>
              </a:ext>
            </a:extLst>
          </p:cNvPr>
          <p:cNvSpPr/>
          <p:nvPr/>
        </p:nvSpPr>
        <p:spPr>
          <a:xfrm>
            <a:off x="3440862" y="3021399"/>
            <a:ext cx="460578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3DFF917-97A3-4956-9FB0-F22B987BCF8A}"/>
              </a:ext>
            </a:extLst>
          </p:cNvPr>
          <p:cNvSpPr/>
          <p:nvPr/>
        </p:nvSpPr>
        <p:spPr>
          <a:xfrm>
            <a:off x="5570107" y="3021399"/>
            <a:ext cx="460578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7B29986-F7C5-4B4F-AF34-98150218367D}"/>
              </a:ext>
            </a:extLst>
          </p:cNvPr>
          <p:cNvSpPr/>
          <p:nvPr/>
        </p:nvSpPr>
        <p:spPr>
          <a:xfrm>
            <a:off x="3920511" y="2744166"/>
            <a:ext cx="348343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8C602CC-9388-4CBA-A292-A8A5C726E017}"/>
              </a:ext>
            </a:extLst>
          </p:cNvPr>
          <p:cNvSpPr/>
          <p:nvPr/>
        </p:nvSpPr>
        <p:spPr>
          <a:xfrm>
            <a:off x="3927566" y="3026067"/>
            <a:ext cx="348343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79CB5DB-5AAC-49CC-AF7F-82BA6A05CF34}"/>
              </a:ext>
            </a:extLst>
          </p:cNvPr>
          <p:cNvSpPr/>
          <p:nvPr/>
        </p:nvSpPr>
        <p:spPr>
          <a:xfrm>
            <a:off x="4561602" y="2737849"/>
            <a:ext cx="348343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2AB1704-4871-4D98-8A55-1A38AE9A091D}"/>
              </a:ext>
            </a:extLst>
          </p:cNvPr>
          <p:cNvSpPr/>
          <p:nvPr/>
        </p:nvSpPr>
        <p:spPr>
          <a:xfrm>
            <a:off x="4561601" y="2988584"/>
            <a:ext cx="348343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8941BAF-3AC6-4545-B610-C2ED95C1E4EB}"/>
              </a:ext>
            </a:extLst>
          </p:cNvPr>
          <p:cNvSpPr/>
          <p:nvPr/>
        </p:nvSpPr>
        <p:spPr>
          <a:xfrm>
            <a:off x="4986143" y="3015399"/>
            <a:ext cx="348343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E7E790E-6607-4C0F-9DD4-378B2C817438}"/>
              </a:ext>
            </a:extLst>
          </p:cNvPr>
          <p:cNvSpPr/>
          <p:nvPr/>
        </p:nvSpPr>
        <p:spPr>
          <a:xfrm>
            <a:off x="4971393" y="2746129"/>
            <a:ext cx="348343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DADBBDA-00AD-4CDF-8688-DCA4B1CB2F84}"/>
              </a:ext>
            </a:extLst>
          </p:cNvPr>
          <p:cNvSpPr/>
          <p:nvPr/>
        </p:nvSpPr>
        <p:spPr>
          <a:xfrm>
            <a:off x="5164636" y="2721313"/>
            <a:ext cx="390721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F6546B5-EA4D-4D5D-95D7-748729FBAEFA}"/>
              </a:ext>
            </a:extLst>
          </p:cNvPr>
          <p:cNvSpPr/>
          <p:nvPr/>
        </p:nvSpPr>
        <p:spPr>
          <a:xfrm>
            <a:off x="5179385" y="3030528"/>
            <a:ext cx="390721" cy="349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5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5294" y="3173740"/>
            <a:ext cx="512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Parámetros SCA</a:t>
            </a:r>
          </a:p>
        </p:txBody>
      </p:sp>
    </p:spTree>
    <p:extLst>
      <p:ext uri="{BB962C8B-B14F-4D97-AF65-F5344CB8AC3E}">
        <p14:creationId xmlns:p14="http://schemas.microsoft.com/office/powerpoint/2010/main" val="188314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428" y="1019819"/>
            <a:ext cx="385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spc="200" dirty="0">
                <a:solidFill>
                  <a:schemeClr val="accent2">
                    <a:lumMod val="75000"/>
                  </a:schemeClr>
                </a:solidFill>
                <a:latin typeface="Roboto Medium"/>
                <a:cs typeface="Roboto Medium"/>
              </a:rPr>
              <a:t>Parámetros SCA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4879" y="2731569"/>
                <a:ext cx="80753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Los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1</m:t>
                        </m:r>
                      </m:sub>
                    </m:sSub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, </m:t>
                    </m:r>
                    <m:sSub>
                      <m:sSubPr>
                        <m:ctrlP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2</m:t>
                        </m:r>
                      </m:sub>
                    </m:sSub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, </m:t>
                    </m:r>
                    <m:sSub>
                      <m:sSubPr>
                        <m:ctrlP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3</m:t>
                        </m:r>
                      </m:sub>
                    </m:sSub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</m:t>
                    </m:r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𝑦</m:t>
                    </m:r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</m:t>
                    </m:r>
                    <m:sSub>
                      <m:sSubPr>
                        <m:ctrlP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sz="16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4</m:t>
                        </m:r>
                      </m:sub>
                    </m:sSub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son los siguientes: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9" y="2731569"/>
                <a:ext cx="8075378" cy="338554"/>
              </a:xfrm>
              <a:prstGeom prst="rect">
                <a:avLst/>
              </a:prstGeom>
              <a:blipFill>
                <a:blip r:embed="rId3"/>
                <a:stretch>
                  <a:fillRect l="-302" t="-5357" b="-214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042F501-CEBF-4008-AF65-C924B9647185}"/>
                  </a:ext>
                </a:extLst>
              </p:cNvPr>
              <p:cNvSpPr/>
              <p:nvPr/>
            </p:nvSpPr>
            <p:spPr>
              <a:xfrm>
                <a:off x="479359" y="1428769"/>
                <a:ext cx="8185281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SupPr>
                        <m:e>
                          <m:r>
                            <a:rPr lang="es-CL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𝑋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𝑖</m:t>
                          </m:r>
                          <m:r>
                            <a:rPr lang="es-CL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,</m:t>
                          </m:r>
                          <m:r>
                            <a:rPr lang="es-CL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𝑗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𝑡</m:t>
                          </m:r>
                          <m:r>
                            <a:rPr lang="es-CL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+1</m:t>
                          </m:r>
                        </m:sup>
                      </m:sSubSup>
                      <m:r>
                        <a:rPr lang="es-CL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&lt;0,5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SupPr>
                                <m:e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𝑖</m:t>
                                  </m:r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,</m:t>
                                  </m:r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CL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CL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CL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Roboto Light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𝑖</m:t>
                                      </m:r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,</m:t>
                                      </m:r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s-CL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Roboto Light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,       </m:t>
                              </m:r>
                              <m:sSub>
                                <m:sSubPr>
                                  <m:ctrlP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</m:ctrlPr>
                                </m:sSubPr>
                                <m:e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CL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Roboto Light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CL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Roboto Light"/>
                                </a:rPr>
                                <m:t>≥0,5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E042F501-CEBF-4008-AF65-C924B9647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9" y="1428769"/>
                <a:ext cx="8185281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0D769D3-D5DA-4205-ABCB-44B95B5C5BE3}"/>
                  </a:ext>
                </a:extLst>
              </p:cNvPr>
              <p:cNvSpPr/>
              <p:nvPr/>
            </p:nvSpPr>
            <p:spPr>
              <a:xfrm>
                <a:off x="3981363" y="2965363"/>
                <a:ext cx="1542409" cy="564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𝑟</m:t>
                          </m:r>
                        </m:e>
                        <m:sub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1</m:t>
                          </m:r>
                        </m:sub>
                      </m:sSub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𝑎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−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𝑡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f>
                        <m:fPr>
                          <m:ctrlP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fPr>
                        <m:num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𝑎</m:t>
                          </m:r>
                        </m:num>
                        <m:den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F0D769D3-D5DA-4205-ABCB-44B95B5C5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63" y="2965363"/>
                <a:ext cx="1542409" cy="564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2E066790-69CF-4BB6-A522-7A5DE79FFA0D}"/>
                  </a:ext>
                </a:extLst>
              </p:cNvPr>
              <p:cNvSpPr/>
              <p:nvPr/>
            </p:nvSpPr>
            <p:spPr>
              <a:xfrm>
                <a:off x="3686068" y="3450433"/>
                <a:ext cx="2364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𝑟</m:t>
                          </m:r>
                        </m:e>
                        <m:sub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2</m:t>
                          </m:r>
                        </m:sub>
                      </m:sSub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=2∙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𝜋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∙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𝑟𝑎𝑛𝑑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dPr>
                        <m:e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2E066790-69CF-4BB6-A522-7A5DE79F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68" y="3450433"/>
                <a:ext cx="23640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3812062F-2A39-4609-86D7-BA7E6D5B64E9}"/>
                  </a:ext>
                </a:extLst>
              </p:cNvPr>
              <p:cNvSpPr/>
              <p:nvPr/>
            </p:nvSpPr>
            <p:spPr>
              <a:xfrm>
                <a:off x="3720902" y="3819765"/>
                <a:ext cx="2065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𝑟</m:t>
                          </m:r>
                        </m:e>
                        <m:sub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3</m:t>
                          </m:r>
                        </m:sub>
                      </m:sSub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=2∙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𝑟𝑎𝑛𝑑</m:t>
                      </m:r>
                      <m:r>
                        <a:rPr lang="es-MX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Roboto Light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</m:ctrlPr>
                        </m:dPr>
                        <m:e>
                          <m:r>
                            <a:rPr lang="es-MX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Roboto Light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s-MX" dirty="0">
                  <a:solidFill>
                    <a:schemeClr val="tx2">
                      <a:lumMod val="75000"/>
                    </a:schemeClr>
                  </a:solidFill>
                  <a:latin typeface="Roboto Light"/>
                  <a:cs typeface="Roboto Light"/>
                </a:endParaRPr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3812062F-2A39-4609-86D7-BA7E6D5B6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02" y="3819765"/>
                <a:ext cx="206575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58C6F346-026A-4D73-8682-08C93FB406AA}"/>
                  </a:ext>
                </a:extLst>
              </p:cNvPr>
              <p:cNvSpPr/>
              <p:nvPr/>
            </p:nvSpPr>
            <p:spPr>
              <a:xfrm>
                <a:off x="3841484" y="4189097"/>
                <a:ext cx="1822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</m:ctrlPr>
                      </m:sSubPr>
                      <m:e>
                        <m:r>
                          <a:rPr lang="es-MX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𝑟</m:t>
                        </m:r>
                      </m:e>
                      <m:sub>
                        <m:r>
                          <a:rPr lang="es-MX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Roboto Light"/>
                          </a:rPr>
                          <m:t>4</m:t>
                        </m:r>
                      </m:sub>
                    </m:sSub>
                    <m:r>
                      <a:rPr lang="es-MX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=</m:t>
                    </m:r>
                    <m:r>
                      <a:rPr lang="es-MX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𝑟𝑎𝑛𝑑</m:t>
                    </m:r>
                    <m:r>
                      <a:rPr lang="es-MX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 [0,1]</m:t>
                    </m:r>
                  </m:oMath>
                </a14:m>
                <a:r>
                  <a:rPr lang="it-IT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58C6F346-026A-4D73-8682-08C93FB4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484" y="4189097"/>
                <a:ext cx="1822165" cy="369332"/>
              </a:xfrm>
              <a:prstGeom prst="rect">
                <a:avLst/>
              </a:prstGeom>
              <a:blipFill>
                <a:blip r:embed="rId8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BA10404-998E-49BA-A8F1-3BFC1C34DC68}"/>
                  </a:ext>
                </a:extLst>
              </p:cNvPr>
              <p:cNvSpPr/>
              <p:nvPr/>
            </p:nvSpPr>
            <p:spPr>
              <a:xfrm>
                <a:off x="714878" y="4954323"/>
                <a:ext cx="761051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/>
                  <a:buChar char="•"/>
                </a:pPr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Donde: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𝑡</m:t>
                    </m:r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 </m:t>
                    </m:r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es la iteración actual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𝑇</m:t>
                    </m:r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</m:t>
                    </m:r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el n° de iteraciones totales</a:t>
                </a:r>
              </a:p>
              <a:p>
                <a:pPr marL="742950" lvl="1" indent="-28575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𝑎</m:t>
                    </m:r>
                    <m:r>
                      <a:rPr lang="es-MX" sz="16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Roboto Light"/>
                      </a:rPr>
                      <m:t>:</m:t>
                    </m:r>
                  </m:oMath>
                </a14:m>
                <a:r>
                  <a:rPr lang="it-IT" sz="1600" dirty="0">
                    <a:solidFill>
                      <a:schemeClr val="tx2">
                        <a:lumMod val="75000"/>
                      </a:schemeClr>
                    </a:solidFill>
                    <a:latin typeface="Roboto Light"/>
                    <a:cs typeface="Roboto Light"/>
                  </a:rPr>
                  <a:t> es una constante</a:t>
                </a: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BA10404-998E-49BA-A8F1-3BFC1C34D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8" y="4954323"/>
                <a:ext cx="7610515" cy="1077218"/>
              </a:xfrm>
              <a:prstGeom prst="rect">
                <a:avLst/>
              </a:prstGeom>
              <a:blipFill>
                <a:blip r:embed="rId9"/>
                <a:stretch>
                  <a:fillRect l="-320" t="-1705" b="-68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1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PUCV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Diplomado</Template>
  <TotalTime>8470</TotalTime>
  <Words>1502</Words>
  <Application>Microsoft Office PowerPoint</Application>
  <PresentationFormat>Presentación en pantalla (4:3)</PresentationFormat>
  <Paragraphs>233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Roboto</vt:lpstr>
      <vt:lpstr>Roboto Light</vt:lpstr>
      <vt:lpstr>Roboto Medium</vt:lpstr>
      <vt:lpstr>PUCV 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 Fragor Ediciones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Andres Cisternas Caneo</dc:creator>
  <cp:lastModifiedBy>Felipe Andres Cisternas Caneo</cp:lastModifiedBy>
  <cp:revision>46</cp:revision>
  <dcterms:created xsi:type="dcterms:W3CDTF">2020-09-24T15:58:08Z</dcterms:created>
  <dcterms:modified xsi:type="dcterms:W3CDTF">2022-04-25T21:49:38Z</dcterms:modified>
</cp:coreProperties>
</file>