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42"/>
  </p:notesMasterIdLst>
  <p:handoutMasterIdLst>
    <p:handoutMasterId r:id="rId43"/>
  </p:handoutMasterIdLst>
  <p:sldIdLst>
    <p:sldId id="256" r:id="rId4"/>
    <p:sldId id="257" r:id="rId5"/>
    <p:sldId id="258" r:id="rId6"/>
    <p:sldId id="273" r:id="rId7"/>
    <p:sldId id="260" r:id="rId8"/>
    <p:sldId id="261" r:id="rId9"/>
    <p:sldId id="262" r:id="rId10"/>
    <p:sldId id="272" r:id="rId11"/>
    <p:sldId id="264" r:id="rId12"/>
    <p:sldId id="275" r:id="rId13"/>
    <p:sldId id="693" r:id="rId14"/>
    <p:sldId id="276" r:id="rId15"/>
    <p:sldId id="694" r:id="rId16"/>
    <p:sldId id="277" r:id="rId17"/>
    <p:sldId id="695" r:id="rId18"/>
    <p:sldId id="278" r:id="rId19"/>
    <p:sldId id="696" r:id="rId20"/>
    <p:sldId id="692" r:id="rId21"/>
    <p:sldId id="697" r:id="rId22"/>
    <p:sldId id="698" r:id="rId23"/>
    <p:sldId id="700" r:id="rId24"/>
    <p:sldId id="701" r:id="rId25"/>
    <p:sldId id="703" r:id="rId26"/>
    <p:sldId id="704" r:id="rId27"/>
    <p:sldId id="705" r:id="rId28"/>
    <p:sldId id="263" r:id="rId29"/>
    <p:sldId id="282" r:id="rId30"/>
    <p:sldId id="265" r:id="rId31"/>
    <p:sldId id="270" r:id="rId32"/>
    <p:sldId id="271" r:id="rId33"/>
    <p:sldId id="706" r:id="rId34"/>
    <p:sldId id="707" r:id="rId35"/>
    <p:sldId id="266" r:id="rId36"/>
    <p:sldId id="283" r:id="rId37"/>
    <p:sldId id="284" r:id="rId38"/>
    <p:sldId id="268" r:id="rId39"/>
    <p:sldId id="280" r:id="rId40"/>
    <p:sldId id="279" r:id="rId4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08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81EFFCE6-A11E-A039-4F9E-1875A514DA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xmlns="" id="{9B47FD87-E47E-EBCE-9DE8-D546D297FC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80C67E-DDDA-42C7-B71C-10300594C745}" type="datetimeFigureOut">
              <a:rPr lang="es-CL" smtClean="0"/>
              <a:t>14-11-2023</a:t>
            </a:fld>
            <a:endParaRPr lang="es-CL"/>
          </a:p>
        </p:txBody>
      </p:sp>
      <p:sp>
        <p:nvSpPr>
          <p:cNvPr id="4" name="Marcador de pie de página 3">
            <a:extLst>
              <a:ext uri="{FF2B5EF4-FFF2-40B4-BE49-F238E27FC236}">
                <a16:creationId xmlns:a16="http://schemas.microsoft.com/office/drawing/2014/main" xmlns="" id="{E007AF07-FB33-60CE-2490-25073EBF46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xmlns="" id="{EE50D288-A19A-C81E-1157-900A524951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CC2A92-860C-492E-9FD3-0639DA65F073}" type="slidenum">
              <a:rPr lang="es-CL" smtClean="0"/>
              <a:t>‹Nº›</a:t>
            </a:fld>
            <a:endParaRPr lang="es-CL"/>
          </a:p>
        </p:txBody>
      </p:sp>
    </p:spTree>
    <p:extLst>
      <p:ext uri="{BB962C8B-B14F-4D97-AF65-F5344CB8AC3E}">
        <p14:creationId xmlns:p14="http://schemas.microsoft.com/office/powerpoint/2010/main" val="13600406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r>
              <a:rPr lang="en-US" sz="1800" b="0" strike="noStrike" spc="-1">
                <a:solidFill>
                  <a:srgbClr val="000000"/>
                </a:solidFill>
                <a:latin typeface="Calibri"/>
              </a:rPr>
              <a:t>Click to move the slide</a:t>
            </a:r>
          </a:p>
        </p:txBody>
      </p:sp>
      <p:sp>
        <p:nvSpPr>
          <p:cNvPr id="144"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marL="216000" indent="0">
              <a:buNone/>
            </a:pPr>
            <a:r>
              <a:rPr lang="en-US" sz="2000" b="0" strike="noStrike" spc="-1">
                <a:solidFill>
                  <a:srgbClr val="000000"/>
                </a:solidFill>
                <a:latin typeface="Arial"/>
              </a:rPr>
              <a:t>Click to edit the notes format</a:t>
            </a:r>
          </a:p>
        </p:txBody>
      </p:sp>
      <p:sp>
        <p:nvSpPr>
          <p:cNvPr id="145"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&lt;header&gt;</a:t>
            </a:r>
          </a:p>
        </p:txBody>
      </p:sp>
      <p:sp>
        <p:nvSpPr>
          <p:cNvPr id="146" name="PlaceHolder 4"/>
          <p:cNvSpPr>
            <a:spLocks noGrp="1"/>
          </p:cNvSpPr>
          <p:nvPr>
            <p:ph type="dt" idx="10"/>
          </p:nvPr>
        </p:nvSpPr>
        <p:spPr>
          <a:xfrm>
            <a:off x="4399200" y="0"/>
            <a:ext cx="3372840" cy="50256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&lt;date/time&gt;</a:t>
            </a:r>
          </a:p>
        </p:txBody>
      </p:sp>
      <p:sp>
        <p:nvSpPr>
          <p:cNvPr id="147" name="PlaceHolder 5"/>
          <p:cNvSpPr>
            <a:spLocks noGrp="1"/>
          </p:cNvSpPr>
          <p:nvPr>
            <p:ph type="ftr" idx="11"/>
          </p:nvPr>
        </p:nvSpPr>
        <p:spPr>
          <a:xfrm>
            <a:off x="0" y="9555480"/>
            <a:ext cx="3372840" cy="50256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&lt;footer&gt;</a:t>
            </a:r>
          </a:p>
        </p:txBody>
      </p:sp>
      <p:sp>
        <p:nvSpPr>
          <p:cNvPr id="148" name="PlaceHolder 6"/>
          <p:cNvSpPr>
            <a:spLocks noGrp="1"/>
          </p:cNvSpPr>
          <p:nvPr>
            <p:ph type="sldNum" idx="12"/>
          </p:nvPr>
        </p:nvSpPr>
        <p:spPr>
          <a:xfrm>
            <a:off x="4399200" y="9555480"/>
            <a:ext cx="3372840" cy="50256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6CA41F42-E169-43D8-9FE8-8C4842E149F3}" type="slidenum">
              <a:rPr lang="en-US" sz="1400" b="0" strike="noStrike" spc="-1">
                <a:solidFill>
                  <a:srgbClr val="000000"/>
                </a:solidFill>
                <a:latin typeface="Times New Roman"/>
              </a:rPr>
              <a:t>‹Nº›</a:t>
            </a:fld>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41968329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noRot="1" noChangeAspect="1"/>
          </p:cNvSpPr>
          <p:nvPr>
            <p:ph type="sldImg"/>
          </p:nvPr>
        </p:nvSpPr>
        <p:spPr>
          <a:xfrm>
            <a:off x="1371600" y="1143000"/>
            <a:ext cx="4114800" cy="3086100"/>
          </a:xfrm>
          <a:prstGeom prst="rect">
            <a:avLst/>
          </a:prstGeom>
          <a:ln w="0">
            <a:noFill/>
          </a:ln>
        </p:spPr>
      </p:sp>
      <p:sp>
        <p:nvSpPr>
          <p:cNvPr id="18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s-US" sz="2000" b="0" strike="noStrike" spc="-1">
                <a:solidFill>
                  <a:srgbClr val="000000"/>
                </a:solidFill>
                <a:latin typeface="Arial"/>
              </a:rPr>
              <a:t>Van a depender del dominio de las variables del problema</a:t>
            </a:r>
            <a:endParaRPr lang="en-US" sz="2000" b="0" strike="noStrike" spc="-1">
              <a:solidFill>
                <a:srgbClr val="000000"/>
              </a:solidFill>
              <a:latin typeface="Arial"/>
            </a:endParaRPr>
          </a:p>
          <a:p>
            <a:pPr marL="216000" indent="0">
              <a:lnSpc>
                <a:spcPct val="100000"/>
              </a:lnSpc>
              <a:buNone/>
            </a:pPr>
            <a:r>
              <a:rPr lang="es-US" sz="2000" b="0" strike="noStrike" spc="-1">
                <a:solidFill>
                  <a:srgbClr val="000000"/>
                </a:solidFill>
                <a:latin typeface="Arial"/>
              </a:rPr>
              <a:t>En donde encontramos los problemas continuos,</a:t>
            </a:r>
            <a:endParaRPr lang="en-US" sz="2000" b="0" strike="noStrike" spc="-1">
              <a:solidFill>
                <a:srgbClr val="000000"/>
              </a:solidFill>
              <a:latin typeface="Arial"/>
            </a:endParaRPr>
          </a:p>
          <a:p>
            <a:pPr marL="216000" indent="0">
              <a:lnSpc>
                <a:spcPct val="100000"/>
              </a:lnSpc>
              <a:buNone/>
            </a:pPr>
            <a:r>
              <a:rPr lang="es-US" sz="2000" b="0" strike="noStrike" spc="-1">
                <a:solidFill>
                  <a:srgbClr val="000000"/>
                </a:solidFill>
                <a:latin typeface="Arial"/>
              </a:rPr>
              <a:t>Los discretos, en donde están los binarios</a:t>
            </a:r>
            <a:endParaRPr lang="en-US" sz="2000" b="0" strike="noStrike" spc="-1">
              <a:solidFill>
                <a:srgbClr val="000000"/>
              </a:solidFill>
              <a:latin typeface="Arial"/>
            </a:endParaRPr>
          </a:p>
          <a:p>
            <a:pPr marL="216000" indent="0">
              <a:lnSpc>
                <a:spcPct val="100000"/>
              </a:lnSpc>
              <a:buNone/>
            </a:pPr>
            <a:r>
              <a:rPr lang="es-US" sz="2000" b="0" strike="noStrike" spc="-1">
                <a:solidFill>
                  <a:srgbClr val="000000"/>
                </a:solidFill>
                <a:latin typeface="Arial"/>
              </a:rPr>
              <a:t>Y los Mixtos, que son una combinación entre continuos y discretos</a:t>
            </a:r>
            <a:endParaRPr lang="en-US" sz="2000" b="0" strike="noStrike" spc="-1">
              <a:solidFill>
                <a:srgbClr val="000000"/>
              </a:solidFill>
              <a:latin typeface="Arial"/>
            </a:endParaRPr>
          </a:p>
          <a:p>
            <a:pPr marL="216000" indent="0">
              <a:lnSpc>
                <a:spcPct val="100000"/>
              </a:lnSpc>
              <a:buNone/>
            </a:pPr>
            <a:endParaRPr lang="en-US" sz="2000" b="0" strike="noStrike" spc="-1">
              <a:solidFill>
                <a:srgbClr val="000000"/>
              </a:solidFill>
              <a:latin typeface="Arial"/>
            </a:endParaRPr>
          </a:p>
          <a:p>
            <a:pPr marL="216000" indent="0">
              <a:lnSpc>
                <a:spcPct val="100000"/>
              </a:lnSpc>
              <a:buNone/>
            </a:pPr>
            <a:r>
              <a:rPr lang="es-US" sz="2000" b="0" strike="noStrike" spc="-1">
                <a:solidFill>
                  <a:srgbClr val="000000"/>
                </a:solidFill>
                <a:latin typeface="Arial"/>
              </a:rPr>
              <a:t>Para el caso de la propuesta, trabajaremos con Metaheurísticas de Inteligencia de enjambre continuas,</a:t>
            </a:r>
            <a:endParaRPr lang="en-US" sz="2000" b="0" strike="noStrike" spc="-1">
              <a:solidFill>
                <a:srgbClr val="000000"/>
              </a:solidFill>
              <a:latin typeface="Arial"/>
            </a:endParaRPr>
          </a:p>
          <a:p>
            <a:pPr marL="216000" indent="0">
              <a:lnSpc>
                <a:spcPct val="100000"/>
              </a:lnSpc>
              <a:buNone/>
            </a:pPr>
            <a:r>
              <a:rPr lang="es-US" sz="2000" b="0" strike="noStrike" spc="-1">
                <a:solidFill>
                  <a:srgbClr val="000000"/>
                </a:solidFill>
                <a:latin typeface="Arial"/>
              </a:rPr>
              <a:t>Resolviendo problemas binarios</a:t>
            </a:r>
            <a:endParaRPr lang="en-US" sz="2000" b="0" strike="noStrike" spc="-1">
              <a:solidFill>
                <a:srgbClr val="000000"/>
              </a:solidFill>
              <a:latin typeface="Arial"/>
            </a:endParaRPr>
          </a:p>
          <a:p>
            <a:pPr marL="216000" indent="0">
              <a:lnSpc>
                <a:spcPct val="100000"/>
              </a:lnSpc>
              <a:buNone/>
            </a:pPr>
            <a:r>
              <a:rPr lang="es-US" sz="2000" b="0" strike="noStrike" spc="-1">
                <a:solidFill>
                  <a:srgbClr val="000000"/>
                </a:solidFill>
                <a:latin typeface="Arial"/>
              </a:rPr>
              <a:t>Por lo que se hace necesario un paso intermedio.</a:t>
            </a:r>
            <a:endParaRPr lang="en-US" sz="2000" b="0" strike="noStrike" spc="-1">
              <a:solidFill>
                <a:srgbClr val="000000"/>
              </a:solidFill>
              <a:latin typeface="Arial"/>
            </a:endParaRPr>
          </a:p>
        </p:txBody>
      </p:sp>
      <p:sp>
        <p:nvSpPr>
          <p:cNvPr id="188"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lang="es-CL" sz="1200" b="0" strike="noStrike" spc="-1">
                <a:solidFill>
                  <a:srgbClr val="000000"/>
                </a:solidFill>
                <a:latin typeface="Times New Roman"/>
              </a:defRPr>
            </a:lvl1pPr>
          </a:lstStyle>
          <a:p>
            <a:pPr indent="0" algn="r">
              <a:lnSpc>
                <a:spcPct val="100000"/>
              </a:lnSpc>
              <a:buNone/>
            </a:pPr>
            <a:fld id="{7FA78BAA-975E-46A6-B22D-6B5FCF12432C}" type="slidenum">
              <a:rPr lang="es-CL" sz="1200" b="0" strike="noStrike" spc="-1">
                <a:solidFill>
                  <a:srgbClr val="000000"/>
                </a:solidFill>
                <a:latin typeface="Times New Roman"/>
              </a:rPr>
              <a:t>9</a:t>
            </a:fld>
            <a:endParaRPr lang="en-US"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noRot="1" noChangeAspect="1"/>
          </p:cNvSpPr>
          <p:nvPr>
            <p:ph type="sldImg"/>
          </p:nvPr>
        </p:nvSpPr>
        <p:spPr>
          <a:xfrm>
            <a:off x="1371600" y="1143000"/>
            <a:ext cx="4114800" cy="3086100"/>
          </a:xfrm>
          <a:prstGeom prst="rect">
            <a:avLst/>
          </a:prstGeom>
          <a:ln w="0">
            <a:noFill/>
          </a:ln>
        </p:spPr>
      </p:sp>
      <p:sp>
        <p:nvSpPr>
          <p:cNvPr id="19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endParaRPr lang="en-US" sz="2000" b="0" strike="noStrike" spc="-1" dirty="0">
              <a:solidFill>
                <a:srgbClr val="000000"/>
              </a:solidFill>
              <a:latin typeface="Arial"/>
            </a:endParaRPr>
          </a:p>
        </p:txBody>
      </p:sp>
      <p:sp>
        <p:nvSpPr>
          <p:cNvPr id="191"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indent="0" algn="r">
              <a:lnSpc>
                <a:spcPct val="100000"/>
              </a:lnSpc>
              <a:buNone/>
              <a:defRPr lang="es-CL" sz="1200" b="0" strike="noStrike" spc="-1">
                <a:solidFill>
                  <a:srgbClr val="000000"/>
                </a:solidFill>
                <a:latin typeface="Times New Roman"/>
              </a:defRPr>
            </a:lvl1pPr>
          </a:lstStyle>
          <a:p>
            <a:pPr indent="0" algn="r">
              <a:lnSpc>
                <a:spcPct val="100000"/>
              </a:lnSpc>
              <a:buNone/>
            </a:pPr>
            <a:fld id="{217543C3-1C42-4A1B-9A19-7BB2B2BCDC7F}" type="slidenum">
              <a:rPr lang="es-CL" sz="1200" b="0" strike="noStrike" spc="-1">
                <a:solidFill>
                  <a:srgbClr val="000000"/>
                </a:solidFill>
                <a:latin typeface="Times New Roman"/>
              </a:rPr>
              <a:t>28</a:t>
            </a:fld>
            <a:endParaRPr lang="en-US"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noRot="1" noChangeAspect="1"/>
          </p:cNvSpPr>
          <p:nvPr>
            <p:ph type="sldImg"/>
          </p:nvPr>
        </p:nvSpPr>
        <p:spPr>
          <a:xfrm>
            <a:off x="1371600" y="1143000"/>
            <a:ext cx="4114800" cy="3086100"/>
          </a:xfrm>
          <a:prstGeom prst="rect">
            <a:avLst/>
          </a:prstGeom>
          <a:ln w="0">
            <a:noFill/>
          </a:ln>
        </p:spPr>
      </p:sp>
      <p:sp>
        <p:nvSpPr>
          <p:cNvPr id="19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endParaRPr lang="en-US" sz="2000" b="0" strike="noStrike" spc="-1" dirty="0">
              <a:solidFill>
                <a:srgbClr val="000000"/>
              </a:solidFill>
              <a:latin typeface="Arial"/>
            </a:endParaRPr>
          </a:p>
        </p:txBody>
      </p:sp>
      <p:sp>
        <p:nvSpPr>
          <p:cNvPr id="191"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indent="0" algn="r">
              <a:lnSpc>
                <a:spcPct val="100000"/>
              </a:lnSpc>
              <a:buNone/>
              <a:defRPr lang="es-CL" sz="1200" b="0" strike="noStrike" spc="-1">
                <a:solidFill>
                  <a:srgbClr val="000000"/>
                </a:solidFill>
                <a:latin typeface="Times New Roman"/>
              </a:defRPr>
            </a:lvl1pPr>
          </a:lstStyle>
          <a:p>
            <a:pPr indent="0" algn="r">
              <a:lnSpc>
                <a:spcPct val="100000"/>
              </a:lnSpc>
              <a:buNone/>
            </a:pPr>
            <a:fld id="{217543C3-1C42-4A1B-9A19-7BB2B2BCDC7F}" type="slidenum">
              <a:rPr lang="es-CL" sz="1200" b="0" strike="noStrike" spc="-1">
                <a:solidFill>
                  <a:srgbClr val="000000"/>
                </a:solidFill>
                <a:latin typeface="Times New Roman"/>
              </a:rPr>
              <a:t>29</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3598301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noRot="1" noChangeAspect="1"/>
          </p:cNvSpPr>
          <p:nvPr>
            <p:ph type="sldImg"/>
          </p:nvPr>
        </p:nvSpPr>
        <p:spPr>
          <a:xfrm>
            <a:off x="1371600" y="1143000"/>
            <a:ext cx="4114800" cy="3086100"/>
          </a:xfrm>
          <a:prstGeom prst="rect">
            <a:avLst/>
          </a:prstGeom>
          <a:ln w="0">
            <a:noFill/>
          </a:ln>
        </p:spPr>
      </p:sp>
      <p:sp>
        <p:nvSpPr>
          <p:cNvPr id="19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endParaRPr lang="en-US" sz="2000" b="0" strike="noStrike" spc="-1" dirty="0">
              <a:solidFill>
                <a:srgbClr val="000000"/>
              </a:solidFill>
              <a:latin typeface="Arial"/>
            </a:endParaRPr>
          </a:p>
        </p:txBody>
      </p:sp>
      <p:sp>
        <p:nvSpPr>
          <p:cNvPr id="191"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indent="0" algn="r">
              <a:lnSpc>
                <a:spcPct val="100000"/>
              </a:lnSpc>
              <a:buNone/>
              <a:defRPr lang="es-CL" sz="1200" b="0" strike="noStrike" spc="-1">
                <a:solidFill>
                  <a:srgbClr val="000000"/>
                </a:solidFill>
                <a:latin typeface="Times New Roman"/>
              </a:defRPr>
            </a:lvl1pPr>
          </a:lstStyle>
          <a:p>
            <a:pPr indent="0" algn="r">
              <a:lnSpc>
                <a:spcPct val="100000"/>
              </a:lnSpc>
              <a:buNone/>
            </a:pPr>
            <a:fld id="{217543C3-1C42-4A1B-9A19-7BB2B2BCDC7F}" type="slidenum">
              <a:rPr lang="es-CL" sz="1200" b="0" strike="noStrike" spc="-1">
                <a:solidFill>
                  <a:srgbClr val="000000"/>
                </a:solidFill>
                <a:latin typeface="Times New Roman"/>
              </a:rPr>
              <a:t>30</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252435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noRot="1" noChangeAspect="1"/>
          </p:cNvSpPr>
          <p:nvPr>
            <p:ph type="sldImg"/>
          </p:nvPr>
        </p:nvSpPr>
        <p:spPr>
          <a:xfrm>
            <a:off x="1371600" y="1143000"/>
            <a:ext cx="4114800" cy="3086100"/>
          </a:xfrm>
          <a:prstGeom prst="rect">
            <a:avLst/>
          </a:prstGeom>
          <a:ln w="0">
            <a:noFill/>
          </a:ln>
        </p:spPr>
      </p:sp>
      <p:sp>
        <p:nvSpPr>
          <p:cNvPr id="18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endParaRPr lang="en-US" sz="2000" b="0" strike="noStrike" spc="-1" dirty="0">
              <a:solidFill>
                <a:srgbClr val="000000"/>
              </a:solidFill>
              <a:latin typeface="Arial"/>
            </a:endParaRPr>
          </a:p>
        </p:txBody>
      </p:sp>
      <p:sp>
        <p:nvSpPr>
          <p:cNvPr id="188"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lang="es-CL" sz="1200" b="0" strike="noStrike" spc="-1">
                <a:solidFill>
                  <a:srgbClr val="000000"/>
                </a:solidFill>
                <a:latin typeface="Times New Roman"/>
              </a:defRPr>
            </a:lvl1pPr>
          </a:lstStyle>
          <a:p>
            <a:pPr indent="0" algn="r">
              <a:lnSpc>
                <a:spcPct val="100000"/>
              </a:lnSpc>
              <a:buNone/>
            </a:pPr>
            <a:fld id="{7FA78BAA-975E-46A6-B22D-6B5FCF12432C}" type="slidenum">
              <a:rPr lang="es-CL" sz="1200" b="0" strike="noStrike" spc="-1">
                <a:solidFill>
                  <a:srgbClr val="000000"/>
                </a:solidFill>
                <a:latin typeface="Times New Roman"/>
              </a:rPr>
              <a:t>10</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350680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noRot="1" noChangeAspect="1"/>
          </p:cNvSpPr>
          <p:nvPr>
            <p:ph type="sldImg"/>
          </p:nvPr>
        </p:nvSpPr>
        <p:spPr>
          <a:xfrm>
            <a:off x="1371600" y="1143000"/>
            <a:ext cx="4114800" cy="3086100"/>
          </a:xfrm>
          <a:prstGeom prst="rect">
            <a:avLst/>
          </a:prstGeom>
          <a:ln w="0">
            <a:noFill/>
          </a:ln>
        </p:spPr>
      </p:sp>
      <p:sp>
        <p:nvSpPr>
          <p:cNvPr id="18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endParaRPr lang="en-US" sz="2000" b="0" strike="noStrike" spc="-1" dirty="0">
              <a:solidFill>
                <a:srgbClr val="000000"/>
              </a:solidFill>
              <a:latin typeface="Arial"/>
            </a:endParaRPr>
          </a:p>
        </p:txBody>
      </p:sp>
      <p:sp>
        <p:nvSpPr>
          <p:cNvPr id="188"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lang="es-CL" sz="1200" b="0" strike="noStrike" spc="-1">
                <a:solidFill>
                  <a:srgbClr val="000000"/>
                </a:solidFill>
                <a:latin typeface="Times New Roman"/>
              </a:defRPr>
            </a:lvl1pPr>
          </a:lstStyle>
          <a:p>
            <a:pPr indent="0" algn="r">
              <a:lnSpc>
                <a:spcPct val="100000"/>
              </a:lnSpc>
              <a:buNone/>
            </a:pPr>
            <a:fld id="{7FA78BAA-975E-46A6-B22D-6B5FCF12432C}" type="slidenum">
              <a:rPr lang="es-CL" sz="1200" b="0" strike="noStrike" spc="-1">
                <a:solidFill>
                  <a:srgbClr val="000000"/>
                </a:solidFill>
                <a:latin typeface="Times New Roman"/>
              </a:rPr>
              <a:t>12</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161058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noRot="1" noChangeAspect="1"/>
          </p:cNvSpPr>
          <p:nvPr>
            <p:ph type="sldImg"/>
          </p:nvPr>
        </p:nvSpPr>
        <p:spPr>
          <a:xfrm>
            <a:off x="1371600" y="1143000"/>
            <a:ext cx="4114800" cy="3086100"/>
          </a:xfrm>
          <a:prstGeom prst="rect">
            <a:avLst/>
          </a:prstGeom>
          <a:ln w="0">
            <a:noFill/>
          </a:ln>
        </p:spPr>
      </p:sp>
      <p:sp>
        <p:nvSpPr>
          <p:cNvPr id="18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endParaRPr lang="en-US" sz="2000" b="0" strike="noStrike" spc="-1" dirty="0">
              <a:solidFill>
                <a:srgbClr val="000000"/>
              </a:solidFill>
              <a:latin typeface="Arial"/>
            </a:endParaRPr>
          </a:p>
        </p:txBody>
      </p:sp>
      <p:sp>
        <p:nvSpPr>
          <p:cNvPr id="188"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lang="es-CL" sz="1200" b="0" strike="noStrike" spc="-1">
                <a:solidFill>
                  <a:srgbClr val="000000"/>
                </a:solidFill>
                <a:latin typeface="Times New Roman"/>
              </a:defRPr>
            </a:lvl1pPr>
          </a:lstStyle>
          <a:p>
            <a:pPr indent="0" algn="r">
              <a:lnSpc>
                <a:spcPct val="100000"/>
              </a:lnSpc>
              <a:buNone/>
            </a:pPr>
            <a:fld id="{7FA78BAA-975E-46A6-B22D-6B5FCF12432C}" type="slidenum">
              <a:rPr lang="es-CL" sz="1200" b="0" strike="noStrike" spc="-1">
                <a:solidFill>
                  <a:srgbClr val="000000"/>
                </a:solidFill>
                <a:latin typeface="Times New Roman"/>
              </a:rPr>
              <a:t>14</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1323242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noRot="1" noChangeAspect="1"/>
          </p:cNvSpPr>
          <p:nvPr>
            <p:ph type="sldImg"/>
          </p:nvPr>
        </p:nvSpPr>
        <p:spPr>
          <a:xfrm>
            <a:off x="1371600" y="1143000"/>
            <a:ext cx="4114800" cy="3086100"/>
          </a:xfrm>
          <a:prstGeom prst="rect">
            <a:avLst/>
          </a:prstGeom>
          <a:ln w="0">
            <a:noFill/>
          </a:ln>
        </p:spPr>
      </p:sp>
      <p:sp>
        <p:nvSpPr>
          <p:cNvPr id="18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endParaRPr lang="en-US" sz="2000" b="0" strike="noStrike" spc="-1" dirty="0">
              <a:solidFill>
                <a:srgbClr val="000000"/>
              </a:solidFill>
              <a:latin typeface="Arial"/>
            </a:endParaRPr>
          </a:p>
        </p:txBody>
      </p:sp>
      <p:sp>
        <p:nvSpPr>
          <p:cNvPr id="188"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lang="es-CL" sz="1200" b="0" strike="noStrike" spc="-1">
                <a:solidFill>
                  <a:srgbClr val="000000"/>
                </a:solidFill>
                <a:latin typeface="Times New Roman"/>
              </a:defRPr>
            </a:lvl1pPr>
          </a:lstStyle>
          <a:p>
            <a:pPr indent="0" algn="r">
              <a:lnSpc>
                <a:spcPct val="100000"/>
              </a:lnSpc>
              <a:buNone/>
            </a:pPr>
            <a:fld id="{7FA78BAA-975E-46A6-B22D-6B5FCF12432C}" type="slidenum">
              <a:rPr lang="es-CL" sz="1200" b="0" strike="noStrike" spc="-1">
                <a:solidFill>
                  <a:srgbClr val="000000"/>
                </a:solidFill>
                <a:latin typeface="Times New Roman"/>
              </a:rPr>
              <a:t>16</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311804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0013" y="763588"/>
            <a:ext cx="5030787" cy="3771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82120BB3-E928-4134-A965-D23C772A4B2C}" type="slidenum">
              <a:rPr lang="es-CL" smtClean="0"/>
              <a:t>21</a:t>
            </a:fld>
            <a:endParaRPr lang="es-CL" dirty="0"/>
          </a:p>
        </p:txBody>
      </p:sp>
    </p:spTree>
    <p:extLst>
      <p:ext uri="{BB962C8B-B14F-4D97-AF65-F5344CB8AC3E}">
        <p14:creationId xmlns:p14="http://schemas.microsoft.com/office/powerpoint/2010/main" val="20003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82120BB3-E928-4134-A965-D23C772A4B2C}" type="slidenum">
              <a:rPr lang="es-CL" smtClean="0"/>
              <a:t>24</a:t>
            </a:fld>
            <a:endParaRPr lang="es-CL" dirty="0"/>
          </a:p>
        </p:txBody>
      </p:sp>
    </p:spTree>
    <p:extLst>
      <p:ext uri="{BB962C8B-B14F-4D97-AF65-F5344CB8AC3E}">
        <p14:creationId xmlns:p14="http://schemas.microsoft.com/office/powerpoint/2010/main" val="249877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0013" y="763588"/>
            <a:ext cx="5030787" cy="3771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82120BB3-E928-4134-A965-D23C772A4B2C}" type="slidenum">
              <a:rPr lang="es-CL" smtClean="0"/>
              <a:t>25</a:t>
            </a:fld>
            <a:endParaRPr lang="es-CL" dirty="0"/>
          </a:p>
        </p:txBody>
      </p:sp>
    </p:spTree>
    <p:extLst>
      <p:ext uri="{BB962C8B-B14F-4D97-AF65-F5344CB8AC3E}">
        <p14:creationId xmlns:p14="http://schemas.microsoft.com/office/powerpoint/2010/main" val="2285064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noRot="1" noChangeAspect="1"/>
          </p:cNvSpPr>
          <p:nvPr>
            <p:ph type="sldImg"/>
          </p:nvPr>
        </p:nvSpPr>
        <p:spPr>
          <a:xfrm>
            <a:off x="1371600" y="1143000"/>
            <a:ext cx="4114800" cy="3086100"/>
          </a:xfrm>
          <a:prstGeom prst="rect">
            <a:avLst/>
          </a:prstGeom>
          <a:ln w="0">
            <a:noFill/>
          </a:ln>
        </p:spPr>
      </p:sp>
      <p:sp>
        <p:nvSpPr>
          <p:cNvPr id="18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endParaRPr lang="en-US" sz="2000" b="0" strike="noStrike" spc="-1" dirty="0">
              <a:solidFill>
                <a:srgbClr val="000000"/>
              </a:solidFill>
              <a:latin typeface="Arial"/>
            </a:endParaRPr>
          </a:p>
        </p:txBody>
      </p:sp>
      <p:sp>
        <p:nvSpPr>
          <p:cNvPr id="188"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lang="es-CL" sz="1200" b="0" strike="noStrike" spc="-1">
                <a:solidFill>
                  <a:srgbClr val="000000"/>
                </a:solidFill>
                <a:latin typeface="Times New Roman"/>
              </a:defRPr>
            </a:lvl1pPr>
          </a:lstStyle>
          <a:p>
            <a:pPr indent="0" algn="r">
              <a:lnSpc>
                <a:spcPct val="100000"/>
              </a:lnSpc>
              <a:buNone/>
            </a:pPr>
            <a:fld id="{7FA78BAA-975E-46A6-B22D-6B5FCF12432C}" type="slidenum">
              <a:rPr lang="es-CL" sz="1200" b="0" strike="noStrike" spc="-1">
                <a:solidFill>
                  <a:srgbClr val="000000"/>
                </a:solidFill>
                <a:latin typeface="Times New Roman"/>
              </a:rPr>
              <a:t>27</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4157675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013168D4-E042-4234-94D0-0EE62AE42FE7}" type="slidenum">
              <a:t>‹Nº›</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3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7327486F-F8B0-48B8-9171-C0F047EC33B3}"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3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3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3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AB2412D4-BC41-4DA3-8261-22FEEFE191B4}" type="slidenum">
              <a:t>‹Nº›</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9"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40"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41"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42"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43"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44"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26C1CFC9-D4AD-40A7-ADA9-28A74BF0A174}" type="slidenum">
              <a:t>‹Nº›</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ECC75D2D-6309-4415-877C-4A0319FA94EF}" type="slidenum">
              <a:t>‹Nº›</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9"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5362898C-39E1-40EA-AC7C-ED64FD9CD424}" type="slidenum">
              <a:t>‹Nº›</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1"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364CB06F-4A46-4FB2-8857-16694C76953E}" type="slidenum">
              <a:t>‹Nº›</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6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F3474464-B202-4E23-90D5-15614A4BE201}" type="slidenum">
              <a:t>‹Nº›</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5E9EDC02-159F-4C8B-A9BD-415D8B57845C}" type="slidenum">
              <a:t>‹Nº›</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685800" y="2130480"/>
            <a:ext cx="7772040" cy="681300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AE0E24AC-AC9A-4A34-BDCF-6D34A6FC4820}" type="slidenum">
              <a:t>‹Nº›</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6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7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E4DA37D0-47AC-463C-89D0-2C4D51D64B78}" type="slidenum">
              <a:t>‹Nº›</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BC40FB3B-000C-4DA9-81C9-E3F000FD275D}"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7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74"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390EC123-E7B2-4F8F-BC77-2922C1B3E788}" type="slidenum">
              <a:t>‹Nº›</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7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78"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0DF7EBE1-B062-44D7-B1B3-D5B232611D84}" type="slidenum">
              <a:t>‹Nº›</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80"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81"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7F2DD90D-2464-49AA-BCF8-2BE88DF78009}" type="slidenum">
              <a:t>‹Nº›</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8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8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8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86"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86083D2A-E3E8-4803-9EA8-CFA993037C78}" type="slidenum">
              <a:t>‹Nº›</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88"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89"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90"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91"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92"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93"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36413C55-EF92-4334-98ED-A0D23FE0275A}" type="slidenum">
              <a:t>‹Nº›</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a:lvl1pPr>
          </a:lstStyle>
          <a:p>
            <a:r>
              <a:rPr lang="es-ES_tradnl" dirty="0"/>
              <a:t>T</a:t>
            </a:r>
            <a:r>
              <a:rPr lang="en-US" dirty="0" err="1"/>
              <a:t>i</a:t>
            </a:r>
            <a:r>
              <a:rPr lang="es-ES_tradnl" dirty="0" err="1"/>
              <a:t>tulo</a:t>
            </a:r>
            <a:r>
              <a:rPr lang="es-ES_tradnl" dirty="0"/>
              <a:t> Principal</a:t>
            </a:r>
            <a:br>
              <a:rPr lang="es-ES_tradnl" dirty="0"/>
            </a:b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9440F28-7364-B847-B5C4-E6D50A35A3F8}" type="datetimeFigureOut">
              <a:rPr lang="en-US" smtClean="0"/>
              <a:t>11/14/2023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E7B7FB5-8C82-3444-9C55-63AAA732E5D4}" type="slidenum">
              <a:rPr lang="en-US" smtClean="0"/>
              <a:t>‹Nº›</a:t>
            </a:fld>
            <a:endParaRPr lang="en-US"/>
          </a:p>
        </p:txBody>
      </p:sp>
    </p:spTree>
    <p:extLst>
      <p:ext uri="{BB962C8B-B14F-4D97-AF65-F5344CB8AC3E}">
        <p14:creationId xmlns:p14="http://schemas.microsoft.com/office/powerpoint/2010/main" val="3239871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E884C57B-B852-4AFD-866A-55DF13C49B01}" type="slidenum">
              <a:t>‹Nº›</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7"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0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0909C2B2-45AD-459A-9F00-0D1BEEE66BEB}" type="slidenum">
              <a:t>‹Nº›</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47026A92-3E27-4F63-8ACB-A84E1AC154B8}" type="slidenum">
              <a:t>‹Nº›</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1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52B4D299-0D1C-4A53-9BD1-9D3ED5661EEF}" type="slidenum">
              <a:t>‹Nº›</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C9F62A68-1E85-4EE7-B413-8DC698DD0F21}"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4"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7D824FE1-C3F7-4409-A44F-F2232F68026F}" type="slidenum">
              <a:t>‹Nº›</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5" name="PlaceHolder 1"/>
          <p:cNvSpPr>
            <a:spLocks noGrp="1"/>
          </p:cNvSpPr>
          <p:nvPr>
            <p:ph type="subTitle"/>
          </p:nvPr>
        </p:nvSpPr>
        <p:spPr>
          <a:xfrm>
            <a:off x="685800" y="2130480"/>
            <a:ext cx="7772040" cy="681300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16AA8731-4B5F-478E-97AF-111EA20D5833}" type="slidenum">
              <a:t>‹Nº›</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1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1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B3FE6764-1291-415F-B375-21845001EFA3}" type="slidenum">
              <a:t>‹Nº›</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1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1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CD8F4388-F70C-4603-870B-5A2B3A699786}" type="slidenum">
              <a:t>‹Nº›</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1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1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EE6C7B2F-0985-4B92-87A5-054EE51A630F}" type="slidenum">
              <a:t>‹Nº›</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1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0A3F9763-8FA0-4763-BB6C-1CA0890BFD13}" type="slidenum">
              <a:t>‹Nº›</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1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1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1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AF887E29-9D58-43AD-9158-FAC2C3039E9F}" type="slidenum">
              <a:t>‹Nº›</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1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1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1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1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1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46F3590E-DB69-4A28-AE4D-ABAF44D13D40}" type="slidenum">
              <a:t>‹Nº›</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1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09D7A082-5FC2-4F48-905E-E16B414AE7AE}"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99F8594-8C4F-4A40-8D78-665EFB0E6CA3}"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85800" y="2130480"/>
            <a:ext cx="7772040" cy="681300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087E8168-3227-458D-9C88-7343736F3EF9}"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2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2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B68829F1-A3BB-4A3D-8E92-44FEF99868F7}"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2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95E11FA2-79D4-4C95-A27E-BC8DB9528F0A}"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2040" cy="146952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2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17375E"/>
              </a:solidFill>
              <a:latin typeface="Roboto"/>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7A7C0027-CE8E-4667-BB72-C3ED957A01C9}"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8" descr="Escudo_PUCV-2016_color h.jpg"/>
          <p:cNvPicPr/>
          <p:nvPr/>
        </p:nvPicPr>
        <p:blipFill>
          <a:blip r:embed="rId14"/>
          <a:stretch/>
        </p:blipFill>
        <p:spPr>
          <a:xfrm>
            <a:off x="7084440" y="83880"/>
            <a:ext cx="1908000" cy="1583280"/>
          </a:xfrm>
          <a:prstGeom prst="rect">
            <a:avLst/>
          </a:prstGeom>
          <a:ln w="0">
            <a:noFill/>
          </a:ln>
        </p:spPr>
      </p:pic>
      <p:sp>
        <p:nvSpPr>
          <p:cNvPr id="10" name="Rectangle 9"/>
          <p:cNvSpPr/>
          <p:nvPr/>
        </p:nvSpPr>
        <p:spPr>
          <a:xfrm>
            <a:off x="0" y="6566040"/>
            <a:ext cx="9143640" cy="291600"/>
          </a:xfrm>
          <a:prstGeom prst="rect">
            <a:avLst/>
          </a:prstGeom>
          <a:solidFill>
            <a:schemeClr val="tx2">
              <a:lumMod val="75000"/>
            </a:schemeClr>
          </a:soli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US" sz="1800" b="0" strike="noStrike" spc="-1">
                <a:solidFill>
                  <a:schemeClr val="lt1"/>
                </a:solidFill>
                <a:latin typeface="Calibri"/>
              </a:rPr>
              <a:t> </a:t>
            </a:r>
            <a:endParaRPr lang="en-US" sz="1800" b="0" strike="noStrike" spc="-1">
              <a:solidFill>
                <a:srgbClr val="FFFFFF"/>
              </a:solidFill>
              <a:latin typeface="Arial"/>
            </a:endParaRPr>
          </a:p>
        </p:txBody>
      </p:sp>
      <p:sp>
        <p:nvSpPr>
          <p:cNvPr id="2" name="Subtitle 2"/>
          <p:cNvSpPr/>
          <p:nvPr/>
        </p:nvSpPr>
        <p:spPr>
          <a:xfrm>
            <a:off x="7616520" y="6570000"/>
            <a:ext cx="2199600" cy="66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spcBef>
                <a:spcPts val="221"/>
              </a:spcBef>
              <a:tabLst>
                <a:tab pos="0" algn="l"/>
              </a:tabLst>
            </a:pPr>
            <a:r>
              <a:rPr lang="en-US" sz="1100" b="0" strike="noStrike" spc="-1">
                <a:solidFill>
                  <a:srgbClr val="FFFFFF"/>
                </a:solidFill>
                <a:latin typeface="Roboto Light"/>
              </a:rPr>
              <a:t>pucv.cl</a:t>
            </a:r>
            <a:endParaRPr lang="en-US" sz="1100" b="0" strike="noStrike" spc="-1">
              <a:solidFill>
                <a:srgbClr val="000000"/>
              </a:solidFill>
              <a:latin typeface="Arial"/>
            </a:endParaRPr>
          </a:p>
        </p:txBody>
      </p:sp>
      <p:sp>
        <p:nvSpPr>
          <p:cNvPr id="3" name="Rectangle 11"/>
          <p:cNvSpPr/>
          <p:nvPr/>
        </p:nvSpPr>
        <p:spPr>
          <a:xfrm>
            <a:off x="0" y="0"/>
            <a:ext cx="9143640" cy="209520"/>
          </a:xfrm>
          <a:prstGeom prst="rect">
            <a:avLst/>
          </a:prstGeom>
          <a:solidFill>
            <a:schemeClr val="accent2">
              <a:lumMod val="75000"/>
            </a:schemeClr>
          </a:soli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Calibri"/>
            </a:endParaRPr>
          </a:p>
        </p:txBody>
      </p:sp>
      <p:sp>
        <p:nvSpPr>
          <p:cNvPr id="4" name="PlaceHolder 1"/>
          <p:cNvSpPr>
            <a:spLocks noGrp="1"/>
          </p:cNvSpPr>
          <p:nvPr>
            <p:ph type="title"/>
          </p:nvPr>
        </p:nvSpPr>
        <p:spPr>
          <a:xfrm>
            <a:off x="685800" y="2130480"/>
            <a:ext cx="7772040" cy="1469520"/>
          </a:xfrm>
          <a:prstGeom prst="rect">
            <a:avLst/>
          </a:prstGeom>
          <a:noFill/>
          <a:ln w="0">
            <a:noFill/>
          </a:ln>
        </p:spPr>
        <p:txBody>
          <a:bodyPr lIns="90000" tIns="45000" rIns="90000" bIns="45000" anchor="t">
            <a:noAutofit/>
          </a:bodyPr>
          <a:lstStyle/>
          <a:p>
            <a:pPr indent="0">
              <a:lnSpc>
                <a:spcPct val="100000"/>
              </a:lnSpc>
              <a:buNone/>
            </a:pPr>
            <a:r>
              <a:rPr lang="es-ES_tradnl" sz="3200" b="0" strike="noStrike" spc="-1">
                <a:solidFill>
                  <a:srgbClr val="FFFFFF"/>
                </a:solidFill>
                <a:latin typeface="Roboto"/>
              </a:rPr>
              <a:t>T</a:t>
            </a:r>
            <a:r>
              <a:rPr lang="en-US" sz="3200" b="0" strike="noStrike" spc="-1">
                <a:solidFill>
                  <a:srgbClr val="FFFFFF"/>
                </a:solidFill>
                <a:latin typeface="Roboto"/>
              </a:rPr>
              <a:t>i</a:t>
            </a:r>
            <a:r>
              <a:rPr lang="es-ES_tradnl" sz="3200" b="0" strike="noStrike" spc="-1">
                <a:solidFill>
                  <a:srgbClr val="FFFFFF"/>
                </a:solidFill>
                <a:latin typeface="Roboto"/>
              </a:rPr>
              <a:t>tulo Principal</a:t>
            </a:r>
            <a:r>
              <a:rPr sz="3200"/>
              <a:t/>
            </a:r>
            <a:br>
              <a:rPr sz="3200"/>
            </a:br>
            <a:endParaRPr lang="en-US" sz="3200" b="0" strike="noStrike" spc="-1">
              <a:solidFill>
                <a:srgbClr val="000000"/>
              </a:solidFill>
              <a:latin typeface="Calibri"/>
            </a:endParaRPr>
          </a:p>
        </p:txBody>
      </p:sp>
      <p:sp>
        <p:nvSpPr>
          <p:cNvPr id="5" name="PlaceHolder 2"/>
          <p:cNvSpPr>
            <a:spLocks noGrp="1"/>
          </p:cNvSpPr>
          <p:nvPr>
            <p:ph type="dt" idx="1"/>
          </p:nvPr>
        </p:nvSpPr>
        <p:spPr>
          <a:xfrm>
            <a:off x="457200" y="6356520"/>
            <a:ext cx="2133360" cy="364680"/>
          </a:xfrm>
          <a:prstGeom prst="rect">
            <a:avLst/>
          </a:prstGeom>
          <a:noFill/>
          <a:ln w="0">
            <a:noFill/>
          </a:ln>
        </p:spPr>
        <p:txBody>
          <a:bodyPr lIns="90000" tIns="45000" rIns="90000" bIns="45000" anchor="t">
            <a:noAutofit/>
          </a:bodyPr>
          <a:lstStyle>
            <a:lvl1pPr indent="0">
              <a:lnSpc>
                <a:spcPct val="100000"/>
              </a:lnSpc>
              <a:buNone/>
              <a:defRPr lang="en-US" sz="1800" b="0" strike="noStrike" spc="-1">
                <a:solidFill>
                  <a:srgbClr val="000000"/>
                </a:solidFill>
                <a:latin typeface="Calibri"/>
              </a:defRPr>
            </a:lvl1pPr>
          </a:lstStyle>
          <a:p>
            <a:pPr indent="0">
              <a:lnSpc>
                <a:spcPct val="100000"/>
              </a:lnSpc>
              <a:buNone/>
            </a:pPr>
            <a:r>
              <a:rPr lang="en-US" sz="1800" b="0" strike="noStrike" spc="-1">
                <a:solidFill>
                  <a:srgbClr val="000000"/>
                </a:solidFill>
                <a:latin typeface="Calibri"/>
              </a:rPr>
              <a:t> </a:t>
            </a:r>
            <a:endParaRPr lang="en-US" sz="1800" b="0" strike="noStrike" spc="-1">
              <a:solidFill>
                <a:srgbClr val="000000"/>
              </a:solidFill>
              <a:latin typeface="Times New Roman"/>
            </a:endParaRPr>
          </a:p>
        </p:txBody>
      </p:sp>
      <p:sp>
        <p:nvSpPr>
          <p:cNvPr id="6" name="PlaceHolder 3"/>
          <p:cNvSpPr>
            <a:spLocks noGrp="1"/>
          </p:cNvSpPr>
          <p:nvPr>
            <p:ph type="ftr" idx="2"/>
          </p:nvPr>
        </p:nvSpPr>
        <p:spPr>
          <a:xfrm>
            <a:off x="3124080" y="6356520"/>
            <a:ext cx="2895120" cy="364680"/>
          </a:xfrm>
          <a:prstGeom prst="rect">
            <a:avLst/>
          </a:prstGeom>
          <a:noFill/>
          <a:ln w="0">
            <a:noFill/>
          </a:ln>
        </p:spPr>
        <p:txBody>
          <a:bodyPr lIns="90000" tIns="45000" rIns="90000" bIns="45000" anchor="t">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 </a:t>
            </a:r>
          </a:p>
        </p:txBody>
      </p:sp>
      <p:sp>
        <p:nvSpPr>
          <p:cNvPr id="7" name="PlaceHolder 4"/>
          <p:cNvSpPr>
            <a:spLocks noGrp="1"/>
          </p:cNvSpPr>
          <p:nvPr>
            <p:ph type="sldNum" idx="3"/>
          </p:nvPr>
        </p:nvSpPr>
        <p:spPr>
          <a:xfrm>
            <a:off x="6553080" y="6356520"/>
            <a:ext cx="2133360" cy="364680"/>
          </a:xfrm>
          <a:prstGeom prst="rect">
            <a:avLst/>
          </a:prstGeom>
          <a:noFill/>
          <a:ln w="0">
            <a:noFill/>
          </a:ln>
        </p:spPr>
        <p:txBody>
          <a:bodyPr lIns="90000" tIns="45000" rIns="90000" bIns="45000" anchor="t">
            <a:noAutofit/>
          </a:bodyPr>
          <a:lstStyle>
            <a:lvl1pPr indent="0">
              <a:lnSpc>
                <a:spcPct val="100000"/>
              </a:lnSpc>
              <a:buNone/>
              <a:defRPr lang="en-US" sz="1800" b="0" strike="noStrike" spc="-1">
                <a:solidFill>
                  <a:srgbClr val="000000"/>
                </a:solidFill>
                <a:latin typeface="Calibri"/>
              </a:defRPr>
            </a:lvl1pPr>
          </a:lstStyle>
          <a:p>
            <a:pPr indent="0">
              <a:lnSpc>
                <a:spcPct val="100000"/>
              </a:lnSpc>
              <a:buNone/>
            </a:pPr>
            <a:fld id="{FE0EDC27-48F6-48C4-9E78-06785CB5C6FD}" type="slidenum">
              <a:rPr lang="en-US" sz="1800" b="0" strike="noStrike" spc="-1">
                <a:solidFill>
                  <a:srgbClr val="000000"/>
                </a:solidFill>
                <a:latin typeface="Calibri"/>
              </a:rPr>
              <a:t>‹Nº›</a:t>
            </a:fld>
            <a:endParaRPr lang="en-US" sz="1800" b="0" strike="noStrike" spc="-1">
              <a:solidFill>
                <a:srgbClr val="000000"/>
              </a:solidFill>
              <a:latin typeface="Times New Roman"/>
            </a:endParaRPr>
          </a:p>
        </p:txBody>
      </p:sp>
      <p:sp>
        <p:nvSpPr>
          <p:cNvPr id="8"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17375E"/>
                </a:solidFill>
                <a:latin typeface="Roboto"/>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17375E"/>
                </a:solidFill>
                <a:latin typeface="Roboto"/>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17375E"/>
                </a:solidFill>
                <a:latin typeface="Roboto"/>
              </a:rPr>
              <a:t>Third Outline Level</a:t>
            </a:r>
          </a:p>
          <a:p>
            <a:pPr marL="1728000" lvl="3" indent="-216000">
              <a:spcBef>
                <a:spcPts val="567"/>
              </a:spcBef>
              <a:buClr>
                <a:srgbClr val="000000"/>
              </a:buClr>
              <a:buSzPct val="75000"/>
              <a:buFont typeface="Symbol" charset="2"/>
              <a:buChar char=""/>
            </a:pPr>
            <a:r>
              <a:rPr lang="en-US" sz="2000" b="0" strike="noStrike" spc="-1">
                <a:solidFill>
                  <a:srgbClr val="17375E"/>
                </a:solidFill>
                <a:latin typeface="Roboto"/>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17375E"/>
                </a:solidFill>
                <a:latin typeface="Roboto"/>
              </a:rPr>
              <a:t>Fifth Outline Level</a:t>
            </a:r>
          </a:p>
          <a:p>
            <a:pPr marL="2592000" lvl="5" indent="-216000">
              <a:spcBef>
                <a:spcPts val="283"/>
              </a:spcBef>
              <a:buClr>
                <a:srgbClr val="000000"/>
              </a:buClr>
              <a:buSzPct val="45000"/>
              <a:buFont typeface="Wingdings" charset="2"/>
              <a:buChar char=""/>
            </a:pPr>
            <a:r>
              <a:rPr lang="en-US" sz="2000" b="0" strike="noStrike" spc="-1">
                <a:solidFill>
                  <a:srgbClr val="17375E"/>
                </a:solidFill>
                <a:latin typeface="Roboto"/>
              </a:rPr>
              <a:t>Sixth Outline Level</a:t>
            </a:r>
          </a:p>
          <a:p>
            <a:pPr marL="3024000" lvl="6" indent="-216000">
              <a:spcBef>
                <a:spcPts val="283"/>
              </a:spcBef>
              <a:buClr>
                <a:srgbClr val="000000"/>
              </a:buClr>
              <a:buSzPct val="45000"/>
              <a:buFont typeface="Wingdings" charset="2"/>
              <a:buChar char=""/>
            </a:pPr>
            <a:r>
              <a:rPr lang="en-US" sz="2000" b="0" strike="noStrike" spc="-1">
                <a:solidFill>
                  <a:srgbClr val="17375E"/>
                </a:solidFill>
                <a:latin typeface="Roboto"/>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Picture 8" descr="Escudo_PUCV-2016_color h.jpg"/>
          <p:cNvPicPr/>
          <p:nvPr/>
        </p:nvPicPr>
        <p:blipFill>
          <a:blip r:embed="rId15"/>
          <a:stretch/>
        </p:blipFill>
        <p:spPr>
          <a:xfrm>
            <a:off x="7084440" y="83880"/>
            <a:ext cx="1908000" cy="1583280"/>
          </a:xfrm>
          <a:prstGeom prst="rect">
            <a:avLst/>
          </a:prstGeom>
          <a:ln w="0">
            <a:noFill/>
          </a:ln>
        </p:spPr>
      </p:pic>
      <p:sp>
        <p:nvSpPr>
          <p:cNvPr id="46" name="Rectangle 9" hidden="1"/>
          <p:cNvSpPr/>
          <p:nvPr/>
        </p:nvSpPr>
        <p:spPr>
          <a:xfrm>
            <a:off x="0" y="6566040"/>
            <a:ext cx="9143640" cy="291600"/>
          </a:xfrm>
          <a:prstGeom prst="rect">
            <a:avLst/>
          </a:prstGeom>
          <a:solidFill>
            <a:schemeClr val="tx2">
              <a:lumMod val="75000"/>
            </a:schemeClr>
          </a:soli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US" sz="1800" b="0" strike="noStrike" spc="-1">
                <a:solidFill>
                  <a:schemeClr val="lt1"/>
                </a:solidFill>
                <a:latin typeface="Calibri"/>
              </a:rPr>
              <a:t> </a:t>
            </a:r>
            <a:endParaRPr lang="en-US" sz="1800" b="0" strike="noStrike" spc="-1">
              <a:solidFill>
                <a:srgbClr val="FFFFFF"/>
              </a:solidFill>
              <a:latin typeface="Arial"/>
            </a:endParaRPr>
          </a:p>
        </p:txBody>
      </p:sp>
      <p:sp>
        <p:nvSpPr>
          <p:cNvPr id="47" name="Subtitle 2" hidden="1"/>
          <p:cNvSpPr/>
          <p:nvPr/>
        </p:nvSpPr>
        <p:spPr>
          <a:xfrm>
            <a:off x="7616520" y="6570000"/>
            <a:ext cx="2199600" cy="66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spcBef>
                <a:spcPts val="221"/>
              </a:spcBef>
              <a:tabLst>
                <a:tab pos="0" algn="l"/>
              </a:tabLst>
            </a:pPr>
            <a:r>
              <a:rPr lang="en-US" sz="1100" b="0" strike="noStrike" spc="-1">
                <a:solidFill>
                  <a:srgbClr val="FFFFFF"/>
                </a:solidFill>
                <a:latin typeface="Roboto Light"/>
              </a:rPr>
              <a:t>pucv.cl</a:t>
            </a:r>
            <a:endParaRPr lang="en-US" sz="1100" b="0" strike="noStrike" spc="-1">
              <a:solidFill>
                <a:srgbClr val="000000"/>
              </a:solidFill>
              <a:latin typeface="Arial"/>
            </a:endParaRPr>
          </a:p>
        </p:txBody>
      </p:sp>
      <p:sp>
        <p:nvSpPr>
          <p:cNvPr id="48" name="Rectangle 11" hidden="1"/>
          <p:cNvSpPr/>
          <p:nvPr/>
        </p:nvSpPr>
        <p:spPr>
          <a:xfrm>
            <a:off x="0" y="0"/>
            <a:ext cx="9143640" cy="209520"/>
          </a:xfrm>
          <a:prstGeom prst="rect">
            <a:avLst/>
          </a:prstGeom>
          <a:solidFill>
            <a:schemeClr val="accent2">
              <a:lumMod val="75000"/>
            </a:schemeClr>
          </a:soli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endParaRPr lang="en-US" sz="1800" b="0" strike="noStrike" spc="-1">
              <a:solidFill>
                <a:schemeClr val="lt1"/>
              </a:solidFill>
              <a:latin typeface="Calibri"/>
            </a:endParaRPr>
          </a:p>
        </p:txBody>
      </p:sp>
      <p:sp>
        <p:nvSpPr>
          <p:cNvPr id="49" name="Rectangle 9"/>
          <p:cNvSpPr/>
          <p:nvPr/>
        </p:nvSpPr>
        <p:spPr>
          <a:xfrm>
            <a:off x="0" y="6566040"/>
            <a:ext cx="9143640" cy="291600"/>
          </a:xfrm>
          <a:prstGeom prst="rect">
            <a:avLst/>
          </a:prstGeom>
          <a:solidFill>
            <a:schemeClr val="tx2">
              <a:lumMod val="75000"/>
            </a:schemeClr>
          </a:soli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US" sz="1800" b="0" strike="noStrike" spc="-1">
                <a:solidFill>
                  <a:schemeClr val="lt1"/>
                </a:solidFill>
                <a:latin typeface="Calibri"/>
              </a:rPr>
              <a:t> </a:t>
            </a:r>
            <a:endParaRPr lang="en-US" sz="1800" b="0" strike="noStrike" spc="-1">
              <a:solidFill>
                <a:srgbClr val="FFFFFF"/>
              </a:solidFill>
              <a:latin typeface="Arial"/>
            </a:endParaRPr>
          </a:p>
        </p:txBody>
      </p:sp>
      <p:sp>
        <p:nvSpPr>
          <p:cNvPr id="50" name="Subtitle 2"/>
          <p:cNvSpPr/>
          <p:nvPr/>
        </p:nvSpPr>
        <p:spPr>
          <a:xfrm>
            <a:off x="7616880" y="6570720"/>
            <a:ext cx="219996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spcBef>
                <a:spcPts val="221"/>
              </a:spcBef>
              <a:tabLst>
                <a:tab pos="0" algn="l"/>
              </a:tabLst>
            </a:pPr>
            <a:r>
              <a:rPr lang="en-US" sz="1100" b="0" strike="noStrike" spc="-1">
                <a:solidFill>
                  <a:srgbClr val="FFFFFF"/>
                </a:solidFill>
                <a:latin typeface="Roboto Light"/>
              </a:rPr>
              <a:t>pucv.cl</a:t>
            </a:r>
            <a:endParaRPr lang="en-US" sz="1100" b="0" strike="noStrike" spc="-1">
              <a:solidFill>
                <a:srgbClr val="000000"/>
              </a:solidFill>
              <a:latin typeface="Arial"/>
            </a:endParaRPr>
          </a:p>
        </p:txBody>
      </p:sp>
      <p:sp>
        <p:nvSpPr>
          <p:cNvPr id="51" name="Rectangle 11"/>
          <p:cNvSpPr/>
          <p:nvPr/>
        </p:nvSpPr>
        <p:spPr>
          <a:xfrm>
            <a:off x="0" y="0"/>
            <a:ext cx="9143640" cy="209160"/>
          </a:xfrm>
          <a:prstGeom prst="rect">
            <a:avLst/>
          </a:prstGeom>
          <a:solidFill>
            <a:schemeClr val="accent2">
              <a:lumMod val="75000"/>
            </a:schemeClr>
          </a:soli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endParaRPr lang="en-US" sz="1800" b="0" strike="noStrike" spc="-1">
              <a:solidFill>
                <a:schemeClr val="lt1"/>
              </a:solidFill>
              <a:latin typeface="Calibri"/>
            </a:endParaRPr>
          </a:p>
        </p:txBody>
      </p:sp>
      <p:pic>
        <p:nvPicPr>
          <p:cNvPr id="52" name="Picture 2" descr="LOGO ICC COLOR - PEQUEÑO"/>
          <p:cNvPicPr/>
          <p:nvPr/>
        </p:nvPicPr>
        <p:blipFill>
          <a:blip r:embed="rId16"/>
          <a:srcRect l="52739"/>
          <a:stretch/>
        </p:blipFill>
        <p:spPr>
          <a:xfrm>
            <a:off x="7342200" y="385920"/>
            <a:ext cx="1534680" cy="761760"/>
          </a:xfrm>
          <a:prstGeom prst="rect">
            <a:avLst/>
          </a:prstGeom>
          <a:ln w="0">
            <a:noFill/>
          </a:ln>
        </p:spPr>
      </p:pic>
      <p:sp>
        <p:nvSpPr>
          <p:cNvPr id="53" name="PlaceHolder 1"/>
          <p:cNvSpPr>
            <a:spLocks noGrp="1"/>
          </p:cNvSpPr>
          <p:nvPr>
            <p:ph type="title"/>
          </p:nvPr>
        </p:nvSpPr>
        <p:spPr>
          <a:xfrm>
            <a:off x="457200" y="1143000"/>
            <a:ext cx="8229240" cy="1066320"/>
          </a:xfrm>
          <a:prstGeom prst="rect">
            <a:avLst/>
          </a:prstGeom>
          <a:noFill/>
          <a:ln w="0">
            <a:noFill/>
          </a:ln>
        </p:spPr>
        <p:txBody>
          <a:bodyPr lIns="90000" tIns="45000" rIns="90000" bIns="45000" anchor="t">
            <a:noAutofit/>
          </a:bodyPr>
          <a:lstStyle/>
          <a:p>
            <a:pPr indent="0">
              <a:lnSpc>
                <a:spcPct val="100000"/>
              </a:lnSpc>
              <a:buNone/>
            </a:pPr>
            <a:r>
              <a:rPr lang="es-ES" sz="3200" b="0" strike="noStrike" spc="-1">
                <a:solidFill>
                  <a:srgbClr val="FFFFFF"/>
                </a:solidFill>
                <a:latin typeface="Roboto"/>
              </a:rPr>
              <a:t>Haga clic para modificar el estilo de título del patrón</a:t>
            </a:r>
            <a:endParaRPr lang="en-US" sz="3200" b="0" strike="noStrike" spc="-1">
              <a:solidFill>
                <a:srgbClr val="000000"/>
              </a:solidFill>
              <a:latin typeface="Calibri"/>
            </a:endParaRPr>
          </a:p>
        </p:txBody>
      </p:sp>
      <p:sp>
        <p:nvSpPr>
          <p:cNvPr id="54" name="PlaceHolder 2"/>
          <p:cNvSpPr>
            <a:spLocks noGrp="1"/>
          </p:cNvSpPr>
          <p:nvPr>
            <p:ph type="body"/>
          </p:nvPr>
        </p:nvSpPr>
        <p:spPr>
          <a:xfrm>
            <a:off x="457200" y="2249640"/>
            <a:ext cx="8229240" cy="4323960"/>
          </a:xfrm>
          <a:prstGeom prst="rect">
            <a:avLst/>
          </a:prstGeom>
          <a:noFill/>
          <a:ln w="0">
            <a:noFill/>
          </a:ln>
        </p:spPr>
        <p:txBody>
          <a:bodyPr lIns="90000" tIns="45000" rIns="90000" bIns="45000" anchor="t">
            <a:noAutofit/>
          </a:bodyPr>
          <a:lstStyle/>
          <a:p>
            <a:pPr marL="343080" indent="-343080">
              <a:lnSpc>
                <a:spcPct val="100000"/>
              </a:lnSpc>
              <a:spcBef>
                <a:spcPts val="641"/>
              </a:spcBef>
              <a:buClr>
                <a:srgbClr val="17375E"/>
              </a:buClr>
              <a:buFont typeface="Arial"/>
              <a:buChar char="•"/>
            </a:pPr>
            <a:r>
              <a:rPr lang="es-ES" sz="3200" b="0" strike="noStrike" spc="-1">
                <a:solidFill>
                  <a:srgbClr val="17375E"/>
                </a:solidFill>
                <a:latin typeface="Roboto"/>
              </a:rPr>
              <a:t>Haga clic para modificar el estilo de texto del patrón</a:t>
            </a:r>
            <a:endParaRPr lang="en-US" sz="3200" b="0" strike="noStrike" spc="-1">
              <a:solidFill>
                <a:srgbClr val="17375E"/>
              </a:solidFill>
              <a:latin typeface="Roboto"/>
            </a:endParaRPr>
          </a:p>
          <a:p>
            <a:pPr marL="743040" lvl="1" indent="-285840">
              <a:lnSpc>
                <a:spcPct val="100000"/>
              </a:lnSpc>
              <a:spcBef>
                <a:spcPts val="561"/>
              </a:spcBef>
              <a:buClr>
                <a:srgbClr val="17375E"/>
              </a:buClr>
              <a:buFont typeface="Arial"/>
              <a:buChar char="–"/>
            </a:pPr>
            <a:r>
              <a:rPr lang="es-ES" sz="2800" b="0" strike="noStrike" spc="-1">
                <a:solidFill>
                  <a:srgbClr val="17375E"/>
                </a:solidFill>
                <a:latin typeface="Roboto"/>
              </a:rPr>
              <a:t>Segundo nivel</a:t>
            </a:r>
            <a:endParaRPr lang="en-US" sz="2800" b="0" strike="noStrike" spc="-1">
              <a:solidFill>
                <a:srgbClr val="17375E"/>
              </a:solidFill>
              <a:latin typeface="Roboto"/>
            </a:endParaRPr>
          </a:p>
          <a:p>
            <a:pPr marL="1143000" lvl="2" indent="-228600">
              <a:lnSpc>
                <a:spcPct val="100000"/>
              </a:lnSpc>
              <a:spcBef>
                <a:spcPts val="479"/>
              </a:spcBef>
              <a:buClr>
                <a:srgbClr val="17375E"/>
              </a:buClr>
              <a:buFont typeface="Arial"/>
              <a:buChar char="•"/>
            </a:pPr>
            <a:r>
              <a:rPr lang="es-ES" sz="2400" b="0" strike="noStrike" spc="-1">
                <a:solidFill>
                  <a:srgbClr val="17375E"/>
                </a:solidFill>
                <a:latin typeface="Roboto"/>
              </a:rPr>
              <a:t>Tercer nivel</a:t>
            </a:r>
            <a:endParaRPr lang="en-US" sz="2400" b="0" strike="noStrike" spc="-1">
              <a:solidFill>
                <a:srgbClr val="17375E"/>
              </a:solidFill>
              <a:latin typeface="Roboto"/>
            </a:endParaRPr>
          </a:p>
          <a:p>
            <a:pPr marL="1600200" lvl="3" indent="-228600">
              <a:lnSpc>
                <a:spcPct val="100000"/>
              </a:lnSpc>
              <a:spcBef>
                <a:spcPts val="400"/>
              </a:spcBef>
              <a:buClr>
                <a:srgbClr val="17375E"/>
              </a:buClr>
              <a:buFont typeface="Arial"/>
              <a:buChar char="–"/>
            </a:pPr>
            <a:r>
              <a:rPr lang="es-ES" sz="2000" b="0" strike="noStrike" spc="-1">
                <a:solidFill>
                  <a:srgbClr val="17375E"/>
                </a:solidFill>
                <a:latin typeface="Roboto"/>
              </a:rPr>
              <a:t>Cuarto nivel</a:t>
            </a:r>
            <a:endParaRPr lang="en-US" sz="2000" b="0" strike="noStrike" spc="-1">
              <a:solidFill>
                <a:srgbClr val="17375E"/>
              </a:solidFill>
              <a:latin typeface="Roboto"/>
            </a:endParaRPr>
          </a:p>
          <a:p>
            <a:pPr marL="2057400" lvl="4" indent="-228600">
              <a:lnSpc>
                <a:spcPct val="100000"/>
              </a:lnSpc>
              <a:spcBef>
                <a:spcPts val="400"/>
              </a:spcBef>
              <a:buClr>
                <a:srgbClr val="17375E"/>
              </a:buClr>
              <a:buFont typeface="Arial"/>
              <a:buChar char="»"/>
            </a:pPr>
            <a:r>
              <a:rPr lang="es-ES" sz="2000" b="0" strike="noStrike" spc="-1">
                <a:solidFill>
                  <a:srgbClr val="17375E"/>
                </a:solidFill>
                <a:latin typeface="Roboto"/>
              </a:rPr>
              <a:t>Quinto nivel</a:t>
            </a:r>
            <a:endParaRPr lang="en-US" sz="2000" b="0" strike="noStrike" spc="-1">
              <a:solidFill>
                <a:srgbClr val="17375E"/>
              </a:solidFill>
              <a:latin typeface="Roboto"/>
            </a:endParaRPr>
          </a:p>
        </p:txBody>
      </p:sp>
      <p:sp>
        <p:nvSpPr>
          <p:cNvPr id="55" name="PlaceHolder 3"/>
          <p:cNvSpPr>
            <a:spLocks noGrp="1"/>
          </p:cNvSpPr>
          <p:nvPr>
            <p:ph type="dt" idx="4"/>
          </p:nvPr>
        </p:nvSpPr>
        <p:spPr>
          <a:xfrm>
            <a:off x="6586560" y="612720"/>
            <a:ext cx="956880" cy="456840"/>
          </a:xfrm>
          <a:prstGeom prst="rect">
            <a:avLst/>
          </a:prstGeom>
          <a:noFill/>
          <a:ln w="0">
            <a:noFill/>
          </a:ln>
        </p:spPr>
        <p:txBody>
          <a:bodyPr lIns="90000" tIns="45000" rIns="90000" bIns="45000" anchor="t">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&lt;date/time&gt;</a:t>
            </a:r>
          </a:p>
        </p:txBody>
      </p:sp>
      <p:sp>
        <p:nvSpPr>
          <p:cNvPr id="56" name="PlaceHolder 4"/>
          <p:cNvSpPr>
            <a:spLocks noGrp="1"/>
          </p:cNvSpPr>
          <p:nvPr>
            <p:ph type="ftr" idx="5"/>
          </p:nvPr>
        </p:nvSpPr>
        <p:spPr>
          <a:xfrm>
            <a:off x="5257800" y="612720"/>
            <a:ext cx="1325160" cy="456840"/>
          </a:xfrm>
          <a:prstGeom prst="rect">
            <a:avLst/>
          </a:prstGeom>
          <a:noFill/>
          <a:ln w="0">
            <a:noFill/>
          </a:ln>
        </p:spPr>
        <p:txBody>
          <a:bodyPr lIns="90000" tIns="45000" rIns="90000" bIns="45000" anchor="t">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57" name="PlaceHolder 5"/>
          <p:cNvSpPr>
            <a:spLocks noGrp="1"/>
          </p:cNvSpPr>
          <p:nvPr>
            <p:ph type="sldNum" idx="6"/>
          </p:nvPr>
        </p:nvSpPr>
        <p:spPr>
          <a:xfrm>
            <a:off x="8174160" y="1440"/>
            <a:ext cx="761760" cy="366480"/>
          </a:xfrm>
          <a:prstGeom prst="rect">
            <a:avLst/>
          </a:prstGeom>
          <a:noFill/>
          <a:ln w="0">
            <a:noFill/>
          </a:ln>
        </p:spPr>
        <p:txBody>
          <a:bodyPr lIns="90000" tIns="45000" rIns="90000" bIns="45000" anchor="t">
            <a:noAutofit/>
          </a:bodyPr>
          <a:lstStyle>
            <a:lvl1pPr indent="0">
              <a:lnSpc>
                <a:spcPct val="100000"/>
              </a:lnSpc>
              <a:buNone/>
              <a:defRPr lang="en-US" sz="1800" b="0" strike="noStrike" spc="-1">
                <a:solidFill>
                  <a:srgbClr val="000000"/>
                </a:solidFill>
                <a:latin typeface="Calibri"/>
              </a:defRPr>
            </a:lvl1pPr>
          </a:lstStyle>
          <a:p>
            <a:pPr indent="0">
              <a:lnSpc>
                <a:spcPct val="100000"/>
              </a:lnSpc>
              <a:buNone/>
            </a:pPr>
            <a:fld id="{089C014B-BA6A-43FE-9CF3-8A81E09C7112}" type="slidenum">
              <a:rPr lang="en-US" sz="1800" b="0" strike="noStrike" spc="-1">
                <a:solidFill>
                  <a:srgbClr val="000000"/>
                </a:solidFill>
                <a:latin typeface="Calibri"/>
              </a:rPr>
              <a:t>‹Nº›</a:t>
            </a:fld>
            <a:endParaRPr lang="en-US" sz="18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4" name="Picture 8" descr="Escudo_PUCV-2016_color h.jpg"/>
          <p:cNvPicPr/>
          <p:nvPr/>
        </p:nvPicPr>
        <p:blipFill>
          <a:blip r:embed="rId14"/>
          <a:stretch/>
        </p:blipFill>
        <p:spPr>
          <a:xfrm>
            <a:off x="7084440" y="83880"/>
            <a:ext cx="1908000" cy="1583280"/>
          </a:xfrm>
          <a:prstGeom prst="rect">
            <a:avLst/>
          </a:prstGeom>
          <a:ln w="0">
            <a:noFill/>
          </a:ln>
        </p:spPr>
      </p:pic>
      <p:sp>
        <p:nvSpPr>
          <p:cNvPr id="95" name="Rectangle 9" hidden="1"/>
          <p:cNvSpPr/>
          <p:nvPr/>
        </p:nvSpPr>
        <p:spPr>
          <a:xfrm>
            <a:off x="0" y="6566040"/>
            <a:ext cx="9143640" cy="291600"/>
          </a:xfrm>
          <a:prstGeom prst="rect">
            <a:avLst/>
          </a:prstGeom>
          <a:solidFill>
            <a:schemeClr val="tx2">
              <a:lumMod val="75000"/>
            </a:schemeClr>
          </a:soli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US" sz="1800" b="0" strike="noStrike" spc="-1">
                <a:solidFill>
                  <a:schemeClr val="lt1"/>
                </a:solidFill>
                <a:latin typeface="Calibri"/>
              </a:rPr>
              <a:t> </a:t>
            </a:r>
            <a:endParaRPr lang="en-US" sz="1800" b="0" strike="noStrike" spc="-1">
              <a:solidFill>
                <a:srgbClr val="FFFFFF"/>
              </a:solidFill>
              <a:latin typeface="Arial"/>
            </a:endParaRPr>
          </a:p>
        </p:txBody>
      </p:sp>
      <p:sp>
        <p:nvSpPr>
          <p:cNvPr id="96" name="Subtitle 2" hidden="1"/>
          <p:cNvSpPr/>
          <p:nvPr/>
        </p:nvSpPr>
        <p:spPr>
          <a:xfrm>
            <a:off x="7616520" y="6570000"/>
            <a:ext cx="2199600" cy="66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spcBef>
                <a:spcPts val="221"/>
              </a:spcBef>
              <a:tabLst>
                <a:tab pos="0" algn="l"/>
              </a:tabLst>
            </a:pPr>
            <a:r>
              <a:rPr lang="en-US" sz="1100" b="0" strike="noStrike" spc="-1">
                <a:solidFill>
                  <a:srgbClr val="FFFFFF"/>
                </a:solidFill>
                <a:latin typeface="Roboto Light"/>
              </a:rPr>
              <a:t>pucv.cl</a:t>
            </a:r>
            <a:endParaRPr lang="en-US" sz="1100" b="0" strike="noStrike" spc="-1">
              <a:solidFill>
                <a:srgbClr val="000000"/>
              </a:solidFill>
              <a:latin typeface="Arial"/>
            </a:endParaRPr>
          </a:p>
        </p:txBody>
      </p:sp>
      <p:sp>
        <p:nvSpPr>
          <p:cNvPr id="97" name="Rectangle 11" hidden="1"/>
          <p:cNvSpPr/>
          <p:nvPr/>
        </p:nvSpPr>
        <p:spPr>
          <a:xfrm>
            <a:off x="0" y="0"/>
            <a:ext cx="9143640" cy="209520"/>
          </a:xfrm>
          <a:prstGeom prst="rect">
            <a:avLst/>
          </a:prstGeom>
          <a:solidFill>
            <a:schemeClr val="accent2">
              <a:lumMod val="75000"/>
            </a:schemeClr>
          </a:soli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endParaRPr lang="en-US" sz="1800" b="0" strike="noStrike" spc="-1">
              <a:solidFill>
                <a:schemeClr val="lt1"/>
              </a:solidFill>
              <a:latin typeface="Calibri"/>
            </a:endParaRPr>
          </a:p>
        </p:txBody>
      </p:sp>
      <p:sp>
        <p:nvSpPr>
          <p:cNvPr id="98" name="Rectangle 9"/>
          <p:cNvSpPr/>
          <p:nvPr/>
        </p:nvSpPr>
        <p:spPr>
          <a:xfrm>
            <a:off x="0" y="6566040"/>
            <a:ext cx="9143640" cy="291600"/>
          </a:xfrm>
          <a:prstGeom prst="rect">
            <a:avLst/>
          </a:prstGeom>
          <a:solidFill>
            <a:schemeClr val="tx2">
              <a:lumMod val="75000"/>
            </a:schemeClr>
          </a:soli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US" sz="1800" b="0" strike="noStrike" spc="-1">
                <a:solidFill>
                  <a:schemeClr val="lt1"/>
                </a:solidFill>
                <a:latin typeface="Calibri"/>
              </a:rPr>
              <a:t> </a:t>
            </a:r>
            <a:endParaRPr lang="en-US" sz="1800" b="0" strike="noStrike" spc="-1">
              <a:solidFill>
                <a:srgbClr val="FFFFFF"/>
              </a:solidFill>
              <a:latin typeface="Arial"/>
            </a:endParaRPr>
          </a:p>
        </p:txBody>
      </p:sp>
      <p:sp>
        <p:nvSpPr>
          <p:cNvPr id="99" name="Subtitle 2"/>
          <p:cNvSpPr/>
          <p:nvPr/>
        </p:nvSpPr>
        <p:spPr>
          <a:xfrm>
            <a:off x="7616880" y="6570720"/>
            <a:ext cx="219996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spcBef>
                <a:spcPts val="221"/>
              </a:spcBef>
              <a:tabLst>
                <a:tab pos="0" algn="l"/>
              </a:tabLst>
            </a:pPr>
            <a:r>
              <a:rPr lang="en-US" sz="1100" b="0" strike="noStrike" spc="-1">
                <a:solidFill>
                  <a:srgbClr val="FFFFFF"/>
                </a:solidFill>
                <a:latin typeface="Roboto Light"/>
              </a:rPr>
              <a:t>pucv.cl</a:t>
            </a:r>
            <a:endParaRPr lang="en-US" sz="1100" b="0" strike="noStrike" spc="-1">
              <a:solidFill>
                <a:srgbClr val="000000"/>
              </a:solidFill>
              <a:latin typeface="Arial"/>
            </a:endParaRPr>
          </a:p>
        </p:txBody>
      </p:sp>
      <p:sp>
        <p:nvSpPr>
          <p:cNvPr id="100" name="Rectangle 11"/>
          <p:cNvSpPr/>
          <p:nvPr/>
        </p:nvSpPr>
        <p:spPr>
          <a:xfrm>
            <a:off x="0" y="0"/>
            <a:ext cx="9143640" cy="209160"/>
          </a:xfrm>
          <a:prstGeom prst="rect">
            <a:avLst/>
          </a:prstGeom>
          <a:solidFill>
            <a:schemeClr val="accent2">
              <a:lumMod val="75000"/>
            </a:schemeClr>
          </a:solidFill>
          <a:ln>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endParaRPr lang="en-US" sz="1800" b="0" strike="noStrike" spc="-1">
              <a:solidFill>
                <a:schemeClr val="lt1"/>
              </a:solidFill>
              <a:latin typeface="Calibri"/>
            </a:endParaRPr>
          </a:p>
        </p:txBody>
      </p:sp>
      <p:pic>
        <p:nvPicPr>
          <p:cNvPr id="101" name="Picture 2" descr="LOGO ICC COLOR - PEQUEÑO"/>
          <p:cNvPicPr/>
          <p:nvPr/>
        </p:nvPicPr>
        <p:blipFill>
          <a:blip r:embed="rId15"/>
          <a:srcRect l="52739"/>
          <a:stretch/>
        </p:blipFill>
        <p:spPr>
          <a:xfrm>
            <a:off x="7342200" y="385920"/>
            <a:ext cx="1534680" cy="761760"/>
          </a:xfrm>
          <a:prstGeom prst="rect">
            <a:avLst/>
          </a:prstGeom>
          <a:ln w="0">
            <a:noFill/>
          </a:ln>
        </p:spPr>
      </p:pic>
      <p:sp>
        <p:nvSpPr>
          <p:cNvPr id="102" name="PlaceHolder 1"/>
          <p:cNvSpPr>
            <a:spLocks noGrp="1"/>
          </p:cNvSpPr>
          <p:nvPr>
            <p:ph type="title"/>
          </p:nvPr>
        </p:nvSpPr>
        <p:spPr>
          <a:xfrm>
            <a:off x="457200" y="1143000"/>
            <a:ext cx="8229240" cy="1066320"/>
          </a:xfrm>
          <a:prstGeom prst="rect">
            <a:avLst/>
          </a:prstGeom>
          <a:noFill/>
          <a:ln w="0">
            <a:noFill/>
          </a:ln>
        </p:spPr>
        <p:txBody>
          <a:bodyPr lIns="90000" tIns="45000" rIns="90000" bIns="45000" anchor="t">
            <a:noAutofit/>
          </a:bodyPr>
          <a:lstStyle/>
          <a:p>
            <a:pPr indent="0">
              <a:lnSpc>
                <a:spcPct val="100000"/>
              </a:lnSpc>
              <a:buNone/>
            </a:pPr>
            <a:r>
              <a:rPr lang="es-ES" sz="3200" b="0" strike="noStrike" spc="-1">
                <a:solidFill>
                  <a:srgbClr val="FFFFFF"/>
                </a:solidFill>
                <a:latin typeface="Roboto"/>
              </a:rPr>
              <a:t>Haga clic para modificar el estilo de título del patrón</a:t>
            </a:r>
            <a:endParaRPr lang="en-US" sz="3200" b="0" strike="noStrike" spc="-1">
              <a:solidFill>
                <a:srgbClr val="000000"/>
              </a:solidFill>
              <a:latin typeface="Calibri"/>
            </a:endParaRPr>
          </a:p>
        </p:txBody>
      </p:sp>
      <p:sp>
        <p:nvSpPr>
          <p:cNvPr id="103" name="PlaceHolder 2"/>
          <p:cNvSpPr>
            <a:spLocks noGrp="1"/>
          </p:cNvSpPr>
          <p:nvPr>
            <p:ph type="body"/>
          </p:nvPr>
        </p:nvSpPr>
        <p:spPr>
          <a:xfrm>
            <a:off x="457200" y="2249640"/>
            <a:ext cx="8229240" cy="4323960"/>
          </a:xfrm>
          <a:prstGeom prst="rect">
            <a:avLst/>
          </a:prstGeom>
          <a:noFill/>
          <a:ln w="0">
            <a:noFill/>
          </a:ln>
        </p:spPr>
        <p:txBody>
          <a:bodyPr lIns="90000" tIns="45000" rIns="90000" bIns="45000" anchor="t">
            <a:noAutofit/>
          </a:bodyPr>
          <a:lstStyle/>
          <a:p>
            <a:pPr marL="343080" indent="-343080">
              <a:lnSpc>
                <a:spcPct val="100000"/>
              </a:lnSpc>
              <a:spcBef>
                <a:spcPts val="641"/>
              </a:spcBef>
              <a:buClr>
                <a:srgbClr val="17375E"/>
              </a:buClr>
              <a:buFont typeface="Arial"/>
              <a:buChar char="•"/>
            </a:pPr>
            <a:r>
              <a:rPr lang="es-ES" sz="3200" b="0" strike="noStrike" spc="-1">
                <a:solidFill>
                  <a:srgbClr val="17375E"/>
                </a:solidFill>
                <a:latin typeface="Roboto"/>
              </a:rPr>
              <a:t>Haga clic para modificar el estilo de texto del patrón</a:t>
            </a:r>
            <a:endParaRPr lang="en-US" sz="3200" b="0" strike="noStrike" spc="-1">
              <a:solidFill>
                <a:srgbClr val="17375E"/>
              </a:solidFill>
              <a:latin typeface="Roboto"/>
            </a:endParaRPr>
          </a:p>
          <a:p>
            <a:pPr marL="743040" lvl="1" indent="-285840">
              <a:lnSpc>
                <a:spcPct val="100000"/>
              </a:lnSpc>
              <a:spcBef>
                <a:spcPts val="561"/>
              </a:spcBef>
              <a:buClr>
                <a:srgbClr val="17375E"/>
              </a:buClr>
              <a:buFont typeface="Arial"/>
              <a:buChar char="–"/>
            </a:pPr>
            <a:r>
              <a:rPr lang="es-ES" sz="2800" b="0" strike="noStrike" spc="-1">
                <a:solidFill>
                  <a:srgbClr val="17375E"/>
                </a:solidFill>
                <a:latin typeface="Roboto"/>
              </a:rPr>
              <a:t>Segundo nivel</a:t>
            </a:r>
            <a:endParaRPr lang="en-US" sz="2800" b="0" strike="noStrike" spc="-1">
              <a:solidFill>
                <a:srgbClr val="17375E"/>
              </a:solidFill>
              <a:latin typeface="Roboto"/>
            </a:endParaRPr>
          </a:p>
          <a:p>
            <a:pPr marL="1143000" lvl="2" indent="-228600">
              <a:lnSpc>
                <a:spcPct val="100000"/>
              </a:lnSpc>
              <a:spcBef>
                <a:spcPts val="479"/>
              </a:spcBef>
              <a:buClr>
                <a:srgbClr val="17375E"/>
              </a:buClr>
              <a:buFont typeface="Arial"/>
              <a:buChar char="•"/>
            </a:pPr>
            <a:r>
              <a:rPr lang="es-ES" sz="2400" b="0" strike="noStrike" spc="-1">
                <a:solidFill>
                  <a:srgbClr val="17375E"/>
                </a:solidFill>
                <a:latin typeface="Roboto"/>
              </a:rPr>
              <a:t>Tercer nivel</a:t>
            </a:r>
            <a:endParaRPr lang="en-US" sz="2400" b="0" strike="noStrike" spc="-1">
              <a:solidFill>
                <a:srgbClr val="17375E"/>
              </a:solidFill>
              <a:latin typeface="Roboto"/>
            </a:endParaRPr>
          </a:p>
          <a:p>
            <a:pPr marL="1600200" lvl="3" indent="-228600">
              <a:lnSpc>
                <a:spcPct val="100000"/>
              </a:lnSpc>
              <a:spcBef>
                <a:spcPts val="400"/>
              </a:spcBef>
              <a:buClr>
                <a:srgbClr val="17375E"/>
              </a:buClr>
              <a:buFont typeface="Arial"/>
              <a:buChar char="–"/>
            </a:pPr>
            <a:r>
              <a:rPr lang="es-ES" sz="2000" b="0" strike="noStrike" spc="-1">
                <a:solidFill>
                  <a:srgbClr val="17375E"/>
                </a:solidFill>
                <a:latin typeface="Roboto"/>
              </a:rPr>
              <a:t>Cuarto nivel</a:t>
            </a:r>
            <a:endParaRPr lang="en-US" sz="2000" b="0" strike="noStrike" spc="-1">
              <a:solidFill>
                <a:srgbClr val="17375E"/>
              </a:solidFill>
              <a:latin typeface="Roboto"/>
            </a:endParaRPr>
          </a:p>
          <a:p>
            <a:pPr marL="2057400" lvl="4" indent="-228600">
              <a:lnSpc>
                <a:spcPct val="100000"/>
              </a:lnSpc>
              <a:spcBef>
                <a:spcPts val="400"/>
              </a:spcBef>
              <a:buClr>
                <a:srgbClr val="17375E"/>
              </a:buClr>
              <a:buFont typeface="Arial"/>
              <a:buChar char="»"/>
            </a:pPr>
            <a:r>
              <a:rPr lang="es-ES" sz="2000" b="0" strike="noStrike" spc="-1">
                <a:solidFill>
                  <a:srgbClr val="17375E"/>
                </a:solidFill>
                <a:latin typeface="Roboto"/>
              </a:rPr>
              <a:t>Quinto nivel</a:t>
            </a:r>
            <a:endParaRPr lang="en-US" sz="2000" b="0" strike="noStrike" spc="-1">
              <a:solidFill>
                <a:srgbClr val="17375E"/>
              </a:solidFill>
              <a:latin typeface="Roboto"/>
            </a:endParaRPr>
          </a:p>
        </p:txBody>
      </p:sp>
      <p:sp>
        <p:nvSpPr>
          <p:cNvPr id="104" name="PlaceHolder 3"/>
          <p:cNvSpPr>
            <a:spLocks noGrp="1"/>
          </p:cNvSpPr>
          <p:nvPr>
            <p:ph type="dt" idx="7"/>
          </p:nvPr>
        </p:nvSpPr>
        <p:spPr>
          <a:xfrm>
            <a:off x="6586560" y="612720"/>
            <a:ext cx="956880" cy="456840"/>
          </a:xfrm>
          <a:prstGeom prst="rect">
            <a:avLst/>
          </a:prstGeom>
          <a:noFill/>
          <a:ln w="0">
            <a:noFill/>
          </a:ln>
        </p:spPr>
        <p:txBody>
          <a:bodyPr lIns="90000" tIns="45000" rIns="90000" bIns="45000" anchor="t">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&lt;date/time&gt;</a:t>
            </a:r>
          </a:p>
        </p:txBody>
      </p:sp>
      <p:sp>
        <p:nvSpPr>
          <p:cNvPr id="105" name="PlaceHolder 4"/>
          <p:cNvSpPr>
            <a:spLocks noGrp="1"/>
          </p:cNvSpPr>
          <p:nvPr>
            <p:ph type="ftr" idx="8"/>
          </p:nvPr>
        </p:nvSpPr>
        <p:spPr>
          <a:xfrm>
            <a:off x="5257800" y="612720"/>
            <a:ext cx="1325160" cy="456840"/>
          </a:xfrm>
          <a:prstGeom prst="rect">
            <a:avLst/>
          </a:prstGeom>
          <a:noFill/>
          <a:ln w="0">
            <a:noFill/>
          </a:ln>
        </p:spPr>
        <p:txBody>
          <a:bodyPr lIns="90000" tIns="45000" rIns="90000" bIns="45000" anchor="t">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106" name="PlaceHolder 5"/>
          <p:cNvSpPr>
            <a:spLocks noGrp="1"/>
          </p:cNvSpPr>
          <p:nvPr>
            <p:ph type="sldNum" idx="9"/>
          </p:nvPr>
        </p:nvSpPr>
        <p:spPr>
          <a:xfrm>
            <a:off x="8174160" y="1440"/>
            <a:ext cx="761760" cy="366480"/>
          </a:xfrm>
          <a:prstGeom prst="rect">
            <a:avLst/>
          </a:prstGeom>
          <a:noFill/>
          <a:ln w="0">
            <a:noFill/>
          </a:ln>
        </p:spPr>
        <p:txBody>
          <a:bodyPr lIns="90000" tIns="45000" rIns="90000" bIns="45000" anchor="t">
            <a:noAutofit/>
          </a:bodyPr>
          <a:lstStyle>
            <a:lvl1pPr indent="0">
              <a:lnSpc>
                <a:spcPct val="100000"/>
              </a:lnSpc>
              <a:buNone/>
              <a:defRPr lang="en-US" sz="1800" b="0" strike="noStrike" spc="-1">
                <a:solidFill>
                  <a:srgbClr val="000000"/>
                </a:solidFill>
                <a:latin typeface="Calibri"/>
              </a:defRPr>
            </a:lvl1pPr>
          </a:lstStyle>
          <a:p>
            <a:pPr indent="0">
              <a:lnSpc>
                <a:spcPct val="100000"/>
              </a:lnSpc>
              <a:buNone/>
            </a:pPr>
            <a:fld id="{90BA7047-2924-4459-95A0-DE268742B160}" type="slidenum">
              <a:rPr lang="en-US" sz="1800" b="0" strike="noStrike" spc="-1">
                <a:solidFill>
                  <a:srgbClr val="000000"/>
                </a:solidFill>
                <a:latin typeface="Calibri"/>
              </a:rPr>
              <a:t>‹Nº›</a:t>
            </a:fld>
            <a:endParaRPr lang="en-US" sz="18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0.png"/><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0.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60.png"/><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20.png"/><Relationship Id="rId5" Type="http://schemas.openxmlformats.org/officeDocument/2006/relationships/image" Target="../media/image210.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2"/>
          <a:stretch/>
        </a:blipFill>
        <a:effectLst/>
      </p:bgPr>
    </p:bg>
    <p:spTree>
      <p:nvGrpSpPr>
        <p:cNvPr id="1" name=""/>
        <p:cNvGrpSpPr/>
        <p:nvPr/>
      </p:nvGrpSpPr>
      <p:grpSpPr>
        <a:xfrm>
          <a:off x="0" y="0"/>
          <a:ext cx="0" cy="0"/>
          <a:chOff x="0" y="0"/>
          <a:chExt cx="0" cy="0"/>
        </a:xfrm>
      </p:grpSpPr>
      <p:sp>
        <p:nvSpPr>
          <p:cNvPr id="149" name="TextBox 12"/>
          <p:cNvSpPr/>
          <p:nvPr/>
        </p:nvSpPr>
        <p:spPr>
          <a:xfrm>
            <a:off x="851040" y="3836880"/>
            <a:ext cx="5681520" cy="101420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s-CL" sz="2000" b="0" strike="noStrike" spc="299" dirty="0">
                <a:solidFill>
                  <a:srgbClr val="FFFFFF"/>
                </a:solidFill>
                <a:latin typeface="Roboto Medium"/>
              </a:rPr>
              <a:t>Metaheurísticas y Aprendizaje de Máquinas para optimización </a:t>
            </a:r>
            <a:r>
              <a:rPr lang="es-CL" sz="2000" b="0" strike="noStrike" spc="299" dirty="0" err="1">
                <a:solidFill>
                  <a:srgbClr val="FFFFFF"/>
                </a:solidFill>
                <a:latin typeface="Roboto Medium"/>
              </a:rPr>
              <a:t>combinatorial</a:t>
            </a:r>
            <a:endParaRPr lang="es-CL" sz="2000" b="0" strike="noStrike" spc="-1" dirty="0">
              <a:solidFill>
                <a:srgbClr val="000000"/>
              </a:solidFill>
              <a:latin typeface="Arial"/>
            </a:endParaRPr>
          </a:p>
        </p:txBody>
      </p:sp>
      <p:sp>
        <p:nvSpPr>
          <p:cNvPr id="151" name="TextBox 14"/>
          <p:cNvSpPr/>
          <p:nvPr/>
        </p:nvSpPr>
        <p:spPr>
          <a:xfrm>
            <a:off x="4352760" y="5150520"/>
            <a:ext cx="435924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s-CL" sz="1400" b="0" strike="noStrike" spc="-1" dirty="0">
                <a:solidFill>
                  <a:srgbClr val="FFFFFF"/>
                </a:solidFill>
                <a:latin typeface="Roboto Light"/>
              </a:rPr>
              <a:t>Facultad de Ingeniería</a:t>
            </a:r>
            <a:r>
              <a:rPr sz="1400" dirty="0"/>
              <a:t/>
            </a:r>
            <a:br>
              <a:rPr sz="1400" dirty="0"/>
            </a:br>
            <a:r>
              <a:rPr lang="es-CL" sz="1400" b="0" strike="noStrike" spc="-1" dirty="0">
                <a:solidFill>
                  <a:srgbClr val="FFFFFF"/>
                </a:solidFill>
                <a:latin typeface="Roboto Light"/>
              </a:rPr>
              <a:t>Escuela de Ingeniería Informática</a:t>
            </a:r>
            <a:endParaRPr lang="en-US" sz="1400" b="0" strike="noStrike" spc="-1" dirty="0">
              <a:solidFill>
                <a:srgbClr val="000000"/>
              </a:solidFill>
              <a:latin typeface="Arial"/>
            </a:endParaRPr>
          </a:p>
        </p:txBody>
      </p:sp>
      <p:sp>
        <p:nvSpPr>
          <p:cNvPr id="152" name="TextBox 6"/>
          <p:cNvSpPr/>
          <p:nvPr/>
        </p:nvSpPr>
        <p:spPr>
          <a:xfrm>
            <a:off x="851040" y="5150520"/>
            <a:ext cx="385452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400" b="0" strike="noStrike" spc="199" dirty="0">
                <a:solidFill>
                  <a:srgbClr val="FFFFFF"/>
                </a:solidFill>
                <a:latin typeface="Roboto Medium"/>
              </a:rPr>
              <a:t>Broderick Crawford</a:t>
            </a:r>
            <a:endParaRPr lang="en-US" sz="1400" b="0" strike="noStrike" spc="-1" dirty="0">
              <a:solidFill>
                <a:srgbClr val="000000"/>
              </a:solidFill>
              <a:latin typeface="Arial"/>
            </a:endParaRPr>
          </a:p>
          <a:p>
            <a:pPr>
              <a:lnSpc>
                <a:spcPct val="100000"/>
              </a:lnSpc>
            </a:pPr>
            <a:r>
              <a:rPr lang="en-US" sz="1400" b="0" strike="noStrike" spc="199" dirty="0">
                <a:solidFill>
                  <a:srgbClr val="FFFFFF"/>
                </a:solidFill>
                <a:latin typeface="Roboto Medium"/>
              </a:rPr>
              <a:t>Broderick.crawford@pucv.cl</a:t>
            </a:r>
            <a:endParaRPr lang="en-US" sz="1400" b="0" strike="noStrike" spc="-1" dirty="0">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adroTexto 176"/>
          <p:cNvSpPr txBox="1"/>
          <p:nvPr/>
        </p:nvSpPr>
        <p:spPr>
          <a:xfrm>
            <a:off x="457200" y="1143000"/>
            <a:ext cx="6629400"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Metaheurísticas </a:t>
            </a:r>
            <a:r>
              <a:rPr lang="es-CL" sz="2000" b="1" spc="-1" dirty="0">
                <a:solidFill>
                  <a:srgbClr val="17375E"/>
                </a:solidFill>
                <a:latin typeface="Roboto Light"/>
              </a:rPr>
              <a:t>según inspiración: Evolutivas</a:t>
            </a:r>
            <a:endParaRPr lang="en-US" sz="2000" b="1" strike="noStrike" spc="-1" dirty="0">
              <a:solidFill>
                <a:srgbClr val="000000"/>
              </a:solidFill>
              <a:latin typeface="Arial"/>
            </a:endParaRPr>
          </a:p>
        </p:txBody>
      </p:sp>
      <p:sp>
        <p:nvSpPr>
          <p:cNvPr id="6" name="3 Marcador de contenido">
            <a:extLst>
              <a:ext uri="{FF2B5EF4-FFF2-40B4-BE49-F238E27FC236}">
                <a16:creationId xmlns:a16="http://schemas.microsoft.com/office/drawing/2014/main" xmlns="" id="{CD116316-3BAE-5175-D131-85CB0B221920}"/>
              </a:ext>
            </a:extLst>
          </p:cNvPr>
          <p:cNvSpPr txBox="1">
            <a:spLocks/>
          </p:cNvSpPr>
          <p:nvPr/>
        </p:nvSpPr>
        <p:spPr bwMode="auto">
          <a:xfrm>
            <a:off x="384773" y="1824275"/>
            <a:ext cx="8229600" cy="46887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400" b="1" dirty="0"/>
              <a:t>¿Qué son?</a:t>
            </a:r>
          </a:p>
          <a:p>
            <a:pPr marL="0" indent="0">
              <a:buFont typeface="Arial" panose="020B0604020202020204" pitchFamily="34" charset="0"/>
              <a:buNone/>
            </a:pPr>
            <a:endParaRPr lang="es-ES" sz="2400" b="1" dirty="0"/>
          </a:p>
          <a:p>
            <a:pPr marL="0" indent="0" algn="ctr">
              <a:buFont typeface="Arial" panose="020B0604020202020204" pitchFamily="34" charset="0"/>
              <a:buNone/>
            </a:pPr>
            <a:r>
              <a:rPr lang="es-ES" sz="2400" i="1" dirty="0"/>
              <a:t>“</a:t>
            </a:r>
            <a:r>
              <a:rPr lang="es-CL" sz="2400" i="1" dirty="0"/>
              <a:t>Los </a:t>
            </a:r>
            <a:r>
              <a:rPr lang="es-CL" sz="2400" b="1" i="1" dirty="0"/>
              <a:t>algoritmos evolutivos (EA)</a:t>
            </a:r>
            <a:r>
              <a:rPr lang="es-CL" sz="2400" i="1" dirty="0"/>
              <a:t> son métodos heurísticos de búsqueda eficientes </a:t>
            </a:r>
            <a:r>
              <a:rPr lang="es-CL" sz="2400" b="1" i="1" dirty="0"/>
              <a:t>basados en la evolución darwiniana</a:t>
            </a:r>
            <a:r>
              <a:rPr lang="es-CL" sz="2400" i="1" dirty="0"/>
              <a:t> con potentes características de robustez y flexibilidad para capturar soluciones globales de problemas de optimización complejos.</a:t>
            </a:r>
            <a:r>
              <a:rPr lang="es-ES" sz="2400" i="1" dirty="0"/>
              <a:t>”</a:t>
            </a:r>
          </a:p>
        </p:txBody>
      </p:sp>
      <p:sp>
        <p:nvSpPr>
          <p:cNvPr id="7" name="Rectangle 4">
            <a:extLst>
              <a:ext uri="{FF2B5EF4-FFF2-40B4-BE49-F238E27FC236}">
                <a16:creationId xmlns:a16="http://schemas.microsoft.com/office/drawing/2014/main" xmlns="" id="{709F6839-6D98-619B-EE65-EBBFD54986FD}"/>
              </a:ext>
            </a:extLst>
          </p:cNvPr>
          <p:cNvSpPr txBox="1">
            <a:spLocks/>
          </p:cNvSpPr>
          <p:nvPr/>
        </p:nvSpPr>
        <p:spPr bwMode="auto">
          <a:xfrm>
            <a:off x="2783941" y="6056130"/>
            <a:ext cx="5798745" cy="395287"/>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s-CL" sz="1200" b="1" dirty="0">
                <a:solidFill>
                  <a:srgbClr val="953735"/>
                </a:solidFill>
                <a:latin typeface="Roboto Medium"/>
                <a:ea typeface="Roboto Medium"/>
                <a:cs typeface="Roboto Medium"/>
              </a:rPr>
              <a:t>Galvan et. al; “Parallel Evolutionary Computation for Solving Complex CFD Optimization Problems : A Review and Some Nozzle Applications” (2003).</a:t>
            </a:r>
          </a:p>
        </p:txBody>
      </p:sp>
      <p:sp>
        <p:nvSpPr>
          <p:cNvPr id="10" name="Marcador de número de diapositiva 4">
            <a:extLst>
              <a:ext uri="{FF2B5EF4-FFF2-40B4-BE49-F238E27FC236}">
                <a16:creationId xmlns:a16="http://schemas.microsoft.com/office/drawing/2014/main" xmlns="" id="{607D431B-9334-9A97-9519-C6B818AF9B77}"/>
              </a:ext>
            </a:extLst>
          </p:cNvPr>
          <p:cNvSpPr txBox="1">
            <a:spLocks/>
          </p:cNvSpPr>
          <p:nvPr/>
        </p:nvSpPr>
        <p:spPr>
          <a:xfrm>
            <a:off x="6408228" y="6528529"/>
            <a:ext cx="2133360" cy="364680"/>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0FB3B-000C-4DA9-81C9-E3F000FD275D}" type="slidenum">
              <a:rPr lang="es-CL" b="1" smtClean="0">
                <a:solidFill>
                  <a:schemeClr val="bg1"/>
                </a:solidFill>
              </a:rPr>
              <a:pPr/>
              <a:t>10</a:t>
            </a:fld>
            <a:r>
              <a:rPr lang="es-CL" b="1" dirty="0">
                <a:solidFill>
                  <a:schemeClr val="bg1"/>
                </a:solidFill>
              </a:rPr>
              <a:t>/33</a:t>
            </a:r>
          </a:p>
        </p:txBody>
      </p:sp>
    </p:spTree>
    <p:extLst>
      <p:ext uri="{BB962C8B-B14F-4D97-AF65-F5344CB8AC3E}">
        <p14:creationId xmlns:p14="http://schemas.microsoft.com/office/powerpoint/2010/main" val="77329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FB58E25F-39E6-30DB-7345-0119FD77170D}"/>
              </a:ext>
            </a:extLst>
          </p:cNvPr>
          <p:cNvSpPr txBox="1"/>
          <p:nvPr/>
        </p:nvSpPr>
        <p:spPr>
          <a:xfrm>
            <a:off x="457200" y="1143000"/>
            <a:ext cx="6629400"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Algunos ejemplos de Metaheurísticas </a:t>
            </a:r>
            <a:r>
              <a:rPr lang="es-CL" sz="2000" b="1" spc="-1" dirty="0">
                <a:solidFill>
                  <a:srgbClr val="17375E"/>
                </a:solidFill>
                <a:latin typeface="Roboto Light"/>
              </a:rPr>
              <a:t>Evolutivas</a:t>
            </a:r>
            <a:endParaRPr lang="en-US" sz="2000" b="1" strike="noStrike" spc="-1" dirty="0">
              <a:solidFill>
                <a:srgbClr val="000000"/>
              </a:solidFill>
              <a:latin typeface="Arial"/>
            </a:endParaRPr>
          </a:p>
        </p:txBody>
      </p:sp>
      <p:sp>
        <p:nvSpPr>
          <p:cNvPr id="5" name="3 Marcador de contenido">
            <a:extLst>
              <a:ext uri="{FF2B5EF4-FFF2-40B4-BE49-F238E27FC236}">
                <a16:creationId xmlns:a16="http://schemas.microsoft.com/office/drawing/2014/main" xmlns="" id="{3A38080F-7FAA-2F4B-95D7-0F0D2B8E6F4F}"/>
              </a:ext>
            </a:extLst>
          </p:cNvPr>
          <p:cNvSpPr txBox="1">
            <a:spLocks/>
          </p:cNvSpPr>
          <p:nvPr/>
        </p:nvSpPr>
        <p:spPr bwMode="auto">
          <a:xfrm>
            <a:off x="384773" y="1824275"/>
            <a:ext cx="8229600" cy="3236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err="1">
                <a:latin typeface="Calibri" panose="020F0502020204030204" pitchFamily="34" charset="0"/>
                <a:ea typeface="Calibri" panose="020F0502020204030204" pitchFamily="34" charset="0"/>
                <a:cs typeface="Calibri" panose="020F0502020204030204" pitchFamily="34" charset="0"/>
              </a:rPr>
              <a:t>Cellular</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Evolutionary</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Algorithm</a:t>
            </a:r>
            <a:r>
              <a:rPr lang="es-ES" sz="2400" dirty="0">
                <a:latin typeface="Calibri" panose="020F0502020204030204" pitchFamily="34" charset="0"/>
                <a:ea typeface="Calibri" panose="020F0502020204030204" pitchFamily="34" charset="0"/>
                <a:cs typeface="Calibri" panose="020F0502020204030204" pitchFamily="34" charset="0"/>
              </a:rPr>
              <a:t> (CEA)</a:t>
            </a:r>
          </a:p>
          <a:p>
            <a:r>
              <a:rPr lang="es-ES" sz="2400" dirty="0" err="1">
                <a:latin typeface="Calibri" panose="020F0502020204030204" pitchFamily="34" charset="0"/>
                <a:ea typeface="Calibri" panose="020F0502020204030204" pitchFamily="34" charset="0"/>
                <a:cs typeface="Calibri" panose="020F0502020204030204" pitchFamily="34" charset="0"/>
              </a:rPr>
              <a:t>Genetic</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Algorithm</a:t>
            </a:r>
            <a:r>
              <a:rPr lang="es-ES" sz="2400" dirty="0">
                <a:latin typeface="Calibri" panose="020F0502020204030204" pitchFamily="34" charset="0"/>
                <a:ea typeface="Calibri" panose="020F0502020204030204" pitchFamily="34" charset="0"/>
                <a:cs typeface="Calibri" panose="020F0502020204030204" pitchFamily="34" charset="0"/>
              </a:rPr>
              <a:t> (GA)</a:t>
            </a:r>
          </a:p>
          <a:p>
            <a:r>
              <a:rPr lang="es-ES" sz="2400" dirty="0" err="1">
                <a:latin typeface="Calibri" panose="020F0502020204030204" pitchFamily="34" charset="0"/>
                <a:ea typeface="Calibri" panose="020F0502020204030204" pitchFamily="34" charset="0"/>
                <a:cs typeface="Calibri" panose="020F0502020204030204" pitchFamily="34" charset="0"/>
              </a:rPr>
              <a:t>Differential</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Evolution</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Algorithm</a:t>
            </a:r>
            <a:r>
              <a:rPr lang="es-ES" sz="2400" dirty="0">
                <a:latin typeface="Calibri" panose="020F0502020204030204" pitchFamily="34" charset="0"/>
                <a:ea typeface="Calibri" panose="020F0502020204030204" pitchFamily="34" charset="0"/>
                <a:cs typeface="Calibri" panose="020F0502020204030204" pitchFamily="34" charset="0"/>
              </a:rPr>
              <a:t> (DEA)</a:t>
            </a:r>
          </a:p>
        </p:txBody>
      </p:sp>
      <p:pic>
        <p:nvPicPr>
          <p:cNvPr id="4098" name="Picture 2" descr="What Is Gene Therapy: Risks, Benefits, and More">
            <a:extLst>
              <a:ext uri="{FF2B5EF4-FFF2-40B4-BE49-F238E27FC236}">
                <a16:creationId xmlns:a16="http://schemas.microsoft.com/office/drawing/2014/main" xmlns="" id="{CE92136B-B1F9-A2F8-1C6D-8C093FAB8B6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7723"/>
          <a:stretch/>
        </p:blipFill>
        <p:spPr bwMode="auto">
          <a:xfrm>
            <a:off x="5296276" y="3189398"/>
            <a:ext cx="3567061" cy="3290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Marcador de número de diapositiva 4">
            <a:extLst>
              <a:ext uri="{FF2B5EF4-FFF2-40B4-BE49-F238E27FC236}">
                <a16:creationId xmlns:a16="http://schemas.microsoft.com/office/drawing/2014/main" xmlns="" id="{30C8F089-3391-EAB1-D188-4A8EBF782EF1}"/>
              </a:ext>
            </a:extLst>
          </p:cNvPr>
          <p:cNvSpPr txBox="1">
            <a:spLocks/>
          </p:cNvSpPr>
          <p:nvPr/>
        </p:nvSpPr>
        <p:spPr>
          <a:xfrm>
            <a:off x="6408228" y="6528529"/>
            <a:ext cx="2133360" cy="364680"/>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0FB3B-000C-4DA9-81C9-E3F000FD275D}" type="slidenum">
              <a:rPr lang="es-CL" b="1" smtClean="0">
                <a:solidFill>
                  <a:schemeClr val="bg1"/>
                </a:solidFill>
              </a:rPr>
              <a:pPr/>
              <a:t>11</a:t>
            </a:fld>
            <a:r>
              <a:rPr lang="es-CL" b="1" dirty="0">
                <a:solidFill>
                  <a:schemeClr val="bg1"/>
                </a:solidFill>
              </a:rPr>
              <a:t>/33</a:t>
            </a:r>
          </a:p>
        </p:txBody>
      </p:sp>
    </p:spTree>
    <p:extLst>
      <p:ext uri="{BB962C8B-B14F-4D97-AF65-F5344CB8AC3E}">
        <p14:creationId xmlns:p14="http://schemas.microsoft.com/office/powerpoint/2010/main" val="1734790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adroTexto 176"/>
          <p:cNvSpPr txBox="1"/>
          <p:nvPr/>
        </p:nvSpPr>
        <p:spPr>
          <a:xfrm>
            <a:off x="457200" y="1143000"/>
            <a:ext cx="6629400"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Metaheurísticas </a:t>
            </a:r>
            <a:r>
              <a:rPr lang="es-CL" sz="2000" b="1" spc="-1" dirty="0">
                <a:solidFill>
                  <a:srgbClr val="17375E"/>
                </a:solidFill>
                <a:latin typeface="Roboto Light"/>
              </a:rPr>
              <a:t>según inspiración: Enjambre</a:t>
            </a:r>
            <a:endParaRPr lang="en-US" sz="2000" b="1" strike="noStrike" spc="-1" dirty="0">
              <a:solidFill>
                <a:srgbClr val="000000"/>
              </a:solidFill>
              <a:latin typeface="Arial"/>
            </a:endParaRPr>
          </a:p>
        </p:txBody>
      </p:sp>
      <p:sp>
        <p:nvSpPr>
          <p:cNvPr id="2" name="3 Marcador de contenido">
            <a:extLst>
              <a:ext uri="{FF2B5EF4-FFF2-40B4-BE49-F238E27FC236}">
                <a16:creationId xmlns:a16="http://schemas.microsoft.com/office/drawing/2014/main" xmlns="" id="{2D37E157-EF69-6784-E101-1FC7C7A186F8}"/>
              </a:ext>
            </a:extLst>
          </p:cNvPr>
          <p:cNvSpPr txBox="1">
            <a:spLocks/>
          </p:cNvSpPr>
          <p:nvPr/>
        </p:nvSpPr>
        <p:spPr bwMode="auto">
          <a:xfrm>
            <a:off x="457200" y="1650124"/>
            <a:ext cx="8229600" cy="46887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400" b="1" dirty="0"/>
              <a:t>¿Qué son?</a:t>
            </a:r>
          </a:p>
          <a:p>
            <a:pPr marL="0" indent="0">
              <a:buFont typeface="Arial" panose="020B0604020202020204" pitchFamily="34" charset="0"/>
              <a:buNone/>
            </a:pPr>
            <a:endParaRPr lang="es-ES" sz="2400" b="1" dirty="0"/>
          </a:p>
          <a:p>
            <a:pPr marL="0" indent="0" algn="ctr">
              <a:buFont typeface="Arial" panose="020B0604020202020204" pitchFamily="34" charset="0"/>
              <a:buNone/>
            </a:pPr>
            <a:r>
              <a:rPr lang="es-ES" sz="2400" i="1" dirty="0"/>
              <a:t>“Los algoritmos de optimización </a:t>
            </a:r>
            <a:r>
              <a:rPr lang="es-ES" sz="2400" b="1" i="1" dirty="0"/>
              <a:t>basados en Inteligencia de enjambre </a:t>
            </a:r>
            <a:r>
              <a:rPr lang="es-ES" sz="2400" i="1" dirty="0"/>
              <a:t>comprenden una serie de técnicas que se </a:t>
            </a:r>
            <a:r>
              <a:rPr lang="es-ES" sz="2400" b="1" i="1" dirty="0"/>
              <a:t>inspiran en el comportamiento colectivo </a:t>
            </a:r>
            <a:r>
              <a:rPr lang="es-ES" sz="2400" i="1" dirty="0"/>
              <a:t>[…]. En este tipo de técnicas, la búsqueda por parte de </a:t>
            </a:r>
            <a:r>
              <a:rPr lang="es-ES" sz="2400" b="1" i="1" dirty="0"/>
              <a:t>los agentes son modelados por una población de individuos </a:t>
            </a:r>
            <a:r>
              <a:rPr lang="es-ES" sz="2400" i="1" dirty="0"/>
              <a:t>que son capaces de </a:t>
            </a:r>
            <a:r>
              <a:rPr lang="es-ES" sz="2400" b="1" i="1" dirty="0"/>
              <a:t>interactuar entre sí y con el medio ambiente </a:t>
            </a:r>
            <a:r>
              <a:rPr lang="es-ES" sz="2400" i="1" dirty="0"/>
              <a:t>que los rodea.”</a:t>
            </a:r>
          </a:p>
        </p:txBody>
      </p:sp>
      <p:sp>
        <p:nvSpPr>
          <p:cNvPr id="3" name="Rectangle 4">
            <a:extLst>
              <a:ext uri="{FF2B5EF4-FFF2-40B4-BE49-F238E27FC236}">
                <a16:creationId xmlns:a16="http://schemas.microsoft.com/office/drawing/2014/main" xmlns="" id="{61663FCF-EFB7-F2F0-926B-AAB839DA002B}"/>
              </a:ext>
            </a:extLst>
          </p:cNvPr>
          <p:cNvSpPr txBox="1">
            <a:spLocks/>
          </p:cNvSpPr>
          <p:nvPr/>
        </p:nvSpPr>
        <p:spPr bwMode="auto">
          <a:xfrm>
            <a:off x="457200" y="6264357"/>
            <a:ext cx="8229600" cy="395287"/>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s-CL" sz="1200" b="1" dirty="0">
                <a:solidFill>
                  <a:srgbClr val="953735"/>
                </a:solidFill>
                <a:latin typeface="Roboto Medium"/>
                <a:ea typeface="Roboto Medium"/>
                <a:cs typeface="Roboto Medium"/>
              </a:rPr>
              <a:t>Cuevas et. al; “New Advancements in Swarm algorithms: Operators and Applications” (2020).</a:t>
            </a:r>
          </a:p>
        </p:txBody>
      </p:sp>
      <p:sp>
        <p:nvSpPr>
          <p:cNvPr id="6" name="Marcador de número de diapositiva 4">
            <a:extLst>
              <a:ext uri="{FF2B5EF4-FFF2-40B4-BE49-F238E27FC236}">
                <a16:creationId xmlns:a16="http://schemas.microsoft.com/office/drawing/2014/main" xmlns="" id="{AC70667F-D070-BF3D-3828-63056D7EFE32}"/>
              </a:ext>
            </a:extLst>
          </p:cNvPr>
          <p:cNvSpPr txBox="1">
            <a:spLocks/>
          </p:cNvSpPr>
          <p:nvPr/>
        </p:nvSpPr>
        <p:spPr>
          <a:xfrm>
            <a:off x="6408228" y="6528529"/>
            <a:ext cx="2133360" cy="364680"/>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0FB3B-000C-4DA9-81C9-E3F000FD275D}" type="slidenum">
              <a:rPr lang="es-CL" b="1" smtClean="0">
                <a:solidFill>
                  <a:schemeClr val="bg1"/>
                </a:solidFill>
              </a:rPr>
              <a:pPr/>
              <a:t>12</a:t>
            </a:fld>
            <a:r>
              <a:rPr lang="es-CL" b="1" dirty="0">
                <a:solidFill>
                  <a:schemeClr val="bg1"/>
                </a:solidFill>
              </a:rPr>
              <a:t>/33</a:t>
            </a:r>
          </a:p>
        </p:txBody>
      </p:sp>
    </p:spTree>
    <p:extLst>
      <p:ext uri="{BB962C8B-B14F-4D97-AF65-F5344CB8AC3E}">
        <p14:creationId xmlns:p14="http://schemas.microsoft.com/office/powerpoint/2010/main" val="3737632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2EBD2D51-DB4F-D788-86AF-012151BAFCAE}"/>
              </a:ext>
            </a:extLst>
          </p:cNvPr>
          <p:cNvSpPr txBox="1"/>
          <p:nvPr/>
        </p:nvSpPr>
        <p:spPr>
          <a:xfrm>
            <a:off x="457200" y="1143000"/>
            <a:ext cx="6629400"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Algunos ejemplos de Metaheurísticas de </a:t>
            </a:r>
            <a:r>
              <a:rPr lang="es-CL" sz="2000" b="1" spc="-1" dirty="0">
                <a:solidFill>
                  <a:srgbClr val="17375E"/>
                </a:solidFill>
                <a:latin typeface="Roboto Light"/>
              </a:rPr>
              <a:t>Enjambre</a:t>
            </a:r>
            <a:endParaRPr lang="en-US" sz="2000" b="1" strike="noStrike" spc="-1" dirty="0">
              <a:solidFill>
                <a:srgbClr val="000000"/>
              </a:solidFill>
              <a:latin typeface="Arial"/>
            </a:endParaRPr>
          </a:p>
        </p:txBody>
      </p:sp>
      <p:sp>
        <p:nvSpPr>
          <p:cNvPr id="5" name="3 Marcador de contenido">
            <a:extLst>
              <a:ext uri="{FF2B5EF4-FFF2-40B4-BE49-F238E27FC236}">
                <a16:creationId xmlns:a16="http://schemas.microsoft.com/office/drawing/2014/main" xmlns="" id="{A3702008-D203-6426-8CE0-91F0233CA85C}"/>
              </a:ext>
            </a:extLst>
          </p:cNvPr>
          <p:cNvSpPr txBox="1">
            <a:spLocks/>
          </p:cNvSpPr>
          <p:nvPr/>
        </p:nvSpPr>
        <p:spPr bwMode="auto">
          <a:xfrm>
            <a:off x="384773" y="1824275"/>
            <a:ext cx="8229600" cy="3236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err="1">
                <a:latin typeface="Calibri" panose="020F0502020204030204" pitchFamily="34" charset="0"/>
                <a:ea typeface="Calibri" panose="020F0502020204030204" pitchFamily="34" charset="0"/>
                <a:cs typeface="Calibri" panose="020F0502020204030204" pitchFamily="34" charset="0"/>
              </a:rPr>
              <a:t>Particle</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Swarm</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Optimization</a:t>
            </a:r>
            <a:r>
              <a:rPr lang="es-ES" sz="2400" dirty="0">
                <a:latin typeface="Calibri" panose="020F0502020204030204" pitchFamily="34" charset="0"/>
                <a:ea typeface="Calibri" panose="020F0502020204030204" pitchFamily="34" charset="0"/>
                <a:cs typeface="Calibri" panose="020F0502020204030204" pitchFamily="34" charset="0"/>
              </a:rPr>
              <a:t> (PSO)</a:t>
            </a:r>
          </a:p>
          <a:p>
            <a:r>
              <a:rPr lang="es-ES" sz="2400" dirty="0" err="1">
                <a:latin typeface="Calibri" panose="020F0502020204030204" pitchFamily="34" charset="0"/>
                <a:ea typeface="Calibri" panose="020F0502020204030204" pitchFamily="34" charset="0"/>
                <a:cs typeface="Calibri" panose="020F0502020204030204" pitchFamily="34" charset="0"/>
              </a:rPr>
              <a:t>Ant</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Colony</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Optimization</a:t>
            </a:r>
            <a:r>
              <a:rPr lang="es-ES" sz="2400" dirty="0">
                <a:latin typeface="Calibri" panose="020F0502020204030204" pitchFamily="34" charset="0"/>
                <a:ea typeface="Calibri" panose="020F0502020204030204" pitchFamily="34" charset="0"/>
                <a:cs typeface="Calibri" panose="020F0502020204030204" pitchFamily="34" charset="0"/>
              </a:rPr>
              <a:t> (ACO)</a:t>
            </a:r>
          </a:p>
          <a:p>
            <a:r>
              <a:rPr lang="es-ES" sz="2400" dirty="0">
                <a:latin typeface="Calibri" panose="020F0502020204030204" pitchFamily="34" charset="0"/>
                <a:ea typeface="Calibri" panose="020F0502020204030204" pitchFamily="34" charset="0"/>
                <a:cs typeface="Calibri" panose="020F0502020204030204" pitchFamily="34" charset="0"/>
              </a:rPr>
              <a:t>Artificial </a:t>
            </a:r>
            <a:r>
              <a:rPr lang="es-ES" sz="2400" dirty="0" err="1">
                <a:latin typeface="Calibri" panose="020F0502020204030204" pitchFamily="34" charset="0"/>
                <a:ea typeface="Calibri" panose="020F0502020204030204" pitchFamily="34" charset="0"/>
                <a:cs typeface="Calibri" panose="020F0502020204030204" pitchFamily="34" charset="0"/>
              </a:rPr>
              <a:t>Bee</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Colony</a:t>
            </a:r>
            <a:r>
              <a:rPr lang="es-ES" sz="2400" dirty="0">
                <a:latin typeface="Calibri" panose="020F0502020204030204" pitchFamily="34" charset="0"/>
                <a:ea typeface="Calibri" panose="020F0502020204030204" pitchFamily="34" charset="0"/>
                <a:cs typeface="Calibri" panose="020F0502020204030204" pitchFamily="34" charset="0"/>
              </a:rPr>
              <a:t> (ABC)</a:t>
            </a:r>
          </a:p>
        </p:txBody>
      </p:sp>
      <p:pic>
        <p:nvPicPr>
          <p:cNvPr id="3074" name="Picture 2" descr="How Do Ant Colonies Work | About Colony Structure">
            <a:extLst>
              <a:ext uri="{FF2B5EF4-FFF2-40B4-BE49-F238E27FC236}">
                <a16:creationId xmlns:a16="http://schemas.microsoft.com/office/drawing/2014/main" xmlns="" id="{079616CA-5D6C-7E33-8EEC-057426E7B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380" y="3705667"/>
            <a:ext cx="4729870" cy="2648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Marcador de número de diapositiva 4">
            <a:extLst>
              <a:ext uri="{FF2B5EF4-FFF2-40B4-BE49-F238E27FC236}">
                <a16:creationId xmlns:a16="http://schemas.microsoft.com/office/drawing/2014/main" xmlns="" id="{BFEAA473-FA22-A31F-9AE1-E875A34F9315}"/>
              </a:ext>
            </a:extLst>
          </p:cNvPr>
          <p:cNvSpPr txBox="1">
            <a:spLocks/>
          </p:cNvSpPr>
          <p:nvPr/>
        </p:nvSpPr>
        <p:spPr>
          <a:xfrm>
            <a:off x="6408228" y="6528529"/>
            <a:ext cx="2133360" cy="364680"/>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0FB3B-000C-4DA9-81C9-E3F000FD275D}" type="slidenum">
              <a:rPr lang="es-CL" b="1" smtClean="0">
                <a:solidFill>
                  <a:schemeClr val="bg1"/>
                </a:solidFill>
              </a:rPr>
              <a:pPr/>
              <a:t>13</a:t>
            </a:fld>
            <a:r>
              <a:rPr lang="es-CL" b="1" dirty="0">
                <a:solidFill>
                  <a:schemeClr val="bg1"/>
                </a:solidFill>
              </a:rPr>
              <a:t>/33</a:t>
            </a:r>
          </a:p>
        </p:txBody>
      </p:sp>
    </p:spTree>
    <p:extLst>
      <p:ext uri="{BB962C8B-B14F-4D97-AF65-F5344CB8AC3E}">
        <p14:creationId xmlns:p14="http://schemas.microsoft.com/office/powerpoint/2010/main" val="3825221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adroTexto 176"/>
          <p:cNvSpPr txBox="1"/>
          <p:nvPr/>
        </p:nvSpPr>
        <p:spPr>
          <a:xfrm>
            <a:off x="457199" y="1143000"/>
            <a:ext cx="7131465"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Metaheurísticas </a:t>
            </a:r>
            <a:r>
              <a:rPr lang="es-CL" sz="2000" b="1" spc="-1" dirty="0">
                <a:solidFill>
                  <a:srgbClr val="17375E"/>
                </a:solidFill>
                <a:latin typeface="Roboto Light"/>
              </a:rPr>
              <a:t>según inspiración: Basadas en </a:t>
            </a:r>
            <a:r>
              <a:rPr lang="es-CL" sz="2000" b="1" spc="-1" dirty="0" smtClean="0">
                <a:solidFill>
                  <a:srgbClr val="17375E"/>
                </a:solidFill>
                <a:latin typeface="Roboto Light"/>
              </a:rPr>
              <a:t>la Física</a:t>
            </a:r>
            <a:endParaRPr lang="en-US" sz="2000" b="1" strike="noStrike" spc="-1" dirty="0">
              <a:solidFill>
                <a:srgbClr val="000000"/>
              </a:solidFill>
              <a:latin typeface="Arial"/>
            </a:endParaRPr>
          </a:p>
        </p:txBody>
      </p:sp>
      <p:sp>
        <p:nvSpPr>
          <p:cNvPr id="2" name="3 Marcador de contenido">
            <a:extLst>
              <a:ext uri="{FF2B5EF4-FFF2-40B4-BE49-F238E27FC236}">
                <a16:creationId xmlns:a16="http://schemas.microsoft.com/office/drawing/2014/main" xmlns="" id="{06F67A52-A26B-1594-4231-3D02C18B1C42}"/>
              </a:ext>
            </a:extLst>
          </p:cNvPr>
          <p:cNvSpPr txBox="1">
            <a:spLocks/>
          </p:cNvSpPr>
          <p:nvPr/>
        </p:nvSpPr>
        <p:spPr bwMode="auto">
          <a:xfrm>
            <a:off x="457200" y="1650124"/>
            <a:ext cx="8229600" cy="46887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400" b="1" dirty="0"/>
              <a:t>¿Qué son?</a:t>
            </a:r>
          </a:p>
          <a:p>
            <a:pPr marL="0" indent="0">
              <a:buFont typeface="Arial" panose="020B0604020202020204" pitchFamily="34" charset="0"/>
              <a:buNone/>
            </a:pPr>
            <a:endParaRPr lang="es-ES" sz="2400" b="1" dirty="0"/>
          </a:p>
          <a:p>
            <a:pPr marL="0" indent="0" algn="ctr">
              <a:buFont typeface="Arial" panose="020B0604020202020204" pitchFamily="34" charset="0"/>
              <a:buNone/>
            </a:pPr>
            <a:r>
              <a:rPr lang="es-ES" sz="2400" i="1" dirty="0"/>
              <a:t>“</a:t>
            </a:r>
            <a:r>
              <a:rPr lang="es-CL" sz="2400" i="1" dirty="0"/>
              <a:t>[...] </a:t>
            </a:r>
            <a:r>
              <a:rPr lang="es-CL" sz="2400" b="1" i="1" dirty="0"/>
              <a:t>se inspiran en leyes físicas</a:t>
            </a:r>
            <a:r>
              <a:rPr lang="es-CL" sz="2400" i="1" dirty="0"/>
              <a:t>, como la </a:t>
            </a:r>
            <a:r>
              <a:rPr lang="es-CL" sz="2400" b="1" i="1" dirty="0"/>
              <a:t>inercia</a:t>
            </a:r>
            <a:r>
              <a:rPr lang="es-CL" sz="2400" i="1" dirty="0"/>
              <a:t>, la </a:t>
            </a:r>
            <a:r>
              <a:rPr lang="es-CL" sz="2400" b="1" i="1" dirty="0"/>
              <a:t>fuerza electromagnética</a:t>
            </a:r>
            <a:r>
              <a:rPr lang="es-CL" sz="2400" i="1" dirty="0"/>
              <a:t>, la </a:t>
            </a:r>
            <a:r>
              <a:rPr lang="es-CL" sz="2400" b="1" i="1" dirty="0"/>
              <a:t>fuerza gravitatoria</a:t>
            </a:r>
            <a:r>
              <a:rPr lang="es-CL" sz="2400" i="1" dirty="0"/>
              <a:t>, etc. […] para </a:t>
            </a:r>
            <a:r>
              <a:rPr lang="es-CL" sz="2400" b="1" i="1" dirty="0"/>
              <a:t>permitir a los agentes de búsqueda interactuar y navegar</a:t>
            </a:r>
            <a:r>
              <a:rPr lang="es-CL" sz="2400" i="1" dirty="0"/>
              <a:t> por el espacio de búsqueda [...].</a:t>
            </a:r>
            <a:r>
              <a:rPr lang="es-ES" sz="2400" i="1" dirty="0"/>
              <a:t>”</a:t>
            </a:r>
          </a:p>
        </p:txBody>
      </p:sp>
      <p:sp>
        <p:nvSpPr>
          <p:cNvPr id="3" name="Rectangle 4">
            <a:extLst>
              <a:ext uri="{FF2B5EF4-FFF2-40B4-BE49-F238E27FC236}">
                <a16:creationId xmlns:a16="http://schemas.microsoft.com/office/drawing/2014/main" xmlns="" id="{0C6CA47E-9B65-1F63-8B02-AB37E4220BCB}"/>
              </a:ext>
            </a:extLst>
          </p:cNvPr>
          <p:cNvSpPr txBox="1">
            <a:spLocks/>
          </p:cNvSpPr>
          <p:nvPr/>
        </p:nvSpPr>
        <p:spPr bwMode="auto">
          <a:xfrm>
            <a:off x="3649054" y="6061565"/>
            <a:ext cx="4915525" cy="395287"/>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s-CL" sz="1200" b="1" dirty="0">
                <a:solidFill>
                  <a:srgbClr val="953735"/>
                </a:solidFill>
                <a:latin typeface="Roboto Medium"/>
                <a:ea typeface="Roboto Medium"/>
                <a:cs typeface="Roboto Medium"/>
              </a:rPr>
              <a:t>Abdel-Basset et. al; “Light Spectrum Optimizer: A Novel Physics-Inspired Metaheuristic Optimization Algorithm” (2022).</a:t>
            </a:r>
          </a:p>
        </p:txBody>
      </p:sp>
      <p:sp>
        <p:nvSpPr>
          <p:cNvPr id="6" name="Marcador de número de diapositiva 4">
            <a:extLst>
              <a:ext uri="{FF2B5EF4-FFF2-40B4-BE49-F238E27FC236}">
                <a16:creationId xmlns:a16="http://schemas.microsoft.com/office/drawing/2014/main" xmlns="" id="{1597CA54-0B09-0721-6EA5-0BF6AB4C17E0}"/>
              </a:ext>
            </a:extLst>
          </p:cNvPr>
          <p:cNvSpPr txBox="1">
            <a:spLocks/>
          </p:cNvSpPr>
          <p:nvPr/>
        </p:nvSpPr>
        <p:spPr>
          <a:xfrm>
            <a:off x="6408228" y="6528529"/>
            <a:ext cx="2133360" cy="364680"/>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0FB3B-000C-4DA9-81C9-E3F000FD275D}" type="slidenum">
              <a:rPr lang="es-CL" b="1" smtClean="0">
                <a:solidFill>
                  <a:schemeClr val="bg1"/>
                </a:solidFill>
              </a:rPr>
              <a:pPr/>
              <a:t>14</a:t>
            </a:fld>
            <a:r>
              <a:rPr lang="es-CL" b="1" dirty="0">
                <a:solidFill>
                  <a:schemeClr val="bg1"/>
                </a:solidFill>
              </a:rPr>
              <a:t>/33</a:t>
            </a:r>
          </a:p>
        </p:txBody>
      </p:sp>
    </p:spTree>
    <p:extLst>
      <p:ext uri="{BB962C8B-B14F-4D97-AF65-F5344CB8AC3E}">
        <p14:creationId xmlns:p14="http://schemas.microsoft.com/office/powerpoint/2010/main" val="2434063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C4BF6865-D4A6-6F18-4E0B-DF50323D6607}"/>
              </a:ext>
            </a:extLst>
          </p:cNvPr>
          <p:cNvSpPr txBox="1"/>
          <p:nvPr/>
        </p:nvSpPr>
        <p:spPr>
          <a:xfrm>
            <a:off x="457199" y="1143000"/>
            <a:ext cx="7310297"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Algunos ejemplos de Metaheurísticas </a:t>
            </a:r>
            <a:r>
              <a:rPr lang="es-CL" sz="2000" b="1" spc="-1" dirty="0">
                <a:solidFill>
                  <a:srgbClr val="17375E"/>
                </a:solidFill>
                <a:latin typeface="Roboto Light"/>
              </a:rPr>
              <a:t>basadas en </a:t>
            </a:r>
            <a:r>
              <a:rPr lang="es-CL" sz="2000" b="1" spc="-1" dirty="0" smtClean="0">
                <a:solidFill>
                  <a:srgbClr val="17375E"/>
                </a:solidFill>
                <a:latin typeface="Roboto Light"/>
              </a:rPr>
              <a:t>la Física</a:t>
            </a:r>
            <a:endParaRPr lang="en-US" sz="2000" b="1" strike="noStrike" spc="-1" dirty="0">
              <a:solidFill>
                <a:srgbClr val="000000"/>
              </a:solidFill>
              <a:latin typeface="Arial"/>
            </a:endParaRPr>
          </a:p>
        </p:txBody>
      </p:sp>
      <p:sp>
        <p:nvSpPr>
          <p:cNvPr id="5" name="3 Marcador de contenido">
            <a:extLst>
              <a:ext uri="{FF2B5EF4-FFF2-40B4-BE49-F238E27FC236}">
                <a16:creationId xmlns:a16="http://schemas.microsoft.com/office/drawing/2014/main" xmlns="" id="{75DE0378-4F45-7F44-F352-119792A99D6F}"/>
              </a:ext>
            </a:extLst>
          </p:cNvPr>
          <p:cNvSpPr txBox="1">
            <a:spLocks/>
          </p:cNvSpPr>
          <p:nvPr/>
        </p:nvSpPr>
        <p:spPr bwMode="auto">
          <a:xfrm>
            <a:off x="384773" y="1824275"/>
            <a:ext cx="8229600" cy="3236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err="1">
                <a:latin typeface="Calibri" panose="020F0502020204030204" pitchFamily="34" charset="0"/>
                <a:ea typeface="Calibri" panose="020F0502020204030204" pitchFamily="34" charset="0"/>
                <a:cs typeface="Calibri" panose="020F0502020204030204" pitchFamily="34" charset="0"/>
              </a:rPr>
              <a:t>Gravitational</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Search</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Algorithm</a:t>
            </a:r>
            <a:r>
              <a:rPr lang="es-ES" sz="2400" dirty="0">
                <a:latin typeface="Calibri" panose="020F0502020204030204" pitchFamily="34" charset="0"/>
                <a:ea typeface="Calibri" panose="020F0502020204030204" pitchFamily="34" charset="0"/>
                <a:cs typeface="Calibri" panose="020F0502020204030204" pitchFamily="34" charset="0"/>
              </a:rPr>
              <a:t> (GSA)</a:t>
            </a:r>
          </a:p>
          <a:p>
            <a:r>
              <a:rPr lang="es-ES" sz="2400" dirty="0">
                <a:latin typeface="Calibri" panose="020F0502020204030204" pitchFamily="34" charset="0"/>
                <a:ea typeface="Calibri" panose="020F0502020204030204" pitchFamily="34" charset="0"/>
                <a:cs typeface="Calibri" panose="020F0502020204030204" pitchFamily="34" charset="0"/>
              </a:rPr>
              <a:t>Central </a:t>
            </a:r>
            <a:r>
              <a:rPr lang="es-ES" sz="2400" dirty="0" err="1">
                <a:latin typeface="Calibri" panose="020F0502020204030204" pitchFamily="34" charset="0"/>
                <a:ea typeface="Calibri" panose="020F0502020204030204" pitchFamily="34" charset="0"/>
                <a:cs typeface="Calibri" panose="020F0502020204030204" pitchFamily="34" charset="0"/>
              </a:rPr>
              <a:t>Force</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Optimizer</a:t>
            </a:r>
            <a:r>
              <a:rPr lang="es-ES" sz="2400" dirty="0">
                <a:latin typeface="Calibri" panose="020F0502020204030204" pitchFamily="34" charset="0"/>
                <a:ea typeface="Calibri" panose="020F0502020204030204" pitchFamily="34" charset="0"/>
                <a:cs typeface="Calibri" panose="020F0502020204030204" pitchFamily="34" charset="0"/>
              </a:rPr>
              <a:t> (CFO)</a:t>
            </a:r>
          </a:p>
          <a:p>
            <a:r>
              <a:rPr lang="es-ES" sz="2400" dirty="0" err="1">
                <a:latin typeface="Calibri" panose="020F0502020204030204" pitchFamily="34" charset="0"/>
                <a:ea typeface="Calibri" panose="020F0502020204030204" pitchFamily="34" charset="0"/>
                <a:cs typeface="Calibri" panose="020F0502020204030204" pitchFamily="34" charset="0"/>
              </a:rPr>
              <a:t>Thermal</a:t>
            </a:r>
            <a:r>
              <a:rPr lang="es-ES" sz="2400" dirty="0">
                <a:latin typeface="Calibri" panose="020F0502020204030204" pitchFamily="34" charset="0"/>
                <a:ea typeface="Calibri" panose="020F0502020204030204" pitchFamily="34" charset="0"/>
                <a:cs typeface="Calibri" panose="020F0502020204030204" pitchFamily="34" charset="0"/>
              </a:rPr>
              <a:t> Exchange </a:t>
            </a:r>
            <a:r>
              <a:rPr lang="es-ES" sz="2400" dirty="0" err="1">
                <a:latin typeface="Calibri" panose="020F0502020204030204" pitchFamily="34" charset="0"/>
                <a:ea typeface="Calibri" panose="020F0502020204030204" pitchFamily="34" charset="0"/>
                <a:cs typeface="Calibri" panose="020F0502020204030204" pitchFamily="34" charset="0"/>
              </a:rPr>
              <a:t>Optimization</a:t>
            </a:r>
            <a:r>
              <a:rPr lang="es-ES" sz="2400" dirty="0">
                <a:latin typeface="Calibri" panose="020F0502020204030204" pitchFamily="34" charset="0"/>
                <a:ea typeface="Calibri" panose="020F0502020204030204" pitchFamily="34" charset="0"/>
                <a:cs typeface="Calibri" panose="020F0502020204030204" pitchFamily="34" charset="0"/>
              </a:rPr>
              <a:t> (TEO)</a:t>
            </a:r>
          </a:p>
        </p:txBody>
      </p:sp>
      <p:pic>
        <p:nvPicPr>
          <p:cNvPr id="1028" name="Picture 4" descr="Why Gravity Is Not Like The Other Forces Quanta Magazine, 48% OFF">
            <a:extLst>
              <a:ext uri="{FF2B5EF4-FFF2-40B4-BE49-F238E27FC236}">
                <a16:creationId xmlns:a16="http://schemas.microsoft.com/office/drawing/2014/main" xmlns="" id="{A83B9911-1380-24FB-E65B-EAB198AFC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0992" y="1819750"/>
            <a:ext cx="2753008" cy="27530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is gravity? | New Scientist">
            <a:extLst>
              <a:ext uri="{FF2B5EF4-FFF2-40B4-BE49-F238E27FC236}">
                <a16:creationId xmlns:a16="http://schemas.microsoft.com/office/drawing/2014/main" xmlns="" id="{C3D3859A-CBD2-4111-6AF0-26A274E970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69" t="11040" r="8812" b="11040"/>
          <a:stretch/>
        </p:blipFill>
        <p:spPr bwMode="auto">
          <a:xfrm>
            <a:off x="1391593" y="3442581"/>
            <a:ext cx="3992580" cy="2654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Marcador de número de diapositiva 4">
            <a:extLst>
              <a:ext uri="{FF2B5EF4-FFF2-40B4-BE49-F238E27FC236}">
                <a16:creationId xmlns:a16="http://schemas.microsoft.com/office/drawing/2014/main" xmlns="" id="{B372BF40-1713-A3B7-0F5D-A84F5C7AFA14}"/>
              </a:ext>
            </a:extLst>
          </p:cNvPr>
          <p:cNvSpPr txBox="1">
            <a:spLocks/>
          </p:cNvSpPr>
          <p:nvPr/>
        </p:nvSpPr>
        <p:spPr>
          <a:xfrm>
            <a:off x="6408228" y="6528529"/>
            <a:ext cx="2133360" cy="364680"/>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0FB3B-000C-4DA9-81C9-E3F000FD275D}" type="slidenum">
              <a:rPr lang="es-CL" b="1" smtClean="0">
                <a:solidFill>
                  <a:schemeClr val="bg1"/>
                </a:solidFill>
              </a:rPr>
              <a:pPr/>
              <a:t>15</a:t>
            </a:fld>
            <a:r>
              <a:rPr lang="es-CL" b="1" dirty="0">
                <a:solidFill>
                  <a:schemeClr val="bg1"/>
                </a:solidFill>
              </a:rPr>
              <a:t>/33</a:t>
            </a:r>
          </a:p>
        </p:txBody>
      </p:sp>
    </p:spTree>
    <p:extLst>
      <p:ext uri="{BB962C8B-B14F-4D97-AF65-F5344CB8AC3E}">
        <p14:creationId xmlns:p14="http://schemas.microsoft.com/office/powerpoint/2010/main" val="226970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adroTexto 176"/>
          <p:cNvSpPr txBox="1"/>
          <p:nvPr/>
        </p:nvSpPr>
        <p:spPr>
          <a:xfrm>
            <a:off x="457199" y="1143000"/>
            <a:ext cx="7815130"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Metaheurísticas </a:t>
            </a:r>
            <a:r>
              <a:rPr lang="es-CL" sz="2000" b="1" spc="-1" dirty="0">
                <a:solidFill>
                  <a:srgbClr val="17375E"/>
                </a:solidFill>
                <a:latin typeface="Roboto Light"/>
              </a:rPr>
              <a:t>según inspiración: Basadas en el ser humano</a:t>
            </a:r>
            <a:endParaRPr lang="en-US" sz="2000" b="1" strike="noStrike" spc="-1" dirty="0">
              <a:solidFill>
                <a:srgbClr val="000000"/>
              </a:solidFill>
              <a:latin typeface="Arial"/>
            </a:endParaRPr>
          </a:p>
        </p:txBody>
      </p:sp>
      <p:sp>
        <p:nvSpPr>
          <p:cNvPr id="4" name="Marcador de número de diapositiva 4">
            <a:extLst>
              <a:ext uri="{FF2B5EF4-FFF2-40B4-BE49-F238E27FC236}">
                <a16:creationId xmlns:a16="http://schemas.microsoft.com/office/drawing/2014/main" xmlns="" id="{BD943C1A-58D5-8D43-BBBF-F16B748912B4}"/>
              </a:ext>
            </a:extLst>
          </p:cNvPr>
          <p:cNvSpPr txBox="1">
            <a:spLocks/>
          </p:cNvSpPr>
          <p:nvPr/>
        </p:nvSpPr>
        <p:spPr>
          <a:xfrm>
            <a:off x="6408228" y="6528529"/>
            <a:ext cx="2133360" cy="364680"/>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0FB3B-000C-4DA9-81C9-E3F000FD275D}" type="slidenum">
              <a:rPr lang="es-CL" b="1" smtClean="0">
                <a:solidFill>
                  <a:schemeClr val="bg1"/>
                </a:solidFill>
              </a:rPr>
              <a:pPr/>
              <a:t>16</a:t>
            </a:fld>
            <a:r>
              <a:rPr lang="es-CL" b="1" dirty="0">
                <a:solidFill>
                  <a:schemeClr val="bg1"/>
                </a:solidFill>
              </a:rPr>
              <a:t>/33</a:t>
            </a:r>
          </a:p>
        </p:txBody>
      </p:sp>
      <p:sp>
        <p:nvSpPr>
          <p:cNvPr id="5" name="3 Marcador de contenido">
            <a:extLst>
              <a:ext uri="{FF2B5EF4-FFF2-40B4-BE49-F238E27FC236}">
                <a16:creationId xmlns:a16="http://schemas.microsoft.com/office/drawing/2014/main" xmlns="" id="{59F187FB-CEC6-159B-BD08-13411B4F7C31}"/>
              </a:ext>
            </a:extLst>
          </p:cNvPr>
          <p:cNvSpPr txBox="1">
            <a:spLocks/>
          </p:cNvSpPr>
          <p:nvPr/>
        </p:nvSpPr>
        <p:spPr bwMode="auto">
          <a:xfrm>
            <a:off x="457200" y="1650124"/>
            <a:ext cx="8229600" cy="46887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400" b="1" dirty="0"/>
              <a:t>¿Qué son?</a:t>
            </a:r>
          </a:p>
          <a:p>
            <a:pPr marL="0" indent="0">
              <a:buFont typeface="Arial" panose="020B0604020202020204" pitchFamily="34" charset="0"/>
              <a:buNone/>
            </a:pPr>
            <a:endParaRPr lang="es-ES" sz="2400" i="1" dirty="0"/>
          </a:p>
          <a:p>
            <a:pPr marL="0" indent="0" algn="ctr">
              <a:buFont typeface="Arial" panose="020B0604020202020204" pitchFamily="34" charset="0"/>
              <a:buNone/>
            </a:pPr>
            <a:r>
              <a:rPr lang="es-CL" sz="2400" i="1" dirty="0"/>
              <a:t>“Los algoritmos metaheurísticos </a:t>
            </a:r>
            <a:r>
              <a:rPr lang="es-CL" sz="2400" b="1" i="1" dirty="0"/>
              <a:t>basados en humanos </a:t>
            </a:r>
            <a:r>
              <a:rPr lang="es-CL" sz="2400" i="1" dirty="0"/>
              <a:t>se diseñan a partir del modelado de la </a:t>
            </a:r>
            <a:r>
              <a:rPr lang="es-CL" sz="2400" b="1" i="1" dirty="0"/>
              <a:t>comunicación</a:t>
            </a:r>
            <a:r>
              <a:rPr lang="es-CL" sz="2400" i="1" dirty="0"/>
              <a:t>, las </a:t>
            </a:r>
            <a:r>
              <a:rPr lang="es-CL" sz="2400" b="1" i="1" dirty="0"/>
              <a:t>interacciones</a:t>
            </a:r>
            <a:r>
              <a:rPr lang="es-CL" sz="2400" i="1" dirty="0"/>
              <a:t>, los </a:t>
            </a:r>
            <a:r>
              <a:rPr lang="es-CL" sz="2400" b="1" i="1" dirty="0"/>
              <a:t>pensamientos</a:t>
            </a:r>
            <a:r>
              <a:rPr lang="es-CL" sz="2400" i="1" dirty="0"/>
              <a:t>, las </a:t>
            </a:r>
            <a:r>
              <a:rPr lang="es-CL" sz="2400" b="1" i="1" dirty="0"/>
              <a:t>decisiones</a:t>
            </a:r>
            <a:r>
              <a:rPr lang="es-CL" sz="2400" i="1" dirty="0"/>
              <a:t> y las </a:t>
            </a:r>
            <a:r>
              <a:rPr lang="es-CL" sz="2400" b="1" i="1" dirty="0"/>
              <a:t>estrategias</a:t>
            </a:r>
            <a:r>
              <a:rPr lang="es-CL" sz="2400" i="1" dirty="0"/>
              <a:t> de los seres humanos en su vida </a:t>
            </a:r>
            <a:r>
              <a:rPr lang="es-CL" sz="2400" b="1" i="1" dirty="0"/>
              <a:t>social e individual</a:t>
            </a:r>
            <a:r>
              <a:rPr lang="es-CL" sz="2400" i="1" dirty="0"/>
              <a:t>.”</a:t>
            </a:r>
            <a:endParaRPr lang="es-ES" sz="2400" i="1" dirty="0"/>
          </a:p>
        </p:txBody>
      </p:sp>
      <p:sp>
        <p:nvSpPr>
          <p:cNvPr id="6" name="Rectangle 4">
            <a:extLst>
              <a:ext uri="{FF2B5EF4-FFF2-40B4-BE49-F238E27FC236}">
                <a16:creationId xmlns:a16="http://schemas.microsoft.com/office/drawing/2014/main" xmlns="" id="{99D49C2E-A0F5-BA13-EEBA-C0C93F3C2992}"/>
              </a:ext>
            </a:extLst>
          </p:cNvPr>
          <p:cNvSpPr txBox="1">
            <a:spLocks/>
          </p:cNvSpPr>
          <p:nvPr/>
        </p:nvSpPr>
        <p:spPr bwMode="auto">
          <a:xfrm>
            <a:off x="1837346" y="6061565"/>
            <a:ext cx="6727233" cy="395287"/>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s-CL" sz="1200" b="1" dirty="0" err="1">
                <a:solidFill>
                  <a:srgbClr val="953735"/>
                </a:solidFill>
                <a:latin typeface="Roboto Medium"/>
                <a:ea typeface="Roboto Medium"/>
                <a:cs typeface="Roboto Medium"/>
              </a:rPr>
              <a:t>Hubalovska</a:t>
            </a:r>
            <a:r>
              <a:rPr lang="en-US" altLang="es-CL" sz="1200" b="1" dirty="0">
                <a:solidFill>
                  <a:srgbClr val="953735"/>
                </a:solidFill>
                <a:latin typeface="Roboto Medium"/>
                <a:ea typeface="Roboto Medium"/>
                <a:cs typeface="Roboto Medium"/>
              </a:rPr>
              <a:t> et. al; “A New Human-Based Metaheuristic Algorithm for Solving Optimization Problems Based on Technical and Vocational Education and Training” (2023).</a:t>
            </a:r>
          </a:p>
        </p:txBody>
      </p:sp>
    </p:spTree>
    <p:extLst>
      <p:ext uri="{BB962C8B-B14F-4D97-AF65-F5344CB8AC3E}">
        <p14:creationId xmlns:p14="http://schemas.microsoft.com/office/powerpoint/2010/main" val="1962642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2D28D20E-7FBA-F67D-E80B-766B4A3ACA81}"/>
              </a:ext>
            </a:extLst>
          </p:cNvPr>
          <p:cNvSpPr txBox="1"/>
          <p:nvPr/>
        </p:nvSpPr>
        <p:spPr>
          <a:xfrm>
            <a:off x="457200" y="1143000"/>
            <a:ext cx="7573224"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Algunos ejemplos de Metaheurísticas </a:t>
            </a:r>
            <a:r>
              <a:rPr lang="es-CL" sz="2000" b="1" spc="-1" dirty="0">
                <a:solidFill>
                  <a:srgbClr val="17375E"/>
                </a:solidFill>
                <a:latin typeface="Roboto Light"/>
              </a:rPr>
              <a:t>basadas en el ser humano</a:t>
            </a:r>
            <a:endParaRPr lang="en-US" sz="2000" b="1" strike="noStrike" spc="-1" dirty="0">
              <a:solidFill>
                <a:srgbClr val="000000"/>
              </a:solidFill>
              <a:latin typeface="Arial"/>
            </a:endParaRPr>
          </a:p>
        </p:txBody>
      </p:sp>
      <p:sp>
        <p:nvSpPr>
          <p:cNvPr id="5" name="3 Marcador de contenido">
            <a:extLst>
              <a:ext uri="{FF2B5EF4-FFF2-40B4-BE49-F238E27FC236}">
                <a16:creationId xmlns:a16="http://schemas.microsoft.com/office/drawing/2014/main" xmlns="" id="{7FF35ABB-0DD1-B9D8-5CF3-2AEDA9817484}"/>
              </a:ext>
            </a:extLst>
          </p:cNvPr>
          <p:cNvSpPr txBox="1">
            <a:spLocks/>
          </p:cNvSpPr>
          <p:nvPr/>
        </p:nvSpPr>
        <p:spPr bwMode="auto">
          <a:xfrm>
            <a:off x="384773" y="1824275"/>
            <a:ext cx="8229600" cy="3236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err="1">
                <a:latin typeface="Calibri" panose="020F0502020204030204" pitchFamily="34" charset="0"/>
                <a:ea typeface="Calibri" panose="020F0502020204030204" pitchFamily="34" charset="0"/>
                <a:cs typeface="Calibri" panose="020F0502020204030204" pitchFamily="34" charset="0"/>
              </a:rPr>
              <a:t>Language</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Education</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Optimization</a:t>
            </a:r>
            <a:r>
              <a:rPr lang="es-ES" sz="2400" dirty="0">
                <a:latin typeface="Calibri" panose="020F0502020204030204" pitchFamily="34" charset="0"/>
                <a:ea typeface="Calibri" panose="020F0502020204030204" pitchFamily="34" charset="0"/>
                <a:cs typeface="Calibri" panose="020F0502020204030204" pitchFamily="34" charset="0"/>
              </a:rPr>
              <a:t> (LEO)</a:t>
            </a:r>
          </a:p>
          <a:p>
            <a:r>
              <a:rPr lang="es-ES" sz="2400" dirty="0">
                <a:latin typeface="Calibri" panose="020F0502020204030204" pitchFamily="34" charset="0"/>
                <a:ea typeface="Calibri" panose="020F0502020204030204" pitchFamily="34" charset="0"/>
                <a:cs typeface="Calibri" panose="020F0502020204030204" pitchFamily="34" charset="0"/>
              </a:rPr>
              <a:t>Deep </a:t>
            </a:r>
            <a:r>
              <a:rPr lang="es-ES" sz="2400" dirty="0" err="1">
                <a:latin typeface="Calibri" panose="020F0502020204030204" pitchFamily="34" charset="0"/>
                <a:ea typeface="Calibri" panose="020F0502020204030204" pitchFamily="34" charset="0"/>
                <a:cs typeface="Calibri" panose="020F0502020204030204" pitchFamily="34" charset="0"/>
              </a:rPr>
              <a:t>Sleep</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Optimizer</a:t>
            </a:r>
            <a:r>
              <a:rPr lang="es-ES" sz="2400" dirty="0">
                <a:latin typeface="Calibri" panose="020F0502020204030204" pitchFamily="34" charset="0"/>
                <a:ea typeface="Calibri" panose="020F0502020204030204" pitchFamily="34" charset="0"/>
                <a:cs typeface="Calibri" panose="020F0502020204030204" pitchFamily="34" charset="0"/>
              </a:rPr>
              <a:t> (DSO)</a:t>
            </a:r>
          </a:p>
          <a:p>
            <a:r>
              <a:rPr lang="es-ES" sz="2400" dirty="0">
                <a:latin typeface="Calibri" panose="020F0502020204030204" pitchFamily="34" charset="0"/>
                <a:ea typeface="Calibri" panose="020F0502020204030204" pitchFamily="34" charset="0"/>
                <a:cs typeface="Calibri" panose="020F0502020204030204" pitchFamily="34" charset="0"/>
              </a:rPr>
              <a:t>Human Mental </a:t>
            </a:r>
            <a:r>
              <a:rPr lang="es-ES" sz="2400" dirty="0" err="1">
                <a:latin typeface="Calibri" panose="020F0502020204030204" pitchFamily="34" charset="0"/>
                <a:ea typeface="Calibri" panose="020F0502020204030204" pitchFamily="34" charset="0"/>
                <a:cs typeface="Calibri" panose="020F0502020204030204" pitchFamily="34" charset="0"/>
              </a:rPr>
              <a:t>Search</a:t>
            </a:r>
            <a:r>
              <a:rPr lang="es-ES" sz="2400" dirty="0">
                <a:latin typeface="Calibri" panose="020F0502020204030204" pitchFamily="34" charset="0"/>
                <a:ea typeface="Calibri" panose="020F0502020204030204" pitchFamily="34" charset="0"/>
                <a:cs typeface="Calibri" panose="020F0502020204030204" pitchFamily="34" charset="0"/>
              </a:rPr>
              <a:t> (HMS)</a:t>
            </a:r>
          </a:p>
        </p:txBody>
      </p:sp>
      <p:pic>
        <p:nvPicPr>
          <p:cNvPr id="2050" name="Picture 2" descr="Lo que descubrió un experimento sobre la inteligencia humana | TENDENCIAS |  GESTIÓN">
            <a:extLst>
              <a:ext uri="{FF2B5EF4-FFF2-40B4-BE49-F238E27FC236}">
                <a16:creationId xmlns:a16="http://schemas.microsoft.com/office/drawing/2014/main" xmlns="" id="{3156FBED-B960-444A-2D2B-E6D6A5ABB2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5741" y="3467618"/>
            <a:ext cx="3775295" cy="2831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Marcador de número de diapositiva 4">
            <a:extLst>
              <a:ext uri="{FF2B5EF4-FFF2-40B4-BE49-F238E27FC236}">
                <a16:creationId xmlns:a16="http://schemas.microsoft.com/office/drawing/2014/main" xmlns="" id="{F38F88B5-23F8-2552-2B39-84B754A424A2}"/>
              </a:ext>
            </a:extLst>
          </p:cNvPr>
          <p:cNvSpPr txBox="1">
            <a:spLocks/>
          </p:cNvSpPr>
          <p:nvPr/>
        </p:nvSpPr>
        <p:spPr>
          <a:xfrm>
            <a:off x="6408228" y="6528529"/>
            <a:ext cx="2133360" cy="364680"/>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0FB3B-000C-4DA9-81C9-E3F000FD275D}" type="slidenum">
              <a:rPr lang="es-CL" b="1" smtClean="0">
                <a:solidFill>
                  <a:schemeClr val="bg1"/>
                </a:solidFill>
              </a:rPr>
              <a:pPr/>
              <a:t>17</a:t>
            </a:fld>
            <a:r>
              <a:rPr lang="es-CL" b="1" dirty="0">
                <a:solidFill>
                  <a:schemeClr val="bg1"/>
                </a:solidFill>
              </a:rPr>
              <a:t>/33</a:t>
            </a:r>
          </a:p>
        </p:txBody>
      </p:sp>
    </p:spTree>
    <p:extLst>
      <p:ext uri="{BB962C8B-B14F-4D97-AF65-F5344CB8AC3E}">
        <p14:creationId xmlns:p14="http://schemas.microsoft.com/office/powerpoint/2010/main" val="144357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71F025-5054-63D2-0D10-D157C773F87E}"/>
              </a:ext>
            </a:extLst>
          </p:cNvPr>
          <p:cNvSpPr>
            <a:spLocks noGrp="1"/>
          </p:cNvSpPr>
          <p:nvPr>
            <p:ph type="title"/>
          </p:nvPr>
        </p:nvSpPr>
        <p:spPr/>
        <p:txBody>
          <a:bodyPr/>
          <a:lstStyle/>
          <a:p>
            <a:r>
              <a:rPr lang="es-CL" dirty="0"/>
              <a:t>Ahora algunos ejemplos de </a:t>
            </a:r>
            <a:r>
              <a:rPr lang="es-CL" dirty="0" err="1"/>
              <a:t>metaheurísticas</a:t>
            </a:r>
            <a:r>
              <a:rPr lang="es-CL" dirty="0"/>
              <a:t> </a:t>
            </a:r>
            <a:r>
              <a:rPr lang="es-CL" dirty="0" smtClean="0"/>
              <a:t> + en </a:t>
            </a:r>
            <a:r>
              <a:rPr lang="es-CL" dirty="0"/>
              <a:t>detalle</a:t>
            </a:r>
          </a:p>
        </p:txBody>
      </p:sp>
      <p:sp>
        <p:nvSpPr>
          <p:cNvPr id="4" name="Marcador de número de diapositiva 4">
            <a:extLst>
              <a:ext uri="{FF2B5EF4-FFF2-40B4-BE49-F238E27FC236}">
                <a16:creationId xmlns:a16="http://schemas.microsoft.com/office/drawing/2014/main" xmlns="" id="{ADD82657-4E3B-8129-9B0A-63B217AA1768}"/>
              </a:ext>
            </a:extLst>
          </p:cNvPr>
          <p:cNvSpPr txBox="1">
            <a:spLocks/>
          </p:cNvSpPr>
          <p:nvPr/>
        </p:nvSpPr>
        <p:spPr>
          <a:xfrm>
            <a:off x="6408228" y="6528529"/>
            <a:ext cx="2133360" cy="364680"/>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0FB3B-000C-4DA9-81C9-E3F000FD275D}" type="slidenum">
              <a:rPr lang="es-CL" b="1" smtClean="0">
                <a:solidFill>
                  <a:schemeClr val="bg1"/>
                </a:solidFill>
              </a:rPr>
              <a:pPr/>
              <a:t>18</a:t>
            </a:fld>
            <a:r>
              <a:rPr lang="es-CL" b="1" dirty="0">
                <a:solidFill>
                  <a:schemeClr val="bg1"/>
                </a:solidFill>
              </a:rPr>
              <a:t>/33</a:t>
            </a:r>
          </a:p>
        </p:txBody>
      </p:sp>
    </p:spTree>
    <p:extLst>
      <p:ext uri="{BB962C8B-B14F-4D97-AF65-F5344CB8AC3E}">
        <p14:creationId xmlns:p14="http://schemas.microsoft.com/office/powerpoint/2010/main" val="1278492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0793" y="3198167"/>
            <a:ext cx="5122414" cy="1077218"/>
          </a:xfrm>
          <a:prstGeom prst="rect">
            <a:avLst/>
          </a:prstGeom>
          <a:noFill/>
        </p:spPr>
        <p:txBody>
          <a:bodyPr wrap="square" rtlCol="0">
            <a:spAutoFit/>
          </a:bodyPr>
          <a:lstStyle/>
          <a:p>
            <a:pPr algn="ctr"/>
            <a:r>
              <a:rPr lang="en-US" sz="3200" b="1" spc="200" dirty="0">
                <a:solidFill>
                  <a:schemeClr val="accent2">
                    <a:lumMod val="75000"/>
                  </a:schemeClr>
                </a:solidFill>
                <a:latin typeface="Roboto Medium"/>
                <a:cs typeface="Roboto Medium"/>
              </a:rPr>
              <a:t>Sine Cosine Algorithm (SCA)</a:t>
            </a:r>
          </a:p>
        </p:txBody>
      </p:sp>
    </p:spTree>
    <p:extLst>
      <p:ext uri="{BB962C8B-B14F-4D97-AF65-F5344CB8AC3E}">
        <p14:creationId xmlns:p14="http://schemas.microsoft.com/office/powerpoint/2010/main" val="3778224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3"/>
          <p:cNvSpPr/>
          <p:nvPr/>
        </p:nvSpPr>
        <p:spPr>
          <a:xfrm>
            <a:off x="601560" y="1019880"/>
            <a:ext cx="3854520" cy="3371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s-CL" sz="1600" b="1" strike="noStrike" spc="199" dirty="0" smtClean="0">
                <a:solidFill>
                  <a:schemeClr val="accent2">
                    <a:lumMod val="75000"/>
                  </a:schemeClr>
                </a:solidFill>
                <a:latin typeface="Roboto Medium"/>
              </a:rPr>
              <a:t>Contenido</a:t>
            </a:r>
            <a:endParaRPr lang="en-US" sz="1600" b="0" strike="noStrike" spc="-1" dirty="0">
              <a:solidFill>
                <a:srgbClr val="000000"/>
              </a:solidFill>
              <a:latin typeface="Arial"/>
            </a:endParaRPr>
          </a:p>
        </p:txBody>
      </p:sp>
      <p:sp>
        <p:nvSpPr>
          <p:cNvPr id="154" name="TextBox 5"/>
          <p:cNvSpPr/>
          <p:nvPr/>
        </p:nvSpPr>
        <p:spPr>
          <a:xfrm>
            <a:off x="418680" y="1740240"/>
            <a:ext cx="8075160" cy="45228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17375E"/>
              </a:buClr>
              <a:buFont typeface="Arial"/>
              <a:buChar char="•"/>
            </a:pPr>
            <a:r>
              <a:rPr lang="es-CL" sz="1600" b="0" strike="noStrike" spc="-1" dirty="0">
                <a:solidFill>
                  <a:srgbClr val="17375E"/>
                </a:solidFill>
                <a:latin typeface="Roboto Light"/>
              </a:rPr>
              <a:t>Problemas </a:t>
            </a:r>
            <a:r>
              <a:rPr lang="es-CL" sz="1600" b="0" strike="noStrike" spc="-1" dirty="0" err="1">
                <a:solidFill>
                  <a:srgbClr val="17375E"/>
                </a:solidFill>
                <a:latin typeface="Roboto Light"/>
              </a:rPr>
              <a:t>Combinatoriales</a:t>
            </a:r>
            <a:endParaRPr lang="en-US" sz="1600" b="0" strike="noStrike" spc="-1" dirty="0">
              <a:solidFill>
                <a:srgbClr val="000000"/>
              </a:solidFill>
              <a:latin typeface="Arial"/>
            </a:endParaRPr>
          </a:p>
          <a:p>
            <a:pPr marL="743040" lvl="1" indent="-285840">
              <a:lnSpc>
                <a:spcPct val="100000"/>
              </a:lnSpc>
              <a:buClr>
                <a:srgbClr val="17375E"/>
              </a:buClr>
              <a:buFont typeface="Arial"/>
              <a:buChar char="•"/>
            </a:pPr>
            <a:r>
              <a:rPr lang="es-CL" sz="1600" b="0" strike="noStrike" spc="-1" dirty="0">
                <a:solidFill>
                  <a:srgbClr val="17375E"/>
                </a:solidFill>
                <a:latin typeface="Roboto Light"/>
              </a:rPr>
              <a:t>¿Qué son los problemas </a:t>
            </a:r>
            <a:r>
              <a:rPr lang="es-CL" sz="1600" b="0" strike="noStrike" spc="-1" dirty="0" err="1">
                <a:solidFill>
                  <a:srgbClr val="17375E"/>
                </a:solidFill>
                <a:latin typeface="Roboto Light"/>
              </a:rPr>
              <a:t>combinatoriales</a:t>
            </a:r>
            <a:r>
              <a:rPr lang="es-CL" sz="1600" b="0" strike="noStrike" spc="-1" dirty="0">
                <a:solidFill>
                  <a:srgbClr val="17375E"/>
                </a:solidFill>
                <a:latin typeface="Roboto Light"/>
              </a:rPr>
              <a:t>?</a:t>
            </a:r>
            <a:endParaRPr lang="en-US" sz="1600" b="0" strike="noStrike" spc="-1" dirty="0">
              <a:solidFill>
                <a:srgbClr val="000000"/>
              </a:solidFill>
              <a:latin typeface="Arial"/>
            </a:endParaRPr>
          </a:p>
          <a:p>
            <a:pPr marL="743040" lvl="1" indent="-285840">
              <a:lnSpc>
                <a:spcPct val="100000"/>
              </a:lnSpc>
              <a:buClr>
                <a:srgbClr val="17375E"/>
              </a:buClr>
              <a:buFont typeface="Arial"/>
              <a:buChar char="•"/>
            </a:pPr>
            <a:r>
              <a:rPr lang="es-CL" sz="1600" b="0" strike="noStrike" spc="-1" dirty="0">
                <a:solidFill>
                  <a:srgbClr val="17375E"/>
                </a:solidFill>
                <a:latin typeface="Roboto Light"/>
              </a:rPr>
              <a:t>¿Por qué nos interesa resolverlos? </a:t>
            </a:r>
            <a:endParaRPr lang="en-US" sz="1600" b="0" strike="noStrike" spc="-1" dirty="0">
              <a:solidFill>
                <a:srgbClr val="000000"/>
              </a:solidFill>
              <a:latin typeface="Arial"/>
            </a:endParaRPr>
          </a:p>
          <a:p>
            <a:pPr marL="285840" indent="-285840">
              <a:lnSpc>
                <a:spcPct val="100000"/>
              </a:lnSpc>
              <a:buClr>
                <a:srgbClr val="17375E"/>
              </a:buClr>
              <a:buFont typeface="Arial"/>
              <a:buChar char="•"/>
            </a:pPr>
            <a:r>
              <a:rPr lang="es-CL" sz="1600" b="0" strike="noStrike" spc="-1" dirty="0">
                <a:solidFill>
                  <a:srgbClr val="17375E"/>
                </a:solidFill>
                <a:latin typeface="Roboto Light"/>
              </a:rPr>
              <a:t>¿</a:t>
            </a:r>
            <a:r>
              <a:rPr lang="es-CL" sz="1600" b="0" strike="noStrike" spc="-1" dirty="0" smtClean="0">
                <a:solidFill>
                  <a:srgbClr val="17375E"/>
                </a:solidFill>
                <a:latin typeface="Roboto Light"/>
              </a:rPr>
              <a:t>Cómo </a:t>
            </a:r>
            <a:r>
              <a:rPr lang="es-CL" sz="1600" b="0" strike="noStrike" spc="-1" dirty="0">
                <a:solidFill>
                  <a:srgbClr val="17375E"/>
                </a:solidFill>
                <a:latin typeface="Roboto Light"/>
              </a:rPr>
              <a:t>se resuelve un problema </a:t>
            </a:r>
            <a:r>
              <a:rPr lang="es-CL" sz="1600" b="0" strike="noStrike" spc="-1" dirty="0" err="1">
                <a:solidFill>
                  <a:srgbClr val="17375E"/>
                </a:solidFill>
                <a:latin typeface="Roboto Light"/>
              </a:rPr>
              <a:t>combinatorial</a:t>
            </a:r>
            <a:r>
              <a:rPr lang="es-CL" sz="1600" b="0" strike="noStrike" spc="-1" dirty="0">
                <a:solidFill>
                  <a:srgbClr val="17375E"/>
                </a:solidFill>
                <a:latin typeface="Roboto Light"/>
              </a:rPr>
              <a:t>?</a:t>
            </a:r>
            <a:endParaRPr lang="en-US" sz="1600" b="0" strike="noStrike" spc="-1" dirty="0">
              <a:solidFill>
                <a:srgbClr val="000000"/>
              </a:solidFill>
              <a:latin typeface="Arial"/>
            </a:endParaRPr>
          </a:p>
          <a:p>
            <a:pPr marL="743040" lvl="1" indent="-285840">
              <a:lnSpc>
                <a:spcPct val="100000"/>
              </a:lnSpc>
              <a:buClr>
                <a:srgbClr val="17375E"/>
              </a:buClr>
              <a:buFont typeface="Arial"/>
              <a:buChar char="•"/>
            </a:pPr>
            <a:r>
              <a:rPr lang="es-CL" sz="1600" b="0" strike="noStrike" spc="-1" dirty="0">
                <a:solidFill>
                  <a:srgbClr val="17375E"/>
                </a:solidFill>
                <a:latin typeface="Roboto Light"/>
              </a:rPr>
              <a:t>Técnicas completas/exactas</a:t>
            </a:r>
            <a:endParaRPr lang="en-US" sz="1600" b="0" strike="noStrike" spc="-1" dirty="0">
              <a:solidFill>
                <a:srgbClr val="000000"/>
              </a:solidFill>
              <a:latin typeface="Arial"/>
            </a:endParaRPr>
          </a:p>
          <a:p>
            <a:pPr marL="743040" lvl="1" indent="-285840">
              <a:lnSpc>
                <a:spcPct val="100000"/>
              </a:lnSpc>
              <a:buClr>
                <a:srgbClr val="17375E"/>
              </a:buClr>
              <a:buFont typeface="Arial"/>
              <a:buChar char="•"/>
            </a:pPr>
            <a:r>
              <a:rPr lang="es-CL" sz="1600" b="0" strike="noStrike" spc="-1" dirty="0">
                <a:solidFill>
                  <a:srgbClr val="17375E"/>
                </a:solidFill>
                <a:latin typeface="Roboto Light"/>
              </a:rPr>
              <a:t>Técnicas incompletas: Heurísticas</a:t>
            </a:r>
            <a:endParaRPr lang="en-US" sz="1600" b="0" strike="noStrike" spc="-1" dirty="0">
              <a:solidFill>
                <a:srgbClr val="000000"/>
              </a:solidFill>
              <a:latin typeface="Arial"/>
            </a:endParaRPr>
          </a:p>
          <a:p>
            <a:pPr marL="743040" lvl="1" indent="-285840">
              <a:lnSpc>
                <a:spcPct val="100000"/>
              </a:lnSpc>
              <a:buClr>
                <a:srgbClr val="17375E"/>
              </a:buClr>
              <a:buFont typeface="Arial"/>
              <a:buChar char="•"/>
            </a:pPr>
            <a:r>
              <a:rPr lang="es-CL" sz="1600" b="0" strike="noStrike" spc="-1" dirty="0">
                <a:solidFill>
                  <a:srgbClr val="17375E"/>
                </a:solidFill>
                <a:latin typeface="Roboto Light"/>
              </a:rPr>
              <a:t>Técnicas incompletas: Metaheurísticas</a:t>
            </a:r>
            <a:endParaRPr lang="en-US" sz="1600" b="0" strike="noStrike" spc="-1" dirty="0">
              <a:solidFill>
                <a:srgbClr val="000000"/>
              </a:solidFill>
              <a:latin typeface="Arial"/>
            </a:endParaRPr>
          </a:p>
          <a:p>
            <a:pPr marL="1200240" lvl="2" indent="-285840">
              <a:lnSpc>
                <a:spcPct val="100000"/>
              </a:lnSpc>
              <a:buClr>
                <a:srgbClr val="17375E"/>
              </a:buClr>
              <a:buFont typeface="Arial"/>
              <a:buChar char="•"/>
            </a:pPr>
            <a:r>
              <a:rPr lang="es-CL" sz="1600" b="0" strike="noStrike" spc="-1" dirty="0">
                <a:solidFill>
                  <a:srgbClr val="17375E"/>
                </a:solidFill>
                <a:latin typeface="Roboto Light"/>
              </a:rPr>
              <a:t>Metaheurísticas según su inspiración</a:t>
            </a:r>
            <a:endParaRPr lang="es-CL" sz="1600" b="0" strike="noStrike" spc="-1" dirty="0">
              <a:solidFill>
                <a:srgbClr val="000000"/>
              </a:solidFill>
              <a:latin typeface="Arial"/>
            </a:endParaRPr>
          </a:p>
          <a:p>
            <a:pPr marL="1657440" lvl="3" indent="-285840">
              <a:buClr>
                <a:srgbClr val="17375E"/>
              </a:buClr>
              <a:buFont typeface="Arial"/>
              <a:buChar char="•"/>
            </a:pPr>
            <a:r>
              <a:rPr lang="es-CL" sz="1600" b="0" strike="noStrike" spc="-1" dirty="0">
                <a:solidFill>
                  <a:srgbClr val="17375E"/>
                </a:solidFill>
                <a:latin typeface="Roboto Light"/>
              </a:rPr>
              <a:t>Evolutivas</a:t>
            </a:r>
          </a:p>
          <a:p>
            <a:pPr marL="1657440" lvl="3" indent="-285840">
              <a:buClr>
                <a:srgbClr val="17375E"/>
              </a:buClr>
              <a:buFont typeface="Arial"/>
              <a:buChar char="•"/>
            </a:pPr>
            <a:r>
              <a:rPr lang="es-CL" sz="1600" b="0" strike="noStrike" spc="-1" dirty="0">
                <a:solidFill>
                  <a:srgbClr val="17375E"/>
                </a:solidFill>
                <a:latin typeface="Roboto Light"/>
              </a:rPr>
              <a:t>Enjambre</a:t>
            </a:r>
          </a:p>
          <a:p>
            <a:pPr marL="1657440" lvl="3" indent="-285840">
              <a:buClr>
                <a:srgbClr val="17375E"/>
              </a:buClr>
              <a:buFont typeface="Arial"/>
              <a:buChar char="•"/>
            </a:pPr>
            <a:r>
              <a:rPr lang="es-CL" sz="1600" spc="-1" dirty="0">
                <a:solidFill>
                  <a:srgbClr val="17375E"/>
                </a:solidFill>
                <a:latin typeface="Roboto Light"/>
              </a:rPr>
              <a:t>Basadas en Física</a:t>
            </a:r>
          </a:p>
          <a:p>
            <a:pPr marL="1657440" lvl="3" indent="-285840">
              <a:buClr>
                <a:srgbClr val="17375E"/>
              </a:buClr>
              <a:buFont typeface="Arial"/>
              <a:buChar char="•"/>
            </a:pPr>
            <a:r>
              <a:rPr lang="es-CL" sz="1600" b="0" strike="noStrike" spc="-1" dirty="0">
                <a:solidFill>
                  <a:srgbClr val="17375E"/>
                </a:solidFill>
                <a:latin typeface="Roboto Light"/>
              </a:rPr>
              <a:t>Basadas en el ser </a:t>
            </a:r>
            <a:r>
              <a:rPr lang="es-CL" sz="1600" b="0" strike="noStrike" spc="-1" dirty="0" smtClean="0">
                <a:solidFill>
                  <a:srgbClr val="17375E"/>
                </a:solidFill>
                <a:latin typeface="Roboto Light"/>
              </a:rPr>
              <a:t>humano</a:t>
            </a:r>
            <a:endParaRPr lang="es-CL" sz="1600" b="0" strike="noStrike" spc="-1" dirty="0">
              <a:solidFill>
                <a:srgbClr val="17375E"/>
              </a:solidFill>
              <a:latin typeface="Roboto Light"/>
            </a:endParaRPr>
          </a:p>
          <a:p>
            <a:pPr marL="1200240" lvl="2" indent="-285840">
              <a:buClr>
                <a:srgbClr val="17375E"/>
              </a:buClr>
              <a:buFont typeface="Arial"/>
              <a:buChar char="•"/>
            </a:pPr>
            <a:r>
              <a:rPr lang="es-CL" sz="1600" b="0" strike="noStrike" spc="-1" dirty="0" err="1">
                <a:solidFill>
                  <a:srgbClr val="17375E"/>
                </a:solidFill>
                <a:latin typeface="Roboto Light"/>
              </a:rPr>
              <a:t>Binarización</a:t>
            </a:r>
            <a:endParaRPr lang="en-US" sz="1600" b="0" strike="noStrike" spc="-1" dirty="0">
              <a:solidFill>
                <a:srgbClr val="000000"/>
              </a:solidFill>
              <a:latin typeface="Arial"/>
            </a:endParaRPr>
          </a:p>
          <a:p>
            <a:pPr marL="285840" indent="-285840">
              <a:lnSpc>
                <a:spcPct val="100000"/>
              </a:lnSpc>
              <a:buClr>
                <a:srgbClr val="17375E"/>
              </a:buClr>
              <a:buFont typeface="Arial"/>
              <a:buChar char="•"/>
            </a:pPr>
            <a:r>
              <a:rPr lang="es-CL" sz="1600" b="0" strike="noStrike" spc="-1" dirty="0">
                <a:solidFill>
                  <a:srgbClr val="17375E"/>
                </a:solidFill>
                <a:latin typeface="Roboto Light"/>
              </a:rPr>
              <a:t>Técnicas </a:t>
            </a:r>
            <a:r>
              <a:rPr lang="es-CL" sz="1600" b="0" strike="noStrike" spc="-1" dirty="0" smtClean="0">
                <a:solidFill>
                  <a:srgbClr val="17375E"/>
                </a:solidFill>
                <a:latin typeface="Roboto Light"/>
              </a:rPr>
              <a:t>Híbridas</a:t>
            </a:r>
            <a:endParaRPr lang="es-CL" sz="1600" b="0" strike="noStrike" spc="-1" dirty="0">
              <a:solidFill>
                <a:srgbClr val="17375E"/>
              </a:solidFill>
              <a:latin typeface="Roboto Light"/>
            </a:endParaRPr>
          </a:p>
          <a:p>
            <a:pPr marL="743040" lvl="1" indent="-285840">
              <a:buClr>
                <a:srgbClr val="17375E"/>
              </a:buClr>
              <a:buFont typeface="Arial"/>
              <a:buChar char="•"/>
            </a:pPr>
            <a:r>
              <a:rPr lang="es-CL" sz="1600" b="0" strike="noStrike" spc="-1" dirty="0">
                <a:solidFill>
                  <a:srgbClr val="17375E"/>
                </a:solidFill>
                <a:latin typeface="Roboto Light"/>
              </a:rPr>
              <a:t>¿Qué es el Aprendizaje de </a:t>
            </a:r>
            <a:r>
              <a:rPr lang="es-CL" sz="1600" b="0" strike="noStrike" spc="-1" dirty="0" smtClean="0">
                <a:solidFill>
                  <a:srgbClr val="17375E"/>
                </a:solidFill>
                <a:latin typeface="Roboto Light"/>
              </a:rPr>
              <a:t>Máquinas?</a:t>
            </a:r>
            <a:endParaRPr lang="es-CL" sz="1600" b="0" strike="noStrike" spc="-1" dirty="0">
              <a:solidFill>
                <a:srgbClr val="17375E"/>
              </a:solidFill>
              <a:latin typeface="Roboto Light"/>
            </a:endParaRPr>
          </a:p>
          <a:p>
            <a:pPr marL="743040" lvl="1" indent="-285840">
              <a:buClr>
                <a:srgbClr val="17375E"/>
              </a:buClr>
              <a:buFont typeface="Arial"/>
              <a:buChar char="•"/>
            </a:pPr>
            <a:r>
              <a:rPr lang="es-CL" sz="1600" spc="-1" dirty="0">
                <a:solidFill>
                  <a:srgbClr val="17375E"/>
                </a:solidFill>
                <a:latin typeface="Roboto Light"/>
                <a:ea typeface="Roboto Light" panose="02000000000000000000" pitchFamily="2" charset="0"/>
                <a:cs typeface="Roboto Light" panose="02000000000000000000" pitchFamily="2" charset="0"/>
              </a:rPr>
              <a:t>¿Cómo lo aplicamos en nuestra línea de investigación?: Selección inteligente de esquema de </a:t>
            </a:r>
            <a:r>
              <a:rPr lang="es-CL" sz="1600" spc="-1" dirty="0" err="1" smtClean="0">
                <a:solidFill>
                  <a:srgbClr val="17375E"/>
                </a:solidFill>
                <a:latin typeface="Roboto Light"/>
                <a:ea typeface="Roboto Light" panose="02000000000000000000" pitchFamily="2" charset="0"/>
                <a:cs typeface="Roboto Light" panose="02000000000000000000" pitchFamily="2" charset="0"/>
              </a:rPr>
              <a:t>binarización</a:t>
            </a:r>
            <a:endParaRPr lang="es-CL" sz="1600" spc="-1" dirty="0">
              <a:solidFill>
                <a:srgbClr val="17375E"/>
              </a:solidFill>
              <a:latin typeface="Roboto Light"/>
              <a:ea typeface="Roboto Light" panose="02000000000000000000" pitchFamily="2" charset="0"/>
              <a:cs typeface="Roboto Light" panose="02000000000000000000" pitchFamily="2" charset="0"/>
            </a:endParaRPr>
          </a:p>
          <a:p>
            <a:pPr marL="743040" lvl="1" indent="-285840">
              <a:buClr>
                <a:srgbClr val="17375E"/>
              </a:buClr>
              <a:buFont typeface="Arial"/>
              <a:buChar char="•"/>
            </a:pPr>
            <a:endParaRPr lang="en-US" sz="1600" b="0" strike="noStrike" spc="-1"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 name="Marcador de número de diapositiva 4">
            <a:extLst>
              <a:ext uri="{FF2B5EF4-FFF2-40B4-BE49-F238E27FC236}">
                <a16:creationId xmlns:a16="http://schemas.microsoft.com/office/drawing/2014/main" xmlns="" id="{EBE47D44-DD0C-7614-11AC-52F20B2E80F1}"/>
              </a:ext>
            </a:extLst>
          </p:cNvPr>
          <p:cNvSpPr>
            <a:spLocks noGrp="1"/>
          </p:cNvSpPr>
          <p:nvPr>
            <p:ph type="sldNum" idx="3"/>
          </p:nvPr>
        </p:nvSpPr>
        <p:spPr>
          <a:xfrm>
            <a:off x="6408228" y="6528529"/>
            <a:ext cx="2133360" cy="364680"/>
          </a:xfrm>
        </p:spPr>
        <p:txBody>
          <a:bodyPr/>
          <a:lstStyle/>
          <a:p>
            <a:fld id="{BC40FB3B-000C-4DA9-81C9-E3F000FD275D}" type="slidenum">
              <a:rPr lang="es-CL" b="1" smtClean="0">
                <a:solidFill>
                  <a:schemeClr val="bg1"/>
                </a:solidFill>
              </a:rPr>
              <a:t>2</a:t>
            </a:fld>
            <a:r>
              <a:rPr lang="es-CL" b="1" dirty="0">
                <a:solidFill>
                  <a:schemeClr val="bg1"/>
                </a:solidFill>
              </a:rPr>
              <a:t>/33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428" y="1019819"/>
            <a:ext cx="3855049" cy="338554"/>
          </a:xfrm>
          <a:prstGeom prst="rect">
            <a:avLst/>
          </a:prstGeom>
          <a:noFill/>
        </p:spPr>
        <p:txBody>
          <a:bodyPr wrap="square" rtlCol="0">
            <a:spAutoFit/>
          </a:bodyPr>
          <a:lstStyle/>
          <a:p>
            <a:r>
              <a:rPr lang="en-US" sz="1600" spc="200" dirty="0">
                <a:solidFill>
                  <a:schemeClr val="accent2">
                    <a:lumMod val="75000"/>
                  </a:schemeClr>
                </a:solidFill>
                <a:latin typeface="Roboto Medium"/>
                <a:cs typeface="Roboto Medium"/>
              </a:rPr>
              <a:t>Sine Cosine Algorithm (SCA) </a:t>
            </a:r>
          </a:p>
        </p:txBody>
      </p:sp>
      <mc:AlternateContent xmlns:mc="http://schemas.openxmlformats.org/markup-compatibility/2006" xmlns:a14="http://schemas.microsoft.com/office/drawing/2010/main">
        <mc:Choice Requires="a14">
          <p:sp>
            <p:nvSpPr>
              <p:cNvPr id="6" name="TextBox 5"/>
              <p:cNvSpPr txBox="1"/>
              <p:nvPr/>
            </p:nvSpPr>
            <p:spPr>
              <a:xfrm>
                <a:off x="418788" y="1583641"/>
                <a:ext cx="8075378" cy="2025811"/>
              </a:xfrm>
              <a:prstGeom prst="rect">
                <a:avLst/>
              </a:prstGeom>
              <a:noFill/>
            </p:spPr>
            <p:txBody>
              <a:bodyPr wrap="square" rtlCol="0">
                <a:spAutoFit/>
              </a:bodyPr>
              <a:lstStyle/>
              <a:p>
                <a:pPr marL="285750" indent="-285750">
                  <a:buFont typeface="Arial"/>
                  <a:buChar char="•"/>
                </a:pPr>
                <a:r>
                  <a:rPr lang="it-IT" sz="1500" dirty="0">
                    <a:solidFill>
                      <a:schemeClr val="tx2">
                        <a:lumMod val="75000"/>
                      </a:schemeClr>
                    </a:solidFill>
                    <a:latin typeface="Roboto Light"/>
                    <a:cs typeface="Roboto Light"/>
                  </a:rPr>
                  <a:t>Sus soluciones (individuos) iniciales se generan aleatoriamente y se van alterando bajo un conjunto de reglas de movimiento con criterios estocáticos.</a:t>
                </a:r>
              </a:p>
              <a:p>
                <a:endParaRPr lang="it-IT" sz="1500" dirty="0">
                  <a:solidFill>
                    <a:schemeClr val="tx2">
                      <a:lumMod val="75000"/>
                    </a:schemeClr>
                  </a:solidFill>
                  <a:latin typeface="Roboto Light"/>
                  <a:cs typeface="Roboto Light"/>
                </a:endParaRPr>
              </a:p>
              <a:p>
                <a:pPr marL="285750" indent="-285750">
                  <a:buFont typeface="Arial"/>
                  <a:buChar char="•"/>
                </a:pPr>
                <a:r>
                  <a:rPr lang="it-IT" sz="1500" dirty="0">
                    <a:solidFill>
                      <a:schemeClr val="tx2">
                        <a:lumMod val="75000"/>
                      </a:schemeClr>
                    </a:solidFill>
                    <a:latin typeface="Roboto Light"/>
                    <a:cs typeface="Roboto Light"/>
                  </a:rPr>
                  <a:t>Las reglas de movimiento son las siguientes:</a:t>
                </a:r>
              </a:p>
              <a:p>
                <a:endParaRPr lang="it-IT" sz="1500" dirty="0">
                  <a:solidFill>
                    <a:schemeClr val="tx2">
                      <a:lumMod val="75000"/>
                    </a:schemeClr>
                  </a:solidFill>
                  <a:latin typeface="Roboto Light"/>
                  <a:cs typeface="Roboto Light"/>
                </a:endParaRPr>
              </a:p>
              <a:p>
                <a:pPr/>
                <a14:m>
                  <m:oMathPara xmlns:m="http://schemas.openxmlformats.org/officeDocument/2006/math">
                    <m:oMathParaPr>
                      <m:jc m:val="centerGroup"/>
                    </m:oMathParaPr>
                    <m:oMath xmlns:m="http://schemas.openxmlformats.org/officeDocument/2006/math">
                      <m:sSubSup>
                        <m:sSubSupPr>
                          <m:ctrlPr>
                            <a:rPr lang="es-CL" sz="1500" b="0" i="1" smtClean="0">
                              <a:solidFill>
                                <a:schemeClr val="tx2">
                                  <a:lumMod val="75000"/>
                                </a:schemeClr>
                              </a:solidFill>
                              <a:latin typeface="Cambria Math"/>
                              <a:cs typeface="Roboto Light"/>
                            </a:rPr>
                          </m:ctrlPr>
                        </m:sSubSupPr>
                        <m:e>
                          <m:r>
                            <a:rPr lang="es-CL" sz="1500" b="0" i="1" smtClean="0">
                              <a:solidFill>
                                <a:schemeClr val="tx2">
                                  <a:lumMod val="75000"/>
                                </a:schemeClr>
                              </a:solidFill>
                              <a:latin typeface="Cambria Math" panose="02040503050406030204" pitchFamily="18" charset="0"/>
                              <a:cs typeface="Roboto Light"/>
                            </a:rPr>
                            <m:t>𝑋</m:t>
                          </m:r>
                        </m:e>
                        <m:sub>
                          <m:r>
                            <a:rPr lang="es-CL" sz="1500" b="0" i="1" smtClean="0">
                              <a:solidFill>
                                <a:schemeClr val="tx2">
                                  <a:lumMod val="75000"/>
                                </a:schemeClr>
                              </a:solidFill>
                              <a:latin typeface="Cambria Math" panose="02040503050406030204" pitchFamily="18" charset="0"/>
                              <a:cs typeface="Roboto Light"/>
                            </a:rPr>
                            <m:t>𝑖</m:t>
                          </m:r>
                          <m:r>
                            <a:rPr lang="es-CL" sz="1500" b="0" i="1" smtClean="0">
                              <a:solidFill>
                                <a:schemeClr val="tx2">
                                  <a:lumMod val="75000"/>
                                </a:schemeClr>
                              </a:solidFill>
                              <a:latin typeface="Cambria Math" panose="02040503050406030204" pitchFamily="18" charset="0"/>
                              <a:cs typeface="Roboto Light"/>
                            </a:rPr>
                            <m:t>,</m:t>
                          </m:r>
                          <m:r>
                            <a:rPr lang="es-CL" sz="1500" b="0" i="1" smtClean="0">
                              <a:solidFill>
                                <a:schemeClr val="tx2">
                                  <a:lumMod val="75000"/>
                                </a:schemeClr>
                              </a:solidFill>
                              <a:latin typeface="Cambria Math" panose="02040503050406030204" pitchFamily="18" charset="0"/>
                              <a:cs typeface="Roboto Light"/>
                            </a:rPr>
                            <m:t>𝑗</m:t>
                          </m:r>
                        </m:sub>
                        <m:sup>
                          <m:r>
                            <a:rPr lang="es-CL" sz="1500" b="0" i="1" smtClean="0">
                              <a:solidFill>
                                <a:schemeClr val="tx2">
                                  <a:lumMod val="75000"/>
                                </a:schemeClr>
                              </a:solidFill>
                              <a:latin typeface="Cambria Math" panose="02040503050406030204" pitchFamily="18" charset="0"/>
                              <a:cs typeface="Roboto Light"/>
                            </a:rPr>
                            <m:t>𝑡</m:t>
                          </m:r>
                          <m:r>
                            <a:rPr lang="es-CL" sz="1500" b="0" i="1" smtClean="0">
                              <a:solidFill>
                                <a:schemeClr val="tx2">
                                  <a:lumMod val="75000"/>
                                </a:schemeClr>
                              </a:solidFill>
                              <a:latin typeface="Cambria Math" panose="02040503050406030204" pitchFamily="18" charset="0"/>
                              <a:cs typeface="Roboto Light"/>
                            </a:rPr>
                            <m:t>+1</m:t>
                          </m:r>
                        </m:sup>
                      </m:sSubSup>
                      <m:r>
                        <a:rPr lang="es-CL" sz="1500" b="0" i="1" smtClean="0">
                          <a:solidFill>
                            <a:schemeClr val="tx2">
                              <a:lumMod val="75000"/>
                            </a:schemeClr>
                          </a:solidFill>
                          <a:latin typeface="Cambria Math" panose="02040503050406030204" pitchFamily="18" charset="0"/>
                          <a:cs typeface="Roboto Light"/>
                        </a:rPr>
                        <m:t>=</m:t>
                      </m:r>
                      <m:sSubSup>
                        <m:sSubSupPr>
                          <m:ctrlPr>
                            <a:rPr lang="es-CL" sz="1500" b="0" i="1" smtClean="0">
                              <a:solidFill>
                                <a:schemeClr val="tx2">
                                  <a:lumMod val="75000"/>
                                </a:schemeClr>
                              </a:solidFill>
                              <a:latin typeface="Cambria Math"/>
                              <a:cs typeface="Roboto Light"/>
                            </a:rPr>
                          </m:ctrlPr>
                        </m:sSubSupPr>
                        <m:e>
                          <m:r>
                            <a:rPr lang="es-CL" sz="1500" b="0" i="1" smtClean="0">
                              <a:solidFill>
                                <a:schemeClr val="tx2">
                                  <a:lumMod val="75000"/>
                                </a:schemeClr>
                              </a:solidFill>
                              <a:latin typeface="Cambria Math" panose="02040503050406030204" pitchFamily="18" charset="0"/>
                              <a:cs typeface="Roboto Light"/>
                            </a:rPr>
                            <m:t>𝑋</m:t>
                          </m:r>
                        </m:e>
                        <m:sub>
                          <m:r>
                            <a:rPr lang="es-CL" sz="1500" b="0" i="1" smtClean="0">
                              <a:solidFill>
                                <a:schemeClr val="tx2">
                                  <a:lumMod val="75000"/>
                                </a:schemeClr>
                              </a:solidFill>
                              <a:latin typeface="Cambria Math" panose="02040503050406030204" pitchFamily="18" charset="0"/>
                              <a:cs typeface="Roboto Light"/>
                            </a:rPr>
                            <m:t>𝑖</m:t>
                          </m:r>
                          <m:r>
                            <a:rPr lang="es-CL" sz="1500" b="0" i="1" smtClean="0">
                              <a:solidFill>
                                <a:schemeClr val="tx2">
                                  <a:lumMod val="75000"/>
                                </a:schemeClr>
                              </a:solidFill>
                              <a:latin typeface="Cambria Math" panose="02040503050406030204" pitchFamily="18" charset="0"/>
                              <a:cs typeface="Roboto Light"/>
                            </a:rPr>
                            <m:t>,</m:t>
                          </m:r>
                          <m:r>
                            <a:rPr lang="es-CL" sz="1500" b="0" i="1" smtClean="0">
                              <a:solidFill>
                                <a:schemeClr val="tx2">
                                  <a:lumMod val="75000"/>
                                </a:schemeClr>
                              </a:solidFill>
                              <a:latin typeface="Cambria Math" panose="02040503050406030204" pitchFamily="18" charset="0"/>
                              <a:cs typeface="Roboto Light"/>
                            </a:rPr>
                            <m:t>𝑗</m:t>
                          </m:r>
                        </m:sub>
                        <m:sup>
                          <m:r>
                            <a:rPr lang="es-CL" sz="1500" b="0" i="1" smtClean="0">
                              <a:solidFill>
                                <a:schemeClr val="tx2">
                                  <a:lumMod val="75000"/>
                                </a:schemeClr>
                              </a:solidFill>
                              <a:latin typeface="Cambria Math" panose="02040503050406030204" pitchFamily="18" charset="0"/>
                              <a:cs typeface="Roboto Light"/>
                            </a:rPr>
                            <m:t>𝑡</m:t>
                          </m:r>
                        </m:sup>
                      </m:sSubSup>
                      <m:r>
                        <a:rPr lang="es-CL" sz="1500" b="0" i="1" smtClean="0">
                          <a:solidFill>
                            <a:schemeClr val="tx2">
                              <a:lumMod val="75000"/>
                            </a:schemeClr>
                          </a:solidFill>
                          <a:latin typeface="Cambria Math" panose="02040503050406030204" pitchFamily="18" charset="0"/>
                          <a:cs typeface="Roboto Light"/>
                        </a:rPr>
                        <m:t>+</m:t>
                      </m:r>
                      <m:sSub>
                        <m:sSubPr>
                          <m:ctrlPr>
                            <a:rPr lang="es-CL" sz="1500" b="0" i="1" smtClean="0">
                              <a:solidFill>
                                <a:schemeClr val="tx2">
                                  <a:lumMod val="75000"/>
                                </a:schemeClr>
                              </a:solidFill>
                              <a:latin typeface="Cambria Math"/>
                              <a:cs typeface="Roboto Light"/>
                            </a:rPr>
                          </m:ctrlPr>
                        </m:sSubPr>
                        <m:e>
                          <m:r>
                            <a:rPr lang="es-CL" sz="1500" b="0" i="1" smtClean="0">
                              <a:solidFill>
                                <a:schemeClr val="tx2">
                                  <a:lumMod val="75000"/>
                                </a:schemeClr>
                              </a:solidFill>
                              <a:latin typeface="Cambria Math" panose="02040503050406030204" pitchFamily="18" charset="0"/>
                              <a:cs typeface="Roboto Light"/>
                            </a:rPr>
                            <m:t>𝑟</m:t>
                          </m:r>
                        </m:e>
                        <m:sub>
                          <m:r>
                            <a:rPr lang="es-CL" sz="1500" b="0" i="1" smtClean="0">
                              <a:solidFill>
                                <a:schemeClr val="tx2">
                                  <a:lumMod val="75000"/>
                                </a:schemeClr>
                              </a:solidFill>
                              <a:latin typeface="Cambria Math" panose="02040503050406030204" pitchFamily="18" charset="0"/>
                              <a:cs typeface="Roboto Light"/>
                            </a:rPr>
                            <m:t>1</m:t>
                          </m:r>
                        </m:sub>
                      </m:sSub>
                      <m:r>
                        <a:rPr lang="es-CL" sz="1500" b="0" i="1" smtClean="0">
                          <a:solidFill>
                            <a:schemeClr val="tx2">
                              <a:lumMod val="75000"/>
                            </a:schemeClr>
                          </a:solidFill>
                          <a:latin typeface="Cambria Math" panose="02040503050406030204" pitchFamily="18" charset="0"/>
                          <a:cs typeface="Roboto Light"/>
                        </a:rPr>
                        <m:t>∙</m:t>
                      </m:r>
                      <m:func>
                        <m:funcPr>
                          <m:ctrlPr>
                            <a:rPr lang="es-CL" sz="1500" b="0" i="1" smtClean="0">
                              <a:solidFill>
                                <a:schemeClr val="tx2">
                                  <a:lumMod val="75000"/>
                                </a:schemeClr>
                              </a:solidFill>
                              <a:latin typeface="Cambria Math"/>
                              <a:cs typeface="Roboto Light"/>
                            </a:rPr>
                          </m:ctrlPr>
                        </m:funcPr>
                        <m:fName>
                          <m:r>
                            <m:rPr>
                              <m:sty m:val="p"/>
                            </m:rPr>
                            <a:rPr lang="es-CL" sz="1500" b="0" i="0" smtClean="0">
                              <a:solidFill>
                                <a:schemeClr val="tx2">
                                  <a:lumMod val="75000"/>
                                </a:schemeClr>
                              </a:solidFill>
                              <a:latin typeface="Cambria Math" panose="02040503050406030204" pitchFamily="18" charset="0"/>
                              <a:cs typeface="Roboto Light"/>
                            </a:rPr>
                            <m:t>sin</m:t>
                          </m:r>
                        </m:fName>
                        <m:e>
                          <m:d>
                            <m:dPr>
                              <m:ctrlPr>
                                <a:rPr lang="es-CL" sz="1500" b="0" i="1" smtClean="0">
                                  <a:solidFill>
                                    <a:schemeClr val="tx2">
                                      <a:lumMod val="75000"/>
                                    </a:schemeClr>
                                  </a:solidFill>
                                  <a:latin typeface="Cambria Math"/>
                                  <a:cs typeface="Roboto Light"/>
                                </a:rPr>
                              </m:ctrlPr>
                            </m:dPr>
                            <m:e>
                              <m:sSub>
                                <m:sSubPr>
                                  <m:ctrlPr>
                                    <a:rPr lang="es-CL" sz="1500" b="0" i="1" smtClean="0">
                                      <a:solidFill>
                                        <a:schemeClr val="tx2">
                                          <a:lumMod val="75000"/>
                                        </a:schemeClr>
                                      </a:solidFill>
                                      <a:latin typeface="Cambria Math"/>
                                      <a:cs typeface="Roboto Light"/>
                                    </a:rPr>
                                  </m:ctrlPr>
                                </m:sSubPr>
                                <m:e>
                                  <m:r>
                                    <a:rPr lang="es-CL" sz="1500" b="0" i="1" smtClean="0">
                                      <a:solidFill>
                                        <a:schemeClr val="tx2">
                                          <a:lumMod val="75000"/>
                                        </a:schemeClr>
                                      </a:solidFill>
                                      <a:latin typeface="Cambria Math" panose="02040503050406030204" pitchFamily="18" charset="0"/>
                                      <a:cs typeface="Roboto Light"/>
                                    </a:rPr>
                                    <m:t>𝑟</m:t>
                                  </m:r>
                                </m:e>
                                <m:sub>
                                  <m:r>
                                    <a:rPr lang="es-CL" sz="1500" b="0" i="1" smtClean="0">
                                      <a:solidFill>
                                        <a:schemeClr val="tx2">
                                          <a:lumMod val="75000"/>
                                        </a:schemeClr>
                                      </a:solidFill>
                                      <a:latin typeface="Cambria Math" panose="02040503050406030204" pitchFamily="18" charset="0"/>
                                      <a:cs typeface="Roboto Light"/>
                                    </a:rPr>
                                    <m:t>2</m:t>
                                  </m:r>
                                </m:sub>
                              </m:sSub>
                            </m:e>
                          </m:d>
                        </m:e>
                      </m:func>
                      <m:r>
                        <a:rPr lang="es-CL" sz="1500" b="0" i="1" smtClean="0">
                          <a:solidFill>
                            <a:schemeClr val="tx2">
                              <a:lumMod val="75000"/>
                            </a:schemeClr>
                          </a:solidFill>
                          <a:latin typeface="Cambria Math" panose="02040503050406030204" pitchFamily="18" charset="0"/>
                          <a:cs typeface="Roboto Light"/>
                        </a:rPr>
                        <m:t>∙</m:t>
                      </m:r>
                      <m:d>
                        <m:dPr>
                          <m:begChr m:val="|"/>
                          <m:endChr m:val="|"/>
                          <m:ctrlPr>
                            <a:rPr lang="es-CL" sz="1500" b="0" i="1" smtClean="0">
                              <a:solidFill>
                                <a:schemeClr val="tx2">
                                  <a:lumMod val="75000"/>
                                </a:schemeClr>
                              </a:solidFill>
                              <a:latin typeface="Cambria Math"/>
                              <a:cs typeface="Roboto Light"/>
                            </a:rPr>
                          </m:ctrlPr>
                        </m:dPr>
                        <m:e>
                          <m:sSub>
                            <m:sSubPr>
                              <m:ctrlPr>
                                <a:rPr lang="es-CL" sz="1500" b="0" i="1" smtClean="0">
                                  <a:solidFill>
                                    <a:schemeClr val="tx2">
                                      <a:lumMod val="75000"/>
                                    </a:schemeClr>
                                  </a:solidFill>
                                  <a:latin typeface="Cambria Math"/>
                                  <a:cs typeface="Roboto Light"/>
                                </a:rPr>
                              </m:ctrlPr>
                            </m:sSubPr>
                            <m:e>
                              <m:r>
                                <a:rPr lang="es-CL" sz="1500" b="0" i="1" smtClean="0">
                                  <a:solidFill>
                                    <a:schemeClr val="tx2">
                                      <a:lumMod val="75000"/>
                                    </a:schemeClr>
                                  </a:solidFill>
                                  <a:latin typeface="Cambria Math" panose="02040503050406030204" pitchFamily="18" charset="0"/>
                                  <a:cs typeface="Roboto Light"/>
                                </a:rPr>
                                <m:t>𝑟</m:t>
                              </m:r>
                            </m:e>
                            <m:sub>
                              <m:r>
                                <a:rPr lang="es-CL" sz="1500" b="0" i="1" smtClean="0">
                                  <a:solidFill>
                                    <a:schemeClr val="tx2">
                                      <a:lumMod val="75000"/>
                                    </a:schemeClr>
                                  </a:solidFill>
                                  <a:latin typeface="Cambria Math" panose="02040503050406030204" pitchFamily="18" charset="0"/>
                                  <a:cs typeface="Roboto Light"/>
                                </a:rPr>
                                <m:t>3</m:t>
                              </m:r>
                            </m:sub>
                          </m:sSub>
                          <m:sSubSup>
                            <m:sSubSupPr>
                              <m:ctrlPr>
                                <a:rPr lang="es-CL" sz="1500" b="0" i="1" smtClean="0">
                                  <a:solidFill>
                                    <a:schemeClr val="tx2">
                                      <a:lumMod val="75000"/>
                                    </a:schemeClr>
                                  </a:solidFill>
                                  <a:latin typeface="Cambria Math"/>
                                  <a:cs typeface="Roboto Light"/>
                                </a:rPr>
                              </m:ctrlPr>
                            </m:sSubSupPr>
                            <m:e>
                              <m:r>
                                <a:rPr lang="es-CL" sz="1500" b="0" i="1" smtClean="0">
                                  <a:solidFill>
                                    <a:schemeClr val="tx2">
                                      <a:lumMod val="75000"/>
                                    </a:schemeClr>
                                  </a:solidFill>
                                  <a:latin typeface="Cambria Math" panose="02040503050406030204" pitchFamily="18" charset="0"/>
                                  <a:cs typeface="Roboto Light"/>
                                </a:rPr>
                                <m:t>𝑃</m:t>
                              </m:r>
                            </m:e>
                            <m:sub>
                              <m:r>
                                <a:rPr lang="es-CL" sz="1500" b="0" i="1" smtClean="0">
                                  <a:solidFill>
                                    <a:schemeClr val="tx2">
                                      <a:lumMod val="75000"/>
                                    </a:schemeClr>
                                  </a:solidFill>
                                  <a:latin typeface="Cambria Math" panose="02040503050406030204" pitchFamily="18" charset="0"/>
                                  <a:cs typeface="Roboto Light"/>
                                </a:rPr>
                                <m:t>𝑗</m:t>
                              </m:r>
                            </m:sub>
                            <m:sup>
                              <m:r>
                                <a:rPr lang="es-CL" sz="1500" b="0" i="1" smtClean="0">
                                  <a:solidFill>
                                    <a:schemeClr val="tx2">
                                      <a:lumMod val="75000"/>
                                    </a:schemeClr>
                                  </a:solidFill>
                                  <a:latin typeface="Cambria Math" panose="02040503050406030204" pitchFamily="18" charset="0"/>
                                  <a:cs typeface="Roboto Light"/>
                                </a:rPr>
                                <m:t>𝑡</m:t>
                              </m:r>
                            </m:sup>
                          </m:sSubSup>
                          <m:r>
                            <a:rPr lang="es-CL" sz="1500" b="0" i="1" smtClean="0">
                              <a:solidFill>
                                <a:schemeClr val="tx2">
                                  <a:lumMod val="75000"/>
                                </a:schemeClr>
                              </a:solidFill>
                              <a:latin typeface="Cambria Math" panose="02040503050406030204" pitchFamily="18" charset="0"/>
                              <a:cs typeface="Roboto Light"/>
                            </a:rPr>
                            <m:t>−</m:t>
                          </m:r>
                          <m:sSubSup>
                            <m:sSubSupPr>
                              <m:ctrlPr>
                                <a:rPr lang="es-CL" sz="1500" b="0" i="1" smtClean="0">
                                  <a:solidFill>
                                    <a:schemeClr val="tx2">
                                      <a:lumMod val="75000"/>
                                    </a:schemeClr>
                                  </a:solidFill>
                                  <a:latin typeface="Cambria Math"/>
                                  <a:cs typeface="Roboto Light"/>
                                </a:rPr>
                              </m:ctrlPr>
                            </m:sSubSupPr>
                            <m:e>
                              <m:r>
                                <a:rPr lang="es-CL" sz="1500" b="0" i="1" smtClean="0">
                                  <a:solidFill>
                                    <a:schemeClr val="tx2">
                                      <a:lumMod val="75000"/>
                                    </a:schemeClr>
                                  </a:solidFill>
                                  <a:latin typeface="Cambria Math" panose="02040503050406030204" pitchFamily="18" charset="0"/>
                                  <a:cs typeface="Roboto Light"/>
                                </a:rPr>
                                <m:t>𝑋</m:t>
                              </m:r>
                            </m:e>
                            <m:sub>
                              <m:r>
                                <a:rPr lang="es-CL" sz="1500" b="0" i="1" smtClean="0">
                                  <a:solidFill>
                                    <a:schemeClr val="tx2">
                                      <a:lumMod val="75000"/>
                                    </a:schemeClr>
                                  </a:solidFill>
                                  <a:latin typeface="Cambria Math" panose="02040503050406030204" pitchFamily="18" charset="0"/>
                                  <a:cs typeface="Roboto Light"/>
                                </a:rPr>
                                <m:t>𝑖</m:t>
                              </m:r>
                              <m:r>
                                <a:rPr lang="es-CL" sz="1500" b="0" i="1" smtClean="0">
                                  <a:solidFill>
                                    <a:schemeClr val="tx2">
                                      <a:lumMod val="75000"/>
                                    </a:schemeClr>
                                  </a:solidFill>
                                  <a:latin typeface="Cambria Math" panose="02040503050406030204" pitchFamily="18" charset="0"/>
                                  <a:cs typeface="Roboto Light"/>
                                </a:rPr>
                                <m:t>,</m:t>
                              </m:r>
                              <m:r>
                                <a:rPr lang="es-CL" sz="1500" b="0" i="1" smtClean="0">
                                  <a:solidFill>
                                    <a:schemeClr val="tx2">
                                      <a:lumMod val="75000"/>
                                    </a:schemeClr>
                                  </a:solidFill>
                                  <a:latin typeface="Cambria Math" panose="02040503050406030204" pitchFamily="18" charset="0"/>
                                  <a:cs typeface="Roboto Light"/>
                                </a:rPr>
                                <m:t>𝑗</m:t>
                              </m:r>
                            </m:sub>
                            <m:sup>
                              <m:r>
                                <a:rPr lang="es-CL" sz="1500" b="0" i="1" smtClean="0">
                                  <a:solidFill>
                                    <a:schemeClr val="tx2">
                                      <a:lumMod val="75000"/>
                                    </a:schemeClr>
                                  </a:solidFill>
                                  <a:latin typeface="Cambria Math" panose="02040503050406030204" pitchFamily="18" charset="0"/>
                                  <a:cs typeface="Roboto Light"/>
                                </a:rPr>
                                <m:t>𝑡</m:t>
                              </m:r>
                            </m:sup>
                          </m:sSubSup>
                        </m:e>
                      </m:d>
                    </m:oMath>
                  </m:oMathPara>
                </a14:m>
                <a:endParaRPr lang="es-CL" sz="1500" b="0" dirty="0">
                  <a:solidFill>
                    <a:schemeClr val="tx2">
                      <a:lumMod val="75000"/>
                    </a:schemeClr>
                  </a:solidFill>
                  <a:latin typeface="Roboto Light"/>
                  <a:cs typeface="Roboto Light"/>
                </a:endParaRPr>
              </a:p>
              <a:p>
                <a:pPr/>
                <a14:m>
                  <m:oMathPara xmlns:m="http://schemas.openxmlformats.org/officeDocument/2006/math">
                    <m:oMathParaPr>
                      <m:jc m:val="centerGroup"/>
                    </m:oMathParaPr>
                    <m:oMath xmlns:m="http://schemas.openxmlformats.org/officeDocument/2006/math">
                      <m:sSubSup>
                        <m:sSubSupPr>
                          <m:ctrlPr>
                            <a:rPr lang="es-CL" sz="1500" i="1">
                              <a:solidFill>
                                <a:schemeClr val="tx2">
                                  <a:lumMod val="75000"/>
                                </a:schemeClr>
                              </a:solidFill>
                              <a:latin typeface="Cambria Math"/>
                              <a:cs typeface="Roboto Light"/>
                            </a:rPr>
                          </m:ctrlPr>
                        </m:sSubSupPr>
                        <m:e>
                          <m:r>
                            <a:rPr lang="es-CL" sz="1500" i="1">
                              <a:solidFill>
                                <a:schemeClr val="tx2">
                                  <a:lumMod val="75000"/>
                                </a:schemeClr>
                              </a:solidFill>
                              <a:latin typeface="Cambria Math" panose="02040503050406030204" pitchFamily="18" charset="0"/>
                              <a:cs typeface="Roboto Light"/>
                            </a:rPr>
                            <m:t>𝑋</m:t>
                          </m:r>
                        </m:e>
                        <m:sub>
                          <m:r>
                            <a:rPr lang="es-CL" sz="1500" i="1">
                              <a:solidFill>
                                <a:schemeClr val="tx2">
                                  <a:lumMod val="75000"/>
                                </a:schemeClr>
                              </a:solidFill>
                              <a:latin typeface="Cambria Math" panose="02040503050406030204" pitchFamily="18" charset="0"/>
                              <a:cs typeface="Roboto Light"/>
                            </a:rPr>
                            <m:t>𝑖</m:t>
                          </m:r>
                          <m:r>
                            <a:rPr lang="es-CL" sz="1500" i="1">
                              <a:solidFill>
                                <a:schemeClr val="tx2">
                                  <a:lumMod val="75000"/>
                                </a:schemeClr>
                              </a:solidFill>
                              <a:latin typeface="Cambria Math" panose="02040503050406030204" pitchFamily="18" charset="0"/>
                              <a:cs typeface="Roboto Light"/>
                            </a:rPr>
                            <m:t>,</m:t>
                          </m:r>
                          <m:r>
                            <a:rPr lang="es-CL" sz="1500" i="1">
                              <a:solidFill>
                                <a:schemeClr val="tx2">
                                  <a:lumMod val="75000"/>
                                </a:schemeClr>
                              </a:solidFill>
                              <a:latin typeface="Cambria Math" panose="02040503050406030204" pitchFamily="18" charset="0"/>
                              <a:cs typeface="Roboto Light"/>
                            </a:rPr>
                            <m:t>𝑗</m:t>
                          </m:r>
                        </m:sub>
                        <m:sup>
                          <m:r>
                            <a:rPr lang="es-CL" sz="1500" i="1">
                              <a:solidFill>
                                <a:schemeClr val="tx2">
                                  <a:lumMod val="75000"/>
                                </a:schemeClr>
                              </a:solidFill>
                              <a:latin typeface="Cambria Math" panose="02040503050406030204" pitchFamily="18" charset="0"/>
                              <a:cs typeface="Roboto Light"/>
                            </a:rPr>
                            <m:t>𝑡</m:t>
                          </m:r>
                          <m:r>
                            <a:rPr lang="es-CL" sz="1500" i="1">
                              <a:solidFill>
                                <a:schemeClr val="tx2">
                                  <a:lumMod val="75000"/>
                                </a:schemeClr>
                              </a:solidFill>
                              <a:latin typeface="Cambria Math" panose="02040503050406030204" pitchFamily="18" charset="0"/>
                              <a:cs typeface="Roboto Light"/>
                            </a:rPr>
                            <m:t>+1</m:t>
                          </m:r>
                        </m:sup>
                      </m:sSubSup>
                      <m:r>
                        <a:rPr lang="es-CL" sz="1500" i="1">
                          <a:solidFill>
                            <a:schemeClr val="tx2">
                              <a:lumMod val="75000"/>
                            </a:schemeClr>
                          </a:solidFill>
                          <a:latin typeface="Cambria Math" panose="02040503050406030204" pitchFamily="18" charset="0"/>
                          <a:cs typeface="Roboto Light"/>
                        </a:rPr>
                        <m:t>=</m:t>
                      </m:r>
                      <m:sSubSup>
                        <m:sSubSupPr>
                          <m:ctrlPr>
                            <a:rPr lang="es-CL" sz="1500" i="1">
                              <a:solidFill>
                                <a:schemeClr val="tx2">
                                  <a:lumMod val="75000"/>
                                </a:schemeClr>
                              </a:solidFill>
                              <a:latin typeface="Cambria Math"/>
                              <a:cs typeface="Roboto Light"/>
                            </a:rPr>
                          </m:ctrlPr>
                        </m:sSubSupPr>
                        <m:e>
                          <m:r>
                            <a:rPr lang="es-CL" sz="1500" i="1">
                              <a:solidFill>
                                <a:schemeClr val="tx2">
                                  <a:lumMod val="75000"/>
                                </a:schemeClr>
                              </a:solidFill>
                              <a:latin typeface="Cambria Math" panose="02040503050406030204" pitchFamily="18" charset="0"/>
                              <a:cs typeface="Roboto Light"/>
                            </a:rPr>
                            <m:t>𝑋</m:t>
                          </m:r>
                        </m:e>
                        <m:sub>
                          <m:r>
                            <a:rPr lang="es-CL" sz="1500" i="1">
                              <a:solidFill>
                                <a:schemeClr val="tx2">
                                  <a:lumMod val="75000"/>
                                </a:schemeClr>
                              </a:solidFill>
                              <a:latin typeface="Cambria Math" panose="02040503050406030204" pitchFamily="18" charset="0"/>
                              <a:cs typeface="Roboto Light"/>
                            </a:rPr>
                            <m:t>𝑖</m:t>
                          </m:r>
                          <m:r>
                            <a:rPr lang="es-CL" sz="1500" i="1">
                              <a:solidFill>
                                <a:schemeClr val="tx2">
                                  <a:lumMod val="75000"/>
                                </a:schemeClr>
                              </a:solidFill>
                              <a:latin typeface="Cambria Math" panose="02040503050406030204" pitchFamily="18" charset="0"/>
                              <a:cs typeface="Roboto Light"/>
                            </a:rPr>
                            <m:t>,</m:t>
                          </m:r>
                          <m:r>
                            <a:rPr lang="es-CL" sz="1500" i="1">
                              <a:solidFill>
                                <a:schemeClr val="tx2">
                                  <a:lumMod val="75000"/>
                                </a:schemeClr>
                              </a:solidFill>
                              <a:latin typeface="Cambria Math" panose="02040503050406030204" pitchFamily="18" charset="0"/>
                              <a:cs typeface="Roboto Light"/>
                            </a:rPr>
                            <m:t>𝑗</m:t>
                          </m:r>
                        </m:sub>
                        <m:sup>
                          <m:r>
                            <a:rPr lang="es-CL" sz="1500" i="1">
                              <a:solidFill>
                                <a:schemeClr val="tx2">
                                  <a:lumMod val="75000"/>
                                </a:schemeClr>
                              </a:solidFill>
                              <a:latin typeface="Cambria Math" panose="02040503050406030204" pitchFamily="18" charset="0"/>
                              <a:cs typeface="Roboto Light"/>
                            </a:rPr>
                            <m:t>𝑡</m:t>
                          </m:r>
                        </m:sup>
                      </m:sSubSup>
                      <m:r>
                        <a:rPr lang="es-CL" sz="1500" i="1">
                          <a:solidFill>
                            <a:schemeClr val="tx2">
                              <a:lumMod val="75000"/>
                            </a:schemeClr>
                          </a:solidFill>
                          <a:latin typeface="Cambria Math" panose="02040503050406030204" pitchFamily="18" charset="0"/>
                          <a:cs typeface="Roboto Light"/>
                        </a:rPr>
                        <m:t>+</m:t>
                      </m:r>
                      <m:sSub>
                        <m:sSubPr>
                          <m:ctrlPr>
                            <a:rPr lang="es-CL" sz="1500" i="1">
                              <a:solidFill>
                                <a:schemeClr val="tx2">
                                  <a:lumMod val="75000"/>
                                </a:schemeClr>
                              </a:solidFill>
                              <a:latin typeface="Cambria Math"/>
                              <a:cs typeface="Roboto Light"/>
                            </a:rPr>
                          </m:ctrlPr>
                        </m:sSubPr>
                        <m:e>
                          <m:r>
                            <a:rPr lang="es-CL" sz="1500" i="1">
                              <a:solidFill>
                                <a:schemeClr val="tx2">
                                  <a:lumMod val="75000"/>
                                </a:schemeClr>
                              </a:solidFill>
                              <a:latin typeface="Cambria Math" panose="02040503050406030204" pitchFamily="18" charset="0"/>
                              <a:cs typeface="Roboto Light"/>
                            </a:rPr>
                            <m:t>𝑟</m:t>
                          </m:r>
                        </m:e>
                        <m:sub>
                          <m:r>
                            <a:rPr lang="es-CL" sz="1500" i="1">
                              <a:solidFill>
                                <a:schemeClr val="tx2">
                                  <a:lumMod val="75000"/>
                                </a:schemeClr>
                              </a:solidFill>
                              <a:latin typeface="Cambria Math" panose="02040503050406030204" pitchFamily="18" charset="0"/>
                              <a:cs typeface="Roboto Light"/>
                            </a:rPr>
                            <m:t>1</m:t>
                          </m:r>
                        </m:sub>
                      </m:sSub>
                      <m:r>
                        <a:rPr lang="es-CL" sz="1500" i="1">
                          <a:solidFill>
                            <a:schemeClr val="tx2">
                              <a:lumMod val="75000"/>
                            </a:schemeClr>
                          </a:solidFill>
                          <a:latin typeface="Cambria Math" panose="02040503050406030204" pitchFamily="18" charset="0"/>
                          <a:cs typeface="Roboto Light"/>
                        </a:rPr>
                        <m:t>∙</m:t>
                      </m:r>
                      <m:func>
                        <m:funcPr>
                          <m:ctrlPr>
                            <a:rPr lang="es-CL" sz="1500" i="1">
                              <a:solidFill>
                                <a:schemeClr val="tx2">
                                  <a:lumMod val="75000"/>
                                </a:schemeClr>
                              </a:solidFill>
                              <a:latin typeface="Cambria Math"/>
                              <a:cs typeface="Roboto Light"/>
                            </a:rPr>
                          </m:ctrlPr>
                        </m:funcPr>
                        <m:fName>
                          <m:r>
                            <m:rPr>
                              <m:sty m:val="p"/>
                            </m:rPr>
                            <a:rPr lang="es-CL" sz="1500" b="0" i="0" smtClean="0">
                              <a:solidFill>
                                <a:schemeClr val="tx2">
                                  <a:lumMod val="75000"/>
                                </a:schemeClr>
                              </a:solidFill>
                              <a:latin typeface="Cambria Math" panose="02040503050406030204" pitchFamily="18" charset="0"/>
                              <a:cs typeface="Roboto Light"/>
                            </a:rPr>
                            <m:t>cos</m:t>
                          </m:r>
                        </m:fName>
                        <m:e>
                          <m:d>
                            <m:dPr>
                              <m:ctrlPr>
                                <a:rPr lang="es-CL" sz="1500" i="1">
                                  <a:solidFill>
                                    <a:schemeClr val="tx2">
                                      <a:lumMod val="75000"/>
                                    </a:schemeClr>
                                  </a:solidFill>
                                  <a:latin typeface="Cambria Math"/>
                                  <a:cs typeface="Roboto Light"/>
                                </a:rPr>
                              </m:ctrlPr>
                            </m:dPr>
                            <m:e>
                              <m:sSub>
                                <m:sSubPr>
                                  <m:ctrlPr>
                                    <a:rPr lang="es-CL" sz="1500" i="1">
                                      <a:solidFill>
                                        <a:schemeClr val="tx2">
                                          <a:lumMod val="75000"/>
                                        </a:schemeClr>
                                      </a:solidFill>
                                      <a:latin typeface="Cambria Math"/>
                                      <a:cs typeface="Roboto Light"/>
                                    </a:rPr>
                                  </m:ctrlPr>
                                </m:sSubPr>
                                <m:e>
                                  <m:r>
                                    <a:rPr lang="es-CL" sz="1500" i="1">
                                      <a:solidFill>
                                        <a:schemeClr val="tx2">
                                          <a:lumMod val="75000"/>
                                        </a:schemeClr>
                                      </a:solidFill>
                                      <a:latin typeface="Cambria Math" panose="02040503050406030204" pitchFamily="18" charset="0"/>
                                      <a:cs typeface="Roboto Light"/>
                                    </a:rPr>
                                    <m:t>𝑟</m:t>
                                  </m:r>
                                </m:e>
                                <m:sub>
                                  <m:r>
                                    <a:rPr lang="es-CL" sz="1500" i="1">
                                      <a:solidFill>
                                        <a:schemeClr val="tx2">
                                          <a:lumMod val="75000"/>
                                        </a:schemeClr>
                                      </a:solidFill>
                                      <a:latin typeface="Cambria Math" panose="02040503050406030204" pitchFamily="18" charset="0"/>
                                      <a:cs typeface="Roboto Light"/>
                                    </a:rPr>
                                    <m:t>2</m:t>
                                  </m:r>
                                </m:sub>
                              </m:sSub>
                            </m:e>
                          </m:d>
                        </m:e>
                      </m:func>
                      <m:r>
                        <a:rPr lang="es-CL" sz="1500" i="1">
                          <a:solidFill>
                            <a:schemeClr val="tx2">
                              <a:lumMod val="75000"/>
                            </a:schemeClr>
                          </a:solidFill>
                          <a:latin typeface="Cambria Math" panose="02040503050406030204" pitchFamily="18" charset="0"/>
                          <a:cs typeface="Roboto Light"/>
                        </a:rPr>
                        <m:t>∙</m:t>
                      </m:r>
                      <m:d>
                        <m:dPr>
                          <m:begChr m:val="|"/>
                          <m:endChr m:val="|"/>
                          <m:ctrlPr>
                            <a:rPr lang="es-CL" sz="1500" i="1">
                              <a:solidFill>
                                <a:schemeClr val="tx2">
                                  <a:lumMod val="75000"/>
                                </a:schemeClr>
                              </a:solidFill>
                              <a:latin typeface="Cambria Math"/>
                              <a:cs typeface="Roboto Light"/>
                            </a:rPr>
                          </m:ctrlPr>
                        </m:dPr>
                        <m:e>
                          <m:sSub>
                            <m:sSubPr>
                              <m:ctrlPr>
                                <a:rPr lang="es-CL" sz="1500" i="1">
                                  <a:solidFill>
                                    <a:schemeClr val="tx2">
                                      <a:lumMod val="75000"/>
                                    </a:schemeClr>
                                  </a:solidFill>
                                  <a:latin typeface="Cambria Math"/>
                                  <a:cs typeface="Roboto Light"/>
                                </a:rPr>
                              </m:ctrlPr>
                            </m:sSubPr>
                            <m:e>
                              <m:r>
                                <a:rPr lang="es-CL" sz="1500" i="1">
                                  <a:solidFill>
                                    <a:schemeClr val="tx2">
                                      <a:lumMod val="75000"/>
                                    </a:schemeClr>
                                  </a:solidFill>
                                  <a:latin typeface="Cambria Math" panose="02040503050406030204" pitchFamily="18" charset="0"/>
                                  <a:cs typeface="Roboto Light"/>
                                </a:rPr>
                                <m:t>𝑟</m:t>
                              </m:r>
                            </m:e>
                            <m:sub>
                              <m:r>
                                <a:rPr lang="es-CL" sz="1500" i="1">
                                  <a:solidFill>
                                    <a:schemeClr val="tx2">
                                      <a:lumMod val="75000"/>
                                    </a:schemeClr>
                                  </a:solidFill>
                                  <a:latin typeface="Cambria Math" panose="02040503050406030204" pitchFamily="18" charset="0"/>
                                  <a:cs typeface="Roboto Light"/>
                                </a:rPr>
                                <m:t>3</m:t>
                              </m:r>
                            </m:sub>
                          </m:sSub>
                          <m:sSubSup>
                            <m:sSubSupPr>
                              <m:ctrlPr>
                                <a:rPr lang="es-CL" sz="1500" i="1">
                                  <a:solidFill>
                                    <a:schemeClr val="tx2">
                                      <a:lumMod val="75000"/>
                                    </a:schemeClr>
                                  </a:solidFill>
                                  <a:latin typeface="Cambria Math"/>
                                  <a:cs typeface="Roboto Light"/>
                                </a:rPr>
                              </m:ctrlPr>
                            </m:sSubSupPr>
                            <m:e>
                              <m:r>
                                <a:rPr lang="es-CL" sz="1500" i="1">
                                  <a:solidFill>
                                    <a:schemeClr val="tx2">
                                      <a:lumMod val="75000"/>
                                    </a:schemeClr>
                                  </a:solidFill>
                                  <a:latin typeface="Cambria Math" panose="02040503050406030204" pitchFamily="18" charset="0"/>
                                  <a:cs typeface="Roboto Light"/>
                                </a:rPr>
                                <m:t>𝑃</m:t>
                              </m:r>
                            </m:e>
                            <m:sub>
                              <m:r>
                                <a:rPr lang="es-CL" sz="1500" i="1">
                                  <a:solidFill>
                                    <a:schemeClr val="tx2">
                                      <a:lumMod val="75000"/>
                                    </a:schemeClr>
                                  </a:solidFill>
                                  <a:latin typeface="Cambria Math" panose="02040503050406030204" pitchFamily="18" charset="0"/>
                                  <a:cs typeface="Roboto Light"/>
                                </a:rPr>
                                <m:t>𝑗</m:t>
                              </m:r>
                            </m:sub>
                            <m:sup>
                              <m:r>
                                <a:rPr lang="es-CL" sz="1500" i="1">
                                  <a:solidFill>
                                    <a:schemeClr val="tx2">
                                      <a:lumMod val="75000"/>
                                    </a:schemeClr>
                                  </a:solidFill>
                                  <a:latin typeface="Cambria Math" panose="02040503050406030204" pitchFamily="18" charset="0"/>
                                  <a:cs typeface="Roboto Light"/>
                                </a:rPr>
                                <m:t>𝑡</m:t>
                              </m:r>
                            </m:sup>
                          </m:sSubSup>
                          <m:r>
                            <a:rPr lang="es-CL" sz="1500" i="1">
                              <a:solidFill>
                                <a:schemeClr val="tx2">
                                  <a:lumMod val="75000"/>
                                </a:schemeClr>
                              </a:solidFill>
                              <a:latin typeface="Cambria Math" panose="02040503050406030204" pitchFamily="18" charset="0"/>
                              <a:cs typeface="Roboto Light"/>
                            </a:rPr>
                            <m:t>−</m:t>
                          </m:r>
                          <m:sSubSup>
                            <m:sSubSupPr>
                              <m:ctrlPr>
                                <a:rPr lang="es-CL" sz="1500" i="1">
                                  <a:solidFill>
                                    <a:schemeClr val="tx2">
                                      <a:lumMod val="75000"/>
                                    </a:schemeClr>
                                  </a:solidFill>
                                  <a:latin typeface="Cambria Math"/>
                                  <a:cs typeface="Roboto Light"/>
                                </a:rPr>
                              </m:ctrlPr>
                            </m:sSubSupPr>
                            <m:e>
                              <m:r>
                                <a:rPr lang="es-CL" sz="1500" i="1">
                                  <a:solidFill>
                                    <a:schemeClr val="tx2">
                                      <a:lumMod val="75000"/>
                                    </a:schemeClr>
                                  </a:solidFill>
                                  <a:latin typeface="Cambria Math" panose="02040503050406030204" pitchFamily="18" charset="0"/>
                                  <a:cs typeface="Roboto Light"/>
                                </a:rPr>
                                <m:t>𝑋</m:t>
                              </m:r>
                            </m:e>
                            <m:sub>
                              <m:r>
                                <a:rPr lang="es-CL" sz="1500" i="1">
                                  <a:solidFill>
                                    <a:schemeClr val="tx2">
                                      <a:lumMod val="75000"/>
                                    </a:schemeClr>
                                  </a:solidFill>
                                  <a:latin typeface="Cambria Math" panose="02040503050406030204" pitchFamily="18" charset="0"/>
                                  <a:cs typeface="Roboto Light"/>
                                </a:rPr>
                                <m:t>𝑖</m:t>
                              </m:r>
                              <m:r>
                                <a:rPr lang="es-CL" sz="1500" i="1">
                                  <a:solidFill>
                                    <a:schemeClr val="tx2">
                                      <a:lumMod val="75000"/>
                                    </a:schemeClr>
                                  </a:solidFill>
                                  <a:latin typeface="Cambria Math" panose="02040503050406030204" pitchFamily="18" charset="0"/>
                                  <a:cs typeface="Roboto Light"/>
                                </a:rPr>
                                <m:t>,</m:t>
                              </m:r>
                              <m:r>
                                <a:rPr lang="es-CL" sz="1500" i="1">
                                  <a:solidFill>
                                    <a:schemeClr val="tx2">
                                      <a:lumMod val="75000"/>
                                    </a:schemeClr>
                                  </a:solidFill>
                                  <a:latin typeface="Cambria Math" panose="02040503050406030204" pitchFamily="18" charset="0"/>
                                  <a:cs typeface="Roboto Light"/>
                                </a:rPr>
                                <m:t>𝑗</m:t>
                              </m:r>
                            </m:sub>
                            <m:sup>
                              <m:r>
                                <a:rPr lang="es-CL" sz="1500" i="1">
                                  <a:solidFill>
                                    <a:schemeClr val="tx2">
                                      <a:lumMod val="75000"/>
                                    </a:schemeClr>
                                  </a:solidFill>
                                  <a:latin typeface="Cambria Math" panose="02040503050406030204" pitchFamily="18" charset="0"/>
                                  <a:cs typeface="Roboto Light"/>
                                </a:rPr>
                                <m:t>𝑡</m:t>
                              </m:r>
                            </m:sup>
                          </m:sSubSup>
                        </m:e>
                      </m:d>
                    </m:oMath>
                  </m:oMathPara>
                </a14:m>
                <a:endParaRPr lang="it-IT" sz="1600" dirty="0">
                  <a:solidFill>
                    <a:schemeClr val="tx2">
                      <a:lumMod val="75000"/>
                    </a:schemeClr>
                  </a:solidFill>
                  <a:latin typeface="Roboto Light"/>
                  <a:cs typeface="Roboto Light"/>
                </a:endParaRPr>
              </a:p>
              <a:p>
                <a:pPr marL="285750" indent="-285750">
                  <a:buFont typeface="Arial" panose="020B0604020202020204" pitchFamily="34" charset="0"/>
                  <a:buChar char="•"/>
                </a:pPr>
                <a:r>
                  <a:rPr lang="it-IT" sz="1500" dirty="0">
                    <a:solidFill>
                      <a:schemeClr val="tx2">
                        <a:lumMod val="75000"/>
                      </a:schemeClr>
                    </a:solidFill>
                    <a:latin typeface="Roboto Light"/>
                    <a:cs typeface="Roboto Light"/>
                  </a:rPr>
                  <a:t>Donde:</a:t>
                </a:r>
              </a:p>
            </p:txBody>
          </p:sp>
        </mc:Choice>
        <mc:Fallback xmlns="">
          <p:sp>
            <p:nvSpPr>
              <p:cNvPr id="6" name="TextBox 5"/>
              <p:cNvSpPr txBox="1">
                <a:spLocks noRot="1" noChangeAspect="1" noMove="1" noResize="1" noEditPoints="1" noAdjustHandles="1" noChangeArrowheads="1" noChangeShapeType="1" noTextEdit="1"/>
              </p:cNvSpPr>
              <p:nvPr/>
            </p:nvSpPr>
            <p:spPr>
              <a:xfrm>
                <a:off x="418788" y="1583641"/>
                <a:ext cx="8075378" cy="2025811"/>
              </a:xfrm>
              <a:prstGeom prst="rect">
                <a:avLst/>
              </a:prstGeom>
              <a:blipFill>
                <a:blip r:embed="rId2"/>
                <a:stretch>
                  <a:fillRect l="-227" t="-602" b="-241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xmlns="" id="{DFC8D63E-D30B-4461-9D5E-7C538B21552A}"/>
                  </a:ext>
                </a:extLst>
              </p:cNvPr>
              <p:cNvSpPr/>
              <p:nvPr/>
            </p:nvSpPr>
            <p:spPr>
              <a:xfrm>
                <a:off x="418788" y="3641966"/>
                <a:ext cx="7749852" cy="324512"/>
              </a:xfrm>
              <a:prstGeom prst="rect">
                <a:avLst/>
              </a:prstGeom>
            </p:spPr>
            <p:txBody>
              <a:bodyPr wrap="square">
                <a:spAutoFit/>
              </a:bodyPr>
              <a:lstStyle/>
              <a:p>
                <a:pPr marL="742950" lvl="1" indent="-285750">
                  <a:buFont typeface="Arial" panose="020B0604020202020204" pitchFamily="34" charset="0"/>
                  <a:buChar char="•"/>
                </a:pPr>
                <a14:m>
                  <m:oMath xmlns:m="http://schemas.openxmlformats.org/officeDocument/2006/math">
                    <m:sSubSup>
                      <m:sSubSupPr>
                        <m:ctrlPr>
                          <a:rPr lang="es-CL" sz="1300" i="1">
                            <a:solidFill>
                              <a:schemeClr val="tx2">
                                <a:lumMod val="75000"/>
                              </a:schemeClr>
                            </a:solidFill>
                            <a:latin typeface="Cambria Math"/>
                            <a:cs typeface="Roboto Light"/>
                          </a:rPr>
                        </m:ctrlPr>
                      </m:sSubSupPr>
                      <m:e>
                        <m:r>
                          <a:rPr lang="es-CL" sz="1300" i="1">
                            <a:solidFill>
                              <a:schemeClr val="tx2">
                                <a:lumMod val="75000"/>
                              </a:schemeClr>
                            </a:solidFill>
                            <a:latin typeface="Cambria Math" panose="02040503050406030204" pitchFamily="18" charset="0"/>
                            <a:cs typeface="Roboto Light"/>
                          </a:rPr>
                          <m:t>𝑋</m:t>
                        </m:r>
                      </m:e>
                      <m:sub>
                        <m:r>
                          <a:rPr lang="es-CL" sz="1300" i="1">
                            <a:solidFill>
                              <a:schemeClr val="tx2">
                                <a:lumMod val="75000"/>
                              </a:schemeClr>
                            </a:solidFill>
                            <a:latin typeface="Cambria Math" panose="02040503050406030204" pitchFamily="18" charset="0"/>
                            <a:cs typeface="Roboto Light"/>
                          </a:rPr>
                          <m:t>𝑖</m:t>
                        </m:r>
                        <m:r>
                          <a:rPr lang="es-CL" sz="1300" i="1">
                            <a:solidFill>
                              <a:schemeClr val="tx2">
                                <a:lumMod val="75000"/>
                              </a:schemeClr>
                            </a:solidFill>
                            <a:latin typeface="Cambria Math" panose="02040503050406030204" pitchFamily="18" charset="0"/>
                            <a:cs typeface="Roboto Light"/>
                          </a:rPr>
                          <m:t>,</m:t>
                        </m:r>
                        <m:r>
                          <a:rPr lang="es-CL" sz="1300" i="1">
                            <a:solidFill>
                              <a:schemeClr val="tx2">
                                <a:lumMod val="75000"/>
                              </a:schemeClr>
                            </a:solidFill>
                            <a:latin typeface="Cambria Math" panose="02040503050406030204" pitchFamily="18" charset="0"/>
                            <a:cs typeface="Roboto Light"/>
                          </a:rPr>
                          <m:t>𝑗</m:t>
                        </m:r>
                      </m:sub>
                      <m:sup>
                        <m:r>
                          <a:rPr lang="es-CL" sz="1300" i="1">
                            <a:solidFill>
                              <a:schemeClr val="tx2">
                                <a:lumMod val="75000"/>
                              </a:schemeClr>
                            </a:solidFill>
                            <a:latin typeface="Cambria Math" panose="02040503050406030204" pitchFamily="18" charset="0"/>
                            <a:cs typeface="Roboto Light"/>
                          </a:rPr>
                          <m:t>𝑡</m:t>
                        </m:r>
                      </m:sup>
                    </m:sSubSup>
                  </m:oMath>
                </a14:m>
                <a:r>
                  <a:rPr lang="it-IT" sz="1300" dirty="0">
                    <a:solidFill>
                      <a:schemeClr val="tx2">
                        <a:lumMod val="75000"/>
                      </a:schemeClr>
                    </a:solidFill>
                    <a:latin typeface="Roboto Light"/>
                    <a:cs typeface="Roboto Light"/>
                  </a:rPr>
                  <a:t> es la posición de la i-ésima solución en la j-ésima dimensión y en la t-ésima iteración</a:t>
                </a:r>
              </a:p>
            </p:txBody>
          </p:sp>
        </mc:Choice>
        <mc:Fallback xmlns="">
          <p:sp>
            <p:nvSpPr>
              <p:cNvPr id="2" name="Rectángulo 1">
                <a:extLst>
                  <a:ext uri="{FF2B5EF4-FFF2-40B4-BE49-F238E27FC236}">
                    <a16:creationId xmlns:a16="http://schemas.microsoft.com/office/drawing/2014/main" id="{DFC8D63E-D30B-4461-9D5E-7C538B21552A}"/>
                  </a:ext>
                </a:extLst>
              </p:cNvPr>
              <p:cNvSpPr>
                <a:spLocks noRot="1" noChangeAspect="1" noMove="1" noResize="1" noEditPoints="1" noAdjustHandles="1" noChangeArrowheads="1" noChangeShapeType="1" noTextEdit="1"/>
              </p:cNvSpPr>
              <p:nvPr/>
            </p:nvSpPr>
            <p:spPr>
              <a:xfrm>
                <a:off x="418788" y="3641966"/>
                <a:ext cx="7749852" cy="324512"/>
              </a:xfrm>
              <a:prstGeom prst="rect">
                <a:avLst/>
              </a:prstGeom>
              <a:blipFill>
                <a:blip r:embed="rId3"/>
                <a:stretch>
                  <a:fillRect b="-5556"/>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xmlns="" id="{6689230B-76A8-43BF-9475-C55F14D7C627}"/>
                  </a:ext>
                </a:extLst>
              </p:cNvPr>
              <p:cNvSpPr/>
              <p:nvPr/>
            </p:nvSpPr>
            <p:spPr>
              <a:xfrm>
                <a:off x="418788" y="3902460"/>
                <a:ext cx="2286973" cy="292388"/>
              </a:xfrm>
              <a:prstGeom prst="rect">
                <a:avLst/>
              </a:prstGeom>
            </p:spPr>
            <p:txBody>
              <a:bodyPr wrap="none">
                <a:spAutoFit/>
              </a:bodyPr>
              <a:lstStyle/>
              <a:p>
                <a:pPr marL="742950" lvl="1" indent="-285750">
                  <a:buFont typeface="Arial" panose="020B0604020202020204" pitchFamily="34" charset="0"/>
                  <a:buChar char="•"/>
                </a:pPr>
                <a14:m>
                  <m:oMath xmlns:m="http://schemas.openxmlformats.org/officeDocument/2006/math">
                    <m:sSub>
                      <m:sSubPr>
                        <m:ctrlPr>
                          <a:rPr lang="es-CL" sz="1300" i="1">
                            <a:solidFill>
                              <a:schemeClr val="tx2">
                                <a:lumMod val="75000"/>
                              </a:schemeClr>
                            </a:solidFill>
                            <a:latin typeface="Cambria Math"/>
                            <a:cs typeface="Roboto Light"/>
                          </a:rPr>
                        </m:ctrlPr>
                      </m:sSubPr>
                      <m:e>
                        <m:r>
                          <a:rPr lang="es-CL" sz="1300" i="1">
                            <a:solidFill>
                              <a:schemeClr val="tx2">
                                <a:lumMod val="75000"/>
                              </a:schemeClr>
                            </a:solidFill>
                            <a:latin typeface="Cambria Math" panose="02040503050406030204" pitchFamily="18" charset="0"/>
                            <a:cs typeface="Roboto Light"/>
                          </a:rPr>
                          <m:t>𝑟</m:t>
                        </m:r>
                      </m:e>
                      <m:sub>
                        <m:r>
                          <a:rPr lang="es-CL" sz="1300" i="1">
                            <a:solidFill>
                              <a:schemeClr val="tx2">
                                <a:lumMod val="75000"/>
                              </a:schemeClr>
                            </a:solidFill>
                            <a:latin typeface="Cambria Math" panose="02040503050406030204" pitchFamily="18" charset="0"/>
                            <a:cs typeface="Roboto Light"/>
                          </a:rPr>
                          <m:t>1</m:t>
                        </m:r>
                      </m:sub>
                    </m:sSub>
                  </m:oMath>
                </a14:m>
                <a:r>
                  <a:rPr lang="es-CL" sz="1300" dirty="0">
                    <a:solidFill>
                      <a:schemeClr val="tx2">
                        <a:lumMod val="75000"/>
                      </a:schemeClr>
                    </a:solidFill>
                    <a:latin typeface="Roboto Light"/>
                    <a:cs typeface="Roboto Light"/>
                  </a:rPr>
                  <a:t>es un parámetro</a:t>
                </a:r>
                <a:endParaRPr lang="it-IT" sz="1300" dirty="0">
                  <a:solidFill>
                    <a:schemeClr val="tx2">
                      <a:lumMod val="75000"/>
                    </a:schemeClr>
                  </a:solidFill>
                  <a:latin typeface="Roboto Light"/>
                  <a:cs typeface="Roboto Light"/>
                </a:endParaRPr>
              </a:p>
            </p:txBody>
          </p:sp>
        </mc:Choice>
        <mc:Fallback xmlns="">
          <p:sp>
            <p:nvSpPr>
              <p:cNvPr id="3" name="Rectángulo 2">
                <a:extLst>
                  <a:ext uri="{FF2B5EF4-FFF2-40B4-BE49-F238E27FC236}">
                    <a16:creationId xmlns:a16="http://schemas.microsoft.com/office/drawing/2014/main" id="{6689230B-76A8-43BF-9475-C55F14D7C627}"/>
                  </a:ext>
                </a:extLst>
              </p:cNvPr>
              <p:cNvSpPr>
                <a:spLocks noRot="1" noChangeAspect="1" noMove="1" noResize="1" noEditPoints="1" noAdjustHandles="1" noChangeArrowheads="1" noChangeShapeType="1" noTextEdit="1"/>
              </p:cNvSpPr>
              <p:nvPr/>
            </p:nvSpPr>
            <p:spPr>
              <a:xfrm>
                <a:off x="418788" y="3902460"/>
                <a:ext cx="2286973" cy="292388"/>
              </a:xfrm>
              <a:prstGeom prst="rect">
                <a:avLst/>
              </a:prstGeom>
              <a:blipFill>
                <a:blip r:embed="rId4"/>
                <a:stretch>
                  <a:fillRect t="-2083" b="-16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xmlns="" id="{D4922950-4F67-4F2A-B9B0-36497B7AE6BB}"/>
                  </a:ext>
                </a:extLst>
              </p:cNvPr>
              <p:cNvSpPr/>
              <p:nvPr/>
            </p:nvSpPr>
            <p:spPr>
              <a:xfrm>
                <a:off x="875951" y="4140498"/>
                <a:ext cx="2739083" cy="292388"/>
              </a:xfrm>
              <a:prstGeom prst="rect">
                <a:avLst/>
              </a:prstGeom>
            </p:spPr>
            <p:txBody>
              <a:bodyPr wrap="none">
                <a:spAutoFit/>
              </a:bodyPr>
              <a:lstStyle/>
              <a:p>
                <a:pPr marL="285750" indent="-285750">
                  <a:buFont typeface="Arial" panose="020B0604020202020204" pitchFamily="34" charset="0"/>
                  <a:buChar char="•"/>
                </a:pPr>
                <a14:m>
                  <m:oMath xmlns:m="http://schemas.openxmlformats.org/officeDocument/2006/math">
                    <m:sSub>
                      <m:sSubPr>
                        <m:ctrlPr>
                          <a:rPr lang="es-CL" sz="1300" i="1">
                            <a:solidFill>
                              <a:schemeClr val="tx2">
                                <a:lumMod val="75000"/>
                              </a:schemeClr>
                            </a:solidFill>
                            <a:latin typeface="Cambria Math"/>
                            <a:cs typeface="Roboto Light"/>
                          </a:rPr>
                        </m:ctrlPr>
                      </m:sSubPr>
                      <m:e>
                        <m:r>
                          <a:rPr lang="es-CL" sz="1300" i="1">
                            <a:solidFill>
                              <a:schemeClr val="tx2">
                                <a:lumMod val="75000"/>
                              </a:schemeClr>
                            </a:solidFill>
                            <a:latin typeface="Cambria Math" panose="02040503050406030204" pitchFamily="18" charset="0"/>
                            <a:cs typeface="Roboto Light"/>
                          </a:rPr>
                          <m:t>𝑟</m:t>
                        </m:r>
                      </m:e>
                      <m:sub>
                        <m:r>
                          <a:rPr lang="es-CL" sz="1300" i="1">
                            <a:solidFill>
                              <a:schemeClr val="tx2">
                                <a:lumMod val="75000"/>
                              </a:schemeClr>
                            </a:solidFill>
                            <a:latin typeface="Cambria Math" panose="02040503050406030204" pitchFamily="18" charset="0"/>
                            <a:cs typeface="Roboto Light"/>
                          </a:rPr>
                          <m:t>2</m:t>
                        </m:r>
                      </m:sub>
                    </m:sSub>
                    <m:r>
                      <a:rPr lang="es-CL" sz="1300" i="1">
                        <a:solidFill>
                          <a:schemeClr val="tx2">
                            <a:lumMod val="75000"/>
                          </a:schemeClr>
                        </a:solidFill>
                        <a:latin typeface="Cambria Math" panose="02040503050406030204" pitchFamily="18" charset="0"/>
                        <a:cs typeface="Roboto Light"/>
                      </a:rPr>
                      <m:t> </m:t>
                    </m:r>
                    <m:r>
                      <a:rPr lang="es-CL" sz="1300" i="1">
                        <a:solidFill>
                          <a:schemeClr val="tx2">
                            <a:lumMod val="75000"/>
                          </a:schemeClr>
                        </a:solidFill>
                        <a:latin typeface="Cambria Math" panose="02040503050406030204" pitchFamily="18" charset="0"/>
                        <a:cs typeface="Roboto Light"/>
                      </a:rPr>
                      <m:t>𝑦</m:t>
                    </m:r>
                    <m:r>
                      <a:rPr lang="es-CL" sz="1300" i="1">
                        <a:solidFill>
                          <a:schemeClr val="tx2">
                            <a:lumMod val="75000"/>
                          </a:schemeClr>
                        </a:solidFill>
                        <a:latin typeface="Cambria Math" panose="02040503050406030204" pitchFamily="18" charset="0"/>
                        <a:cs typeface="Roboto Light"/>
                      </a:rPr>
                      <m:t>  </m:t>
                    </m:r>
                    <m:sSub>
                      <m:sSubPr>
                        <m:ctrlPr>
                          <a:rPr lang="es-CL" sz="1300" i="1">
                            <a:solidFill>
                              <a:schemeClr val="tx2">
                                <a:lumMod val="75000"/>
                              </a:schemeClr>
                            </a:solidFill>
                            <a:latin typeface="Cambria Math"/>
                            <a:cs typeface="Roboto Light"/>
                          </a:rPr>
                        </m:ctrlPr>
                      </m:sSubPr>
                      <m:e>
                        <m:r>
                          <a:rPr lang="es-CL" sz="1300" i="1">
                            <a:solidFill>
                              <a:schemeClr val="tx2">
                                <a:lumMod val="75000"/>
                              </a:schemeClr>
                            </a:solidFill>
                            <a:latin typeface="Cambria Math" panose="02040503050406030204" pitchFamily="18" charset="0"/>
                            <a:cs typeface="Roboto Light"/>
                          </a:rPr>
                          <m:t>𝑟</m:t>
                        </m:r>
                      </m:e>
                      <m:sub>
                        <m:r>
                          <a:rPr lang="es-CL" sz="1300" i="1">
                            <a:solidFill>
                              <a:schemeClr val="tx2">
                                <a:lumMod val="75000"/>
                              </a:schemeClr>
                            </a:solidFill>
                            <a:latin typeface="Cambria Math" panose="02040503050406030204" pitchFamily="18" charset="0"/>
                            <a:cs typeface="Roboto Light"/>
                          </a:rPr>
                          <m:t>3</m:t>
                        </m:r>
                      </m:sub>
                    </m:sSub>
                  </m:oMath>
                </a14:m>
                <a:r>
                  <a:rPr lang="it-IT" sz="1300" dirty="0">
                    <a:solidFill>
                      <a:schemeClr val="tx2">
                        <a:lumMod val="75000"/>
                      </a:schemeClr>
                    </a:solidFill>
                    <a:latin typeface="Roboto Light"/>
                    <a:cs typeface="Roboto Light"/>
                  </a:rPr>
                  <a:t> son números </a:t>
                </a:r>
                <a:r>
                  <a:rPr lang="es-CL" sz="1300" dirty="0">
                    <a:solidFill>
                      <a:schemeClr val="tx2">
                        <a:lumMod val="75000"/>
                      </a:schemeClr>
                    </a:solidFill>
                    <a:latin typeface="Roboto Light"/>
                    <a:cs typeface="Roboto Light"/>
                  </a:rPr>
                  <a:t>aleatorios</a:t>
                </a:r>
                <a:endParaRPr lang="es-CL" sz="1300" dirty="0"/>
              </a:p>
            </p:txBody>
          </p:sp>
        </mc:Choice>
        <mc:Fallback xmlns="">
          <p:sp>
            <p:nvSpPr>
              <p:cNvPr id="5" name="Rectángulo 4">
                <a:extLst>
                  <a:ext uri="{FF2B5EF4-FFF2-40B4-BE49-F238E27FC236}">
                    <a16:creationId xmlns:a16="http://schemas.microsoft.com/office/drawing/2014/main" id="{D4922950-4F67-4F2A-B9B0-36497B7AE6BB}"/>
                  </a:ext>
                </a:extLst>
              </p:cNvPr>
              <p:cNvSpPr>
                <a:spLocks noRot="1" noChangeAspect="1" noMove="1" noResize="1" noEditPoints="1" noAdjustHandles="1" noChangeArrowheads="1" noChangeShapeType="1" noTextEdit="1"/>
              </p:cNvSpPr>
              <p:nvPr/>
            </p:nvSpPr>
            <p:spPr>
              <a:xfrm>
                <a:off x="875951" y="4140498"/>
                <a:ext cx="2739083" cy="292388"/>
              </a:xfrm>
              <a:prstGeom prst="rect">
                <a:avLst/>
              </a:prstGeom>
              <a:blipFill>
                <a:blip r:embed="rId5"/>
                <a:stretch>
                  <a:fillRect l="-223" t="-2083" b="-16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xmlns="" id="{99796581-EDD2-49B8-9A16-929AF54C4A7C}"/>
                  </a:ext>
                </a:extLst>
              </p:cNvPr>
              <p:cNvSpPr/>
              <p:nvPr/>
            </p:nvSpPr>
            <p:spPr>
              <a:xfrm>
                <a:off x="427496" y="4399711"/>
                <a:ext cx="7749851" cy="324512"/>
              </a:xfrm>
              <a:prstGeom prst="rect">
                <a:avLst/>
              </a:prstGeom>
            </p:spPr>
            <p:txBody>
              <a:bodyPr wrap="square">
                <a:spAutoFit/>
              </a:bodyPr>
              <a:lstStyle/>
              <a:p>
                <a:pPr marL="742950" lvl="1" indent="-285750">
                  <a:buFont typeface="Arial" panose="020B0604020202020204" pitchFamily="34" charset="0"/>
                  <a:buChar char="•"/>
                </a:pPr>
                <a14:m>
                  <m:oMath xmlns:m="http://schemas.openxmlformats.org/officeDocument/2006/math">
                    <m:sSubSup>
                      <m:sSubSupPr>
                        <m:ctrlPr>
                          <a:rPr lang="es-CL" sz="1300" i="1">
                            <a:solidFill>
                              <a:schemeClr val="tx2">
                                <a:lumMod val="75000"/>
                              </a:schemeClr>
                            </a:solidFill>
                            <a:latin typeface="Cambria Math"/>
                            <a:cs typeface="Roboto Light"/>
                          </a:rPr>
                        </m:ctrlPr>
                      </m:sSubSupPr>
                      <m:e>
                        <m:r>
                          <a:rPr lang="es-CL" sz="1300" i="1">
                            <a:solidFill>
                              <a:schemeClr val="tx2">
                                <a:lumMod val="75000"/>
                              </a:schemeClr>
                            </a:solidFill>
                            <a:latin typeface="Cambria Math" panose="02040503050406030204" pitchFamily="18" charset="0"/>
                            <a:cs typeface="Roboto Light"/>
                          </a:rPr>
                          <m:t>𝑃</m:t>
                        </m:r>
                      </m:e>
                      <m:sub>
                        <m:r>
                          <a:rPr lang="es-CL" sz="1300" i="1">
                            <a:solidFill>
                              <a:schemeClr val="tx2">
                                <a:lumMod val="75000"/>
                              </a:schemeClr>
                            </a:solidFill>
                            <a:latin typeface="Cambria Math" panose="02040503050406030204" pitchFamily="18" charset="0"/>
                            <a:cs typeface="Roboto Light"/>
                          </a:rPr>
                          <m:t>𝑗</m:t>
                        </m:r>
                      </m:sub>
                      <m:sup>
                        <m:r>
                          <a:rPr lang="es-CL" sz="1300" i="1">
                            <a:solidFill>
                              <a:schemeClr val="tx2">
                                <a:lumMod val="75000"/>
                              </a:schemeClr>
                            </a:solidFill>
                            <a:latin typeface="Cambria Math" panose="02040503050406030204" pitchFamily="18" charset="0"/>
                            <a:cs typeface="Roboto Light"/>
                          </a:rPr>
                          <m:t>𝑡</m:t>
                        </m:r>
                      </m:sup>
                    </m:sSubSup>
                  </m:oMath>
                </a14:m>
                <a:r>
                  <a:rPr lang="it-IT" sz="1300" dirty="0">
                    <a:solidFill>
                      <a:schemeClr val="tx2">
                        <a:lumMod val="75000"/>
                      </a:schemeClr>
                    </a:solidFill>
                    <a:latin typeface="Roboto Light"/>
                    <a:cs typeface="Roboto Light"/>
                  </a:rPr>
                  <a:t> es la posición de la mejor </a:t>
                </a:r>
                <a:r>
                  <a:rPr lang="es-CL" sz="1300" dirty="0">
                    <a:solidFill>
                      <a:schemeClr val="tx2">
                        <a:lumMod val="75000"/>
                      </a:schemeClr>
                    </a:solidFill>
                    <a:latin typeface="Roboto Light"/>
                    <a:cs typeface="Roboto Light"/>
                  </a:rPr>
                  <a:t>solución</a:t>
                </a:r>
                <a:r>
                  <a:rPr lang="it-IT" sz="1300" dirty="0">
                    <a:solidFill>
                      <a:schemeClr val="tx2">
                        <a:lumMod val="75000"/>
                      </a:schemeClr>
                    </a:solidFill>
                    <a:latin typeface="Roboto Light"/>
                    <a:cs typeface="Roboto Light"/>
                  </a:rPr>
                  <a:t> en la j-ésima dimensión y en la t-ésima iteración</a:t>
                </a:r>
              </a:p>
            </p:txBody>
          </p:sp>
        </mc:Choice>
        <mc:Fallback xmlns="">
          <p:sp>
            <p:nvSpPr>
              <p:cNvPr id="7" name="Rectángulo 6">
                <a:extLst>
                  <a:ext uri="{FF2B5EF4-FFF2-40B4-BE49-F238E27FC236}">
                    <a16:creationId xmlns:a16="http://schemas.microsoft.com/office/drawing/2014/main" id="{99796581-EDD2-49B8-9A16-929AF54C4A7C}"/>
                  </a:ext>
                </a:extLst>
              </p:cNvPr>
              <p:cNvSpPr>
                <a:spLocks noRot="1" noChangeAspect="1" noMove="1" noResize="1" noEditPoints="1" noAdjustHandles="1" noChangeArrowheads="1" noChangeShapeType="1" noTextEdit="1"/>
              </p:cNvSpPr>
              <p:nvPr/>
            </p:nvSpPr>
            <p:spPr>
              <a:xfrm>
                <a:off x="427496" y="4399711"/>
                <a:ext cx="7749851" cy="324512"/>
              </a:xfrm>
              <a:prstGeom prst="rect">
                <a:avLst/>
              </a:prstGeom>
              <a:blipFill>
                <a:blip r:embed="rId6"/>
                <a:stretch>
                  <a:fillRect b="-754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xmlns="" id="{F634045E-A2AD-441D-96E6-FA18E53B8A20}"/>
                  </a:ext>
                </a:extLst>
              </p:cNvPr>
              <p:cNvSpPr/>
              <p:nvPr/>
            </p:nvSpPr>
            <p:spPr>
              <a:xfrm>
                <a:off x="433990" y="4724223"/>
                <a:ext cx="7934947" cy="1192699"/>
              </a:xfrm>
              <a:prstGeom prst="rect">
                <a:avLst/>
              </a:prstGeom>
            </p:spPr>
            <p:txBody>
              <a:bodyPr wrap="square">
                <a:spAutoFit/>
              </a:bodyPr>
              <a:lstStyle/>
              <a:p>
                <a:pPr marL="285750" indent="-285750">
                  <a:buFont typeface="Arial" panose="020B0604020202020204" pitchFamily="34" charset="0"/>
                  <a:buChar char="•"/>
                </a:pPr>
                <a:r>
                  <a:rPr lang="it-IT" sz="1500" dirty="0">
                    <a:solidFill>
                      <a:schemeClr val="tx2">
                        <a:lumMod val="75000"/>
                      </a:schemeClr>
                    </a:solidFill>
                    <a:latin typeface="Roboto Light"/>
                    <a:cs typeface="Roboto Light"/>
                  </a:rPr>
                  <a:t>Juntando ambas ecuanciones.... </a:t>
                </a:r>
              </a:p>
              <a:p>
                <a:pPr/>
                <a14:m>
                  <m:oMathPara xmlns:m="http://schemas.openxmlformats.org/officeDocument/2006/math">
                    <m:oMathParaPr>
                      <m:jc m:val="centerGroup"/>
                    </m:oMathParaPr>
                    <m:oMath xmlns:m="http://schemas.openxmlformats.org/officeDocument/2006/math">
                      <m:sSubSup>
                        <m:sSubSupPr>
                          <m:ctrlPr>
                            <a:rPr lang="es-CL" sz="1300" i="1">
                              <a:solidFill>
                                <a:schemeClr val="tx2">
                                  <a:lumMod val="75000"/>
                                </a:schemeClr>
                              </a:solidFill>
                              <a:latin typeface="Cambria Math"/>
                              <a:cs typeface="Roboto Light"/>
                            </a:rPr>
                          </m:ctrlPr>
                        </m:sSubSupPr>
                        <m:e>
                          <m:r>
                            <a:rPr lang="es-CL" sz="1300" i="1">
                              <a:solidFill>
                                <a:schemeClr val="tx2">
                                  <a:lumMod val="75000"/>
                                </a:schemeClr>
                              </a:solidFill>
                              <a:latin typeface="Cambria Math" panose="02040503050406030204" pitchFamily="18" charset="0"/>
                              <a:cs typeface="Roboto Light"/>
                            </a:rPr>
                            <m:t>𝑋</m:t>
                          </m:r>
                        </m:e>
                        <m:sub>
                          <m:r>
                            <a:rPr lang="es-CL" sz="1300" i="1">
                              <a:solidFill>
                                <a:schemeClr val="tx2">
                                  <a:lumMod val="75000"/>
                                </a:schemeClr>
                              </a:solidFill>
                              <a:latin typeface="Cambria Math" panose="02040503050406030204" pitchFamily="18" charset="0"/>
                              <a:cs typeface="Roboto Light"/>
                            </a:rPr>
                            <m:t>𝑖</m:t>
                          </m:r>
                          <m:r>
                            <a:rPr lang="es-CL" sz="1300" i="1">
                              <a:solidFill>
                                <a:schemeClr val="tx2">
                                  <a:lumMod val="75000"/>
                                </a:schemeClr>
                              </a:solidFill>
                              <a:latin typeface="Cambria Math" panose="02040503050406030204" pitchFamily="18" charset="0"/>
                              <a:cs typeface="Roboto Light"/>
                            </a:rPr>
                            <m:t>,</m:t>
                          </m:r>
                          <m:r>
                            <a:rPr lang="es-CL" sz="1300" i="1">
                              <a:solidFill>
                                <a:schemeClr val="tx2">
                                  <a:lumMod val="75000"/>
                                </a:schemeClr>
                              </a:solidFill>
                              <a:latin typeface="Cambria Math" panose="02040503050406030204" pitchFamily="18" charset="0"/>
                              <a:cs typeface="Roboto Light"/>
                            </a:rPr>
                            <m:t>𝑗</m:t>
                          </m:r>
                        </m:sub>
                        <m:sup>
                          <m:r>
                            <a:rPr lang="es-CL" sz="1300" i="1">
                              <a:solidFill>
                                <a:schemeClr val="tx2">
                                  <a:lumMod val="75000"/>
                                </a:schemeClr>
                              </a:solidFill>
                              <a:latin typeface="Cambria Math" panose="02040503050406030204" pitchFamily="18" charset="0"/>
                              <a:cs typeface="Roboto Light"/>
                            </a:rPr>
                            <m:t>𝑡</m:t>
                          </m:r>
                          <m:r>
                            <a:rPr lang="es-CL" sz="1300" i="1">
                              <a:solidFill>
                                <a:schemeClr val="tx2">
                                  <a:lumMod val="75000"/>
                                </a:schemeClr>
                              </a:solidFill>
                              <a:latin typeface="Cambria Math" panose="02040503050406030204" pitchFamily="18" charset="0"/>
                              <a:cs typeface="Roboto Light"/>
                            </a:rPr>
                            <m:t>+1</m:t>
                          </m:r>
                        </m:sup>
                      </m:sSubSup>
                      <m:r>
                        <a:rPr lang="es-CL" sz="1300" i="1">
                          <a:solidFill>
                            <a:schemeClr val="tx2">
                              <a:lumMod val="75000"/>
                            </a:schemeClr>
                          </a:solidFill>
                          <a:latin typeface="Cambria Math" panose="02040503050406030204" pitchFamily="18" charset="0"/>
                          <a:cs typeface="Roboto Light"/>
                        </a:rPr>
                        <m:t>= </m:t>
                      </m:r>
                      <m:d>
                        <m:dPr>
                          <m:begChr m:val="{"/>
                          <m:endChr m:val=""/>
                          <m:ctrlPr>
                            <a:rPr lang="it-IT" sz="1300" i="1">
                              <a:solidFill>
                                <a:schemeClr val="tx2">
                                  <a:lumMod val="75000"/>
                                </a:schemeClr>
                              </a:solidFill>
                              <a:latin typeface="Cambria Math"/>
                            </a:rPr>
                          </m:ctrlPr>
                        </m:dPr>
                        <m:e>
                          <m:eqArr>
                            <m:eqArrPr>
                              <m:ctrlPr>
                                <a:rPr lang="it-IT" sz="1300" i="1">
                                  <a:solidFill>
                                    <a:schemeClr val="tx2">
                                      <a:lumMod val="75000"/>
                                    </a:schemeClr>
                                  </a:solidFill>
                                  <a:latin typeface="Cambria Math"/>
                                </a:rPr>
                              </m:ctrlPr>
                            </m:eqArrPr>
                            <m:e>
                              <m:sSubSup>
                                <m:sSubSupPr>
                                  <m:ctrlPr>
                                    <a:rPr lang="es-CL" sz="1300" i="1">
                                      <a:solidFill>
                                        <a:schemeClr val="tx2">
                                          <a:lumMod val="75000"/>
                                        </a:schemeClr>
                                      </a:solidFill>
                                      <a:latin typeface="Cambria Math"/>
                                      <a:cs typeface="Roboto Light"/>
                                    </a:rPr>
                                  </m:ctrlPr>
                                </m:sSubSupPr>
                                <m:e>
                                  <m:r>
                                    <a:rPr lang="es-CL" sz="1300" i="1">
                                      <a:solidFill>
                                        <a:schemeClr val="tx2">
                                          <a:lumMod val="75000"/>
                                        </a:schemeClr>
                                      </a:solidFill>
                                      <a:latin typeface="Cambria Math" panose="02040503050406030204" pitchFamily="18" charset="0"/>
                                      <a:cs typeface="Roboto Light"/>
                                    </a:rPr>
                                    <m:t>𝑋</m:t>
                                  </m:r>
                                </m:e>
                                <m:sub>
                                  <m:r>
                                    <a:rPr lang="es-CL" sz="1300" i="1">
                                      <a:solidFill>
                                        <a:schemeClr val="tx2">
                                          <a:lumMod val="75000"/>
                                        </a:schemeClr>
                                      </a:solidFill>
                                      <a:latin typeface="Cambria Math" panose="02040503050406030204" pitchFamily="18" charset="0"/>
                                      <a:cs typeface="Roboto Light"/>
                                    </a:rPr>
                                    <m:t>𝑖</m:t>
                                  </m:r>
                                  <m:r>
                                    <a:rPr lang="es-CL" sz="1300" i="1">
                                      <a:solidFill>
                                        <a:schemeClr val="tx2">
                                          <a:lumMod val="75000"/>
                                        </a:schemeClr>
                                      </a:solidFill>
                                      <a:latin typeface="Cambria Math" panose="02040503050406030204" pitchFamily="18" charset="0"/>
                                      <a:cs typeface="Roboto Light"/>
                                    </a:rPr>
                                    <m:t>,</m:t>
                                  </m:r>
                                  <m:r>
                                    <a:rPr lang="es-CL" sz="1300" i="1">
                                      <a:solidFill>
                                        <a:schemeClr val="tx2">
                                          <a:lumMod val="75000"/>
                                        </a:schemeClr>
                                      </a:solidFill>
                                      <a:latin typeface="Cambria Math" panose="02040503050406030204" pitchFamily="18" charset="0"/>
                                      <a:cs typeface="Roboto Light"/>
                                    </a:rPr>
                                    <m:t>𝑗</m:t>
                                  </m:r>
                                </m:sub>
                                <m:sup>
                                  <m:r>
                                    <a:rPr lang="es-CL" sz="1300" i="1">
                                      <a:solidFill>
                                        <a:schemeClr val="tx2">
                                          <a:lumMod val="75000"/>
                                        </a:schemeClr>
                                      </a:solidFill>
                                      <a:latin typeface="Cambria Math" panose="02040503050406030204" pitchFamily="18" charset="0"/>
                                      <a:cs typeface="Roboto Light"/>
                                    </a:rPr>
                                    <m:t>𝑡</m:t>
                                  </m:r>
                                </m:sup>
                              </m:sSubSup>
                              <m:r>
                                <a:rPr lang="es-CL" sz="1300" i="1">
                                  <a:solidFill>
                                    <a:schemeClr val="tx2">
                                      <a:lumMod val="75000"/>
                                    </a:schemeClr>
                                  </a:solidFill>
                                  <a:latin typeface="Cambria Math" panose="02040503050406030204" pitchFamily="18" charset="0"/>
                                  <a:cs typeface="Roboto Light"/>
                                </a:rPr>
                                <m:t>+</m:t>
                              </m:r>
                              <m:sSub>
                                <m:sSubPr>
                                  <m:ctrlPr>
                                    <a:rPr lang="es-CL" sz="1300" i="1">
                                      <a:solidFill>
                                        <a:schemeClr val="tx2">
                                          <a:lumMod val="75000"/>
                                        </a:schemeClr>
                                      </a:solidFill>
                                      <a:latin typeface="Cambria Math"/>
                                      <a:cs typeface="Roboto Light"/>
                                    </a:rPr>
                                  </m:ctrlPr>
                                </m:sSubPr>
                                <m:e>
                                  <m:r>
                                    <a:rPr lang="es-CL" sz="1300" i="1">
                                      <a:solidFill>
                                        <a:schemeClr val="tx2">
                                          <a:lumMod val="75000"/>
                                        </a:schemeClr>
                                      </a:solidFill>
                                      <a:latin typeface="Cambria Math" panose="02040503050406030204" pitchFamily="18" charset="0"/>
                                      <a:cs typeface="Roboto Light"/>
                                    </a:rPr>
                                    <m:t>𝑟</m:t>
                                  </m:r>
                                </m:e>
                                <m:sub>
                                  <m:r>
                                    <a:rPr lang="es-CL" sz="1300" i="1">
                                      <a:solidFill>
                                        <a:schemeClr val="tx2">
                                          <a:lumMod val="75000"/>
                                        </a:schemeClr>
                                      </a:solidFill>
                                      <a:latin typeface="Cambria Math" panose="02040503050406030204" pitchFamily="18" charset="0"/>
                                      <a:cs typeface="Roboto Light"/>
                                    </a:rPr>
                                    <m:t>1</m:t>
                                  </m:r>
                                </m:sub>
                              </m:sSub>
                              <m:r>
                                <a:rPr lang="es-CL" sz="1300" i="1">
                                  <a:solidFill>
                                    <a:schemeClr val="tx2">
                                      <a:lumMod val="75000"/>
                                    </a:schemeClr>
                                  </a:solidFill>
                                  <a:latin typeface="Cambria Math" panose="02040503050406030204" pitchFamily="18" charset="0"/>
                                  <a:cs typeface="Roboto Light"/>
                                </a:rPr>
                                <m:t>∙</m:t>
                              </m:r>
                              <m:func>
                                <m:funcPr>
                                  <m:ctrlPr>
                                    <a:rPr lang="es-CL" sz="1300" i="1">
                                      <a:solidFill>
                                        <a:schemeClr val="tx2">
                                          <a:lumMod val="75000"/>
                                        </a:schemeClr>
                                      </a:solidFill>
                                      <a:latin typeface="Cambria Math"/>
                                      <a:cs typeface="Roboto Light"/>
                                    </a:rPr>
                                  </m:ctrlPr>
                                </m:funcPr>
                                <m:fName>
                                  <m:r>
                                    <m:rPr>
                                      <m:sty m:val="p"/>
                                    </m:rPr>
                                    <a:rPr lang="es-CL" sz="1300">
                                      <a:solidFill>
                                        <a:schemeClr val="tx2">
                                          <a:lumMod val="75000"/>
                                        </a:schemeClr>
                                      </a:solidFill>
                                      <a:latin typeface="Cambria Math" panose="02040503050406030204" pitchFamily="18" charset="0"/>
                                      <a:cs typeface="Roboto Light"/>
                                    </a:rPr>
                                    <m:t>sin</m:t>
                                  </m:r>
                                </m:fName>
                                <m:e>
                                  <m:d>
                                    <m:dPr>
                                      <m:ctrlPr>
                                        <a:rPr lang="es-CL" sz="1300" i="1">
                                          <a:solidFill>
                                            <a:schemeClr val="tx2">
                                              <a:lumMod val="75000"/>
                                            </a:schemeClr>
                                          </a:solidFill>
                                          <a:latin typeface="Cambria Math"/>
                                          <a:cs typeface="Roboto Light"/>
                                        </a:rPr>
                                      </m:ctrlPr>
                                    </m:dPr>
                                    <m:e>
                                      <m:sSub>
                                        <m:sSubPr>
                                          <m:ctrlPr>
                                            <a:rPr lang="es-CL" sz="1300" i="1">
                                              <a:solidFill>
                                                <a:schemeClr val="tx2">
                                                  <a:lumMod val="75000"/>
                                                </a:schemeClr>
                                              </a:solidFill>
                                              <a:latin typeface="Cambria Math"/>
                                              <a:cs typeface="Roboto Light"/>
                                            </a:rPr>
                                          </m:ctrlPr>
                                        </m:sSubPr>
                                        <m:e>
                                          <m:r>
                                            <a:rPr lang="es-CL" sz="1300" i="1">
                                              <a:solidFill>
                                                <a:schemeClr val="tx2">
                                                  <a:lumMod val="75000"/>
                                                </a:schemeClr>
                                              </a:solidFill>
                                              <a:latin typeface="Cambria Math" panose="02040503050406030204" pitchFamily="18" charset="0"/>
                                              <a:cs typeface="Roboto Light"/>
                                            </a:rPr>
                                            <m:t>𝑟</m:t>
                                          </m:r>
                                        </m:e>
                                        <m:sub>
                                          <m:r>
                                            <a:rPr lang="es-CL" sz="1300" i="1">
                                              <a:solidFill>
                                                <a:schemeClr val="tx2">
                                                  <a:lumMod val="75000"/>
                                                </a:schemeClr>
                                              </a:solidFill>
                                              <a:latin typeface="Cambria Math" panose="02040503050406030204" pitchFamily="18" charset="0"/>
                                              <a:cs typeface="Roboto Light"/>
                                            </a:rPr>
                                            <m:t>2</m:t>
                                          </m:r>
                                        </m:sub>
                                      </m:sSub>
                                    </m:e>
                                  </m:d>
                                </m:e>
                              </m:func>
                              <m:r>
                                <a:rPr lang="es-CL" sz="1300" i="1">
                                  <a:solidFill>
                                    <a:schemeClr val="tx2">
                                      <a:lumMod val="75000"/>
                                    </a:schemeClr>
                                  </a:solidFill>
                                  <a:latin typeface="Cambria Math" panose="02040503050406030204" pitchFamily="18" charset="0"/>
                                  <a:cs typeface="Roboto Light"/>
                                </a:rPr>
                                <m:t>∙</m:t>
                              </m:r>
                              <m:d>
                                <m:dPr>
                                  <m:begChr m:val="|"/>
                                  <m:endChr m:val="|"/>
                                  <m:ctrlPr>
                                    <a:rPr lang="es-CL" sz="1300" i="1">
                                      <a:solidFill>
                                        <a:schemeClr val="tx2">
                                          <a:lumMod val="75000"/>
                                        </a:schemeClr>
                                      </a:solidFill>
                                      <a:latin typeface="Cambria Math"/>
                                      <a:cs typeface="Roboto Light"/>
                                    </a:rPr>
                                  </m:ctrlPr>
                                </m:dPr>
                                <m:e>
                                  <m:sSub>
                                    <m:sSubPr>
                                      <m:ctrlPr>
                                        <a:rPr lang="es-CL" sz="1300" i="1">
                                          <a:solidFill>
                                            <a:schemeClr val="tx2">
                                              <a:lumMod val="75000"/>
                                            </a:schemeClr>
                                          </a:solidFill>
                                          <a:latin typeface="Cambria Math"/>
                                          <a:cs typeface="Roboto Light"/>
                                        </a:rPr>
                                      </m:ctrlPr>
                                    </m:sSubPr>
                                    <m:e>
                                      <m:r>
                                        <a:rPr lang="es-CL" sz="1300" i="1">
                                          <a:solidFill>
                                            <a:schemeClr val="tx2">
                                              <a:lumMod val="75000"/>
                                            </a:schemeClr>
                                          </a:solidFill>
                                          <a:latin typeface="Cambria Math" panose="02040503050406030204" pitchFamily="18" charset="0"/>
                                          <a:cs typeface="Roboto Light"/>
                                        </a:rPr>
                                        <m:t>𝑟</m:t>
                                      </m:r>
                                    </m:e>
                                    <m:sub>
                                      <m:r>
                                        <a:rPr lang="es-CL" sz="1300" i="1">
                                          <a:solidFill>
                                            <a:schemeClr val="tx2">
                                              <a:lumMod val="75000"/>
                                            </a:schemeClr>
                                          </a:solidFill>
                                          <a:latin typeface="Cambria Math" panose="02040503050406030204" pitchFamily="18" charset="0"/>
                                          <a:cs typeface="Roboto Light"/>
                                        </a:rPr>
                                        <m:t>3</m:t>
                                      </m:r>
                                    </m:sub>
                                  </m:sSub>
                                  <m:sSubSup>
                                    <m:sSubSupPr>
                                      <m:ctrlPr>
                                        <a:rPr lang="es-CL" sz="1300" i="1">
                                          <a:solidFill>
                                            <a:schemeClr val="tx2">
                                              <a:lumMod val="75000"/>
                                            </a:schemeClr>
                                          </a:solidFill>
                                          <a:latin typeface="Cambria Math"/>
                                          <a:cs typeface="Roboto Light"/>
                                        </a:rPr>
                                      </m:ctrlPr>
                                    </m:sSubSupPr>
                                    <m:e>
                                      <m:r>
                                        <a:rPr lang="es-CL" sz="1300" i="1">
                                          <a:solidFill>
                                            <a:schemeClr val="tx2">
                                              <a:lumMod val="75000"/>
                                            </a:schemeClr>
                                          </a:solidFill>
                                          <a:latin typeface="Cambria Math" panose="02040503050406030204" pitchFamily="18" charset="0"/>
                                          <a:cs typeface="Roboto Light"/>
                                        </a:rPr>
                                        <m:t>𝑃</m:t>
                                      </m:r>
                                    </m:e>
                                    <m:sub>
                                      <m:r>
                                        <a:rPr lang="es-CL" sz="1300" i="1">
                                          <a:solidFill>
                                            <a:schemeClr val="tx2">
                                              <a:lumMod val="75000"/>
                                            </a:schemeClr>
                                          </a:solidFill>
                                          <a:latin typeface="Cambria Math" panose="02040503050406030204" pitchFamily="18" charset="0"/>
                                          <a:cs typeface="Roboto Light"/>
                                        </a:rPr>
                                        <m:t>𝑗</m:t>
                                      </m:r>
                                    </m:sub>
                                    <m:sup>
                                      <m:r>
                                        <a:rPr lang="es-CL" sz="1300" i="1">
                                          <a:solidFill>
                                            <a:schemeClr val="tx2">
                                              <a:lumMod val="75000"/>
                                            </a:schemeClr>
                                          </a:solidFill>
                                          <a:latin typeface="Cambria Math" panose="02040503050406030204" pitchFamily="18" charset="0"/>
                                          <a:cs typeface="Roboto Light"/>
                                        </a:rPr>
                                        <m:t>𝑡</m:t>
                                      </m:r>
                                    </m:sup>
                                  </m:sSubSup>
                                  <m:r>
                                    <a:rPr lang="es-CL" sz="1300" i="1">
                                      <a:solidFill>
                                        <a:schemeClr val="tx2">
                                          <a:lumMod val="75000"/>
                                        </a:schemeClr>
                                      </a:solidFill>
                                      <a:latin typeface="Cambria Math" panose="02040503050406030204" pitchFamily="18" charset="0"/>
                                      <a:cs typeface="Roboto Light"/>
                                    </a:rPr>
                                    <m:t>−</m:t>
                                  </m:r>
                                  <m:sSubSup>
                                    <m:sSubSupPr>
                                      <m:ctrlPr>
                                        <a:rPr lang="es-CL" sz="1300" i="1">
                                          <a:solidFill>
                                            <a:schemeClr val="tx2">
                                              <a:lumMod val="75000"/>
                                            </a:schemeClr>
                                          </a:solidFill>
                                          <a:latin typeface="Cambria Math"/>
                                          <a:cs typeface="Roboto Light"/>
                                        </a:rPr>
                                      </m:ctrlPr>
                                    </m:sSubSupPr>
                                    <m:e>
                                      <m:r>
                                        <a:rPr lang="es-CL" sz="1300" i="1">
                                          <a:solidFill>
                                            <a:schemeClr val="tx2">
                                              <a:lumMod val="75000"/>
                                            </a:schemeClr>
                                          </a:solidFill>
                                          <a:latin typeface="Cambria Math" panose="02040503050406030204" pitchFamily="18" charset="0"/>
                                          <a:cs typeface="Roboto Light"/>
                                        </a:rPr>
                                        <m:t>𝑋</m:t>
                                      </m:r>
                                    </m:e>
                                    <m:sub>
                                      <m:r>
                                        <a:rPr lang="es-CL" sz="1300" i="1">
                                          <a:solidFill>
                                            <a:schemeClr val="tx2">
                                              <a:lumMod val="75000"/>
                                            </a:schemeClr>
                                          </a:solidFill>
                                          <a:latin typeface="Cambria Math" panose="02040503050406030204" pitchFamily="18" charset="0"/>
                                          <a:cs typeface="Roboto Light"/>
                                        </a:rPr>
                                        <m:t>𝑖</m:t>
                                      </m:r>
                                      <m:r>
                                        <a:rPr lang="es-CL" sz="1300" i="1">
                                          <a:solidFill>
                                            <a:schemeClr val="tx2">
                                              <a:lumMod val="75000"/>
                                            </a:schemeClr>
                                          </a:solidFill>
                                          <a:latin typeface="Cambria Math" panose="02040503050406030204" pitchFamily="18" charset="0"/>
                                          <a:cs typeface="Roboto Light"/>
                                        </a:rPr>
                                        <m:t>,</m:t>
                                      </m:r>
                                      <m:r>
                                        <a:rPr lang="es-CL" sz="1300" i="1">
                                          <a:solidFill>
                                            <a:schemeClr val="tx2">
                                              <a:lumMod val="75000"/>
                                            </a:schemeClr>
                                          </a:solidFill>
                                          <a:latin typeface="Cambria Math" panose="02040503050406030204" pitchFamily="18" charset="0"/>
                                          <a:cs typeface="Roboto Light"/>
                                        </a:rPr>
                                        <m:t>𝑗</m:t>
                                      </m:r>
                                    </m:sub>
                                    <m:sup>
                                      <m:r>
                                        <a:rPr lang="es-CL" sz="1300" i="1">
                                          <a:solidFill>
                                            <a:schemeClr val="tx2">
                                              <a:lumMod val="75000"/>
                                            </a:schemeClr>
                                          </a:solidFill>
                                          <a:latin typeface="Cambria Math" panose="02040503050406030204" pitchFamily="18" charset="0"/>
                                          <a:cs typeface="Roboto Light"/>
                                        </a:rPr>
                                        <m:t>𝑡</m:t>
                                      </m:r>
                                    </m:sup>
                                  </m:sSubSup>
                                </m:e>
                              </m:d>
                              <m:r>
                                <a:rPr lang="es-CL" sz="1300" i="1">
                                  <a:solidFill>
                                    <a:schemeClr val="tx2">
                                      <a:lumMod val="75000"/>
                                    </a:schemeClr>
                                  </a:solidFill>
                                  <a:latin typeface="Cambria Math" panose="02040503050406030204" pitchFamily="18" charset="0"/>
                                  <a:cs typeface="Roboto Light"/>
                                </a:rPr>
                                <m:t>,       </m:t>
                              </m:r>
                              <m:sSub>
                                <m:sSubPr>
                                  <m:ctrlPr>
                                    <a:rPr lang="es-CL" sz="1300" i="1">
                                      <a:solidFill>
                                        <a:schemeClr val="tx2">
                                          <a:lumMod val="75000"/>
                                        </a:schemeClr>
                                      </a:solidFill>
                                      <a:latin typeface="Cambria Math"/>
                                      <a:cs typeface="Roboto Light"/>
                                    </a:rPr>
                                  </m:ctrlPr>
                                </m:sSubPr>
                                <m:e>
                                  <m:r>
                                    <a:rPr lang="es-CL" sz="1300" i="1">
                                      <a:solidFill>
                                        <a:schemeClr val="tx2">
                                          <a:lumMod val="75000"/>
                                        </a:schemeClr>
                                      </a:solidFill>
                                      <a:latin typeface="Cambria Math" panose="02040503050406030204" pitchFamily="18" charset="0"/>
                                      <a:cs typeface="Roboto Light"/>
                                    </a:rPr>
                                    <m:t>𝑟</m:t>
                                  </m:r>
                                </m:e>
                                <m:sub>
                                  <m:r>
                                    <a:rPr lang="es-CL" sz="1300" i="1">
                                      <a:solidFill>
                                        <a:schemeClr val="tx2">
                                          <a:lumMod val="75000"/>
                                        </a:schemeClr>
                                      </a:solidFill>
                                      <a:latin typeface="Cambria Math" panose="02040503050406030204" pitchFamily="18" charset="0"/>
                                      <a:cs typeface="Roboto Light"/>
                                    </a:rPr>
                                    <m:t>4</m:t>
                                  </m:r>
                                </m:sub>
                              </m:sSub>
                              <m:r>
                                <a:rPr lang="es-CL" sz="1300" i="1">
                                  <a:solidFill>
                                    <a:schemeClr val="tx2">
                                      <a:lumMod val="75000"/>
                                    </a:schemeClr>
                                  </a:solidFill>
                                  <a:latin typeface="Cambria Math" panose="02040503050406030204" pitchFamily="18" charset="0"/>
                                  <a:cs typeface="Roboto Light"/>
                                </a:rPr>
                                <m:t>&lt;0,5</m:t>
                              </m:r>
                            </m:e>
                            <m:e>
                              <m:sSubSup>
                                <m:sSubSupPr>
                                  <m:ctrlPr>
                                    <a:rPr lang="es-CL" sz="1300" i="1">
                                      <a:solidFill>
                                        <a:schemeClr val="tx2">
                                          <a:lumMod val="75000"/>
                                        </a:schemeClr>
                                      </a:solidFill>
                                      <a:latin typeface="Cambria Math"/>
                                      <a:cs typeface="Roboto Light"/>
                                    </a:rPr>
                                  </m:ctrlPr>
                                </m:sSubSupPr>
                                <m:e>
                                  <m:r>
                                    <a:rPr lang="es-CL" sz="1300" i="1">
                                      <a:solidFill>
                                        <a:schemeClr val="tx2">
                                          <a:lumMod val="75000"/>
                                        </a:schemeClr>
                                      </a:solidFill>
                                      <a:latin typeface="Cambria Math" panose="02040503050406030204" pitchFamily="18" charset="0"/>
                                      <a:cs typeface="Roboto Light"/>
                                    </a:rPr>
                                    <m:t>𝑋</m:t>
                                  </m:r>
                                </m:e>
                                <m:sub>
                                  <m:r>
                                    <a:rPr lang="es-CL" sz="1300" i="1">
                                      <a:solidFill>
                                        <a:schemeClr val="tx2">
                                          <a:lumMod val="75000"/>
                                        </a:schemeClr>
                                      </a:solidFill>
                                      <a:latin typeface="Cambria Math" panose="02040503050406030204" pitchFamily="18" charset="0"/>
                                      <a:cs typeface="Roboto Light"/>
                                    </a:rPr>
                                    <m:t>𝑖</m:t>
                                  </m:r>
                                  <m:r>
                                    <a:rPr lang="es-CL" sz="1300" i="1">
                                      <a:solidFill>
                                        <a:schemeClr val="tx2">
                                          <a:lumMod val="75000"/>
                                        </a:schemeClr>
                                      </a:solidFill>
                                      <a:latin typeface="Cambria Math" panose="02040503050406030204" pitchFamily="18" charset="0"/>
                                      <a:cs typeface="Roboto Light"/>
                                    </a:rPr>
                                    <m:t>,</m:t>
                                  </m:r>
                                  <m:r>
                                    <a:rPr lang="es-CL" sz="1300" i="1">
                                      <a:solidFill>
                                        <a:schemeClr val="tx2">
                                          <a:lumMod val="75000"/>
                                        </a:schemeClr>
                                      </a:solidFill>
                                      <a:latin typeface="Cambria Math" panose="02040503050406030204" pitchFamily="18" charset="0"/>
                                      <a:cs typeface="Roboto Light"/>
                                    </a:rPr>
                                    <m:t>𝑗</m:t>
                                  </m:r>
                                </m:sub>
                                <m:sup>
                                  <m:r>
                                    <a:rPr lang="es-CL" sz="1300" i="1">
                                      <a:solidFill>
                                        <a:schemeClr val="tx2">
                                          <a:lumMod val="75000"/>
                                        </a:schemeClr>
                                      </a:solidFill>
                                      <a:latin typeface="Cambria Math" panose="02040503050406030204" pitchFamily="18" charset="0"/>
                                      <a:cs typeface="Roboto Light"/>
                                    </a:rPr>
                                    <m:t>𝑡</m:t>
                                  </m:r>
                                </m:sup>
                              </m:sSubSup>
                              <m:r>
                                <a:rPr lang="es-CL" sz="1300" i="1">
                                  <a:solidFill>
                                    <a:schemeClr val="tx2">
                                      <a:lumMod val="75000"/>
                                    </a:schemeClr>
                                  </a:solidFill>
                                  <a:latin typeface="Cambria Math" panose="02040503050406030204" pitchFamily="18" charset="0"/>
                                  <a:cs typeface="Roboto Light"/>
                                </a:rPr>
                                <m:t>+</m:t>
                              </m:r>
                              <m:sSub>
                                <m:sSubPr>
                                  <m:ctrlPr>
                                    <a:rPr lang="es-CL" sz="1300" i="1">
                                      <a:solidFill>
                                        <a:schemeClr val="tx2">
                                          <a:lumMod val="75000"/>
                                        </a:schemeClr>
                                      </a:solidFill>
                                      <a:latin typeface="Cambria Math"/>
                                      <a:cs typeface="Roboto Light"/>
                                    </a:rPr>
                                  </m:ctrlPr>
                                </m:sSubPr>
                                <m:e>
                                  <m:r>
                                    <a:rPr lang="es-CL" sz="1300" i="1">
                                      <a:solidFill>
                                        <a:schemeClr val="tx2">
                                          <a:lumMod val="75000"/>
                                        </a:schemeClr>
                                      </a:solidFill>
                                      <a:latin typeface="Cambria Math" panose="02040503050406030204" pitchFamily="18" charset="0"/>
                                      <a:cs typeface="Roboto Light"/>
                                    </a:rPr>
                                    <m:t>𝑟</m:t>
                                  </m:r>
                                </m:e>
                                <m:sub>
                                  <m:r>
                                    <a:rPr lang="es-CL" sz="1300" i="1">
                                      <a:solidFill>
                                        <a:schemeClr val="tx2">
                                          <a:lumMod val="75000"/>
                                        </a:schemeClr>
                                      </a:solidFill>
                                      <a:latin typeface="Cambria Math" panose="02040503050406030204" pitchFamily="18" charset="0"/>
                                      <a:cs typeface="Roboto Light"/>
                                    </a:rPr>
                                    <m:t>1</m:t>
                                  </m:r>
                                </m:sub>
                              </m:sSub>
                              <m:r>
                                <a:rPr lang="es-CL" sz="1300" i="1">
                                  <a:solidFill>
                                    <a:schemeClr val="tx2">
                                      <a:lumMod val="75000"/>
                                    </a:schemeClr>
                                  </a:solidFill>
                                  <a:latin typeface="Cambria Math" panose="02040503050406030204" pitchFamily="18" charset="0"/>
                                  <a:cs typeface="Roboto Light"/>
                                </a:rPr>
                                <m:t>∙</m:t>
                              </m:r>
                              <m:func>
                                <m:funcPr>
                                  <m:ctrlPr>
                                    <a:rPr lang="es-CL" sz="1300" i="1">
                                      <a:solidFill>
                                        <a:schemeClr val="tx2">
                                          <a:lumMod val="75000"/>
                                        </a:schemeClr>
                                      </a:solidFill>
                                      <a:latin typeface="Cambria Math"/>
                                      <a:cs typeface="Roboto Light"/>
                                    </a:rPr>
                                  </m:ctrlPr>
                                </m:funcPr>
                                <m:fName>
                                  <m:r>
                                    <m:rPr>
                                      <m:sty m:val="p"/>
                                    </m:rPr>
                                    <a:rPr lang="es-CL" sz="1300">
                                      <a:solidFill>
                                        <a:schemeClr val="tx2">
                                          <a:lumMod val="75000"/>
                                        </a:schemeClr>
                                      </a:solidFill>
                                      <a:latin typeface="Cambria Math" panose="02040503050406030204" pitchFamily="18" charset="0"/>
                                      <a:cs typeface="Roboto Light"/>
                                    </a:rPr>
                                    <m:t>cos</m:t>
                                  </m:r>
                                </m:fName>
                                <m:e>
                                  <m:d>
                                    <m:dPr>
                                      <m:ctrlPr>
                                        <a:rPr lang="es-CL" sz="1300" i="1">
                                          <a:solidFill>
                                            <a:schemeClr val="tx2">
                                              <a:lumMod val="75000"/>
                                            </a:schemeClr>
                                          </a:solidFill>
                                          <a:latin typeface="Cambria Math"/>
                                          <a:cs typeface="Roboto Light"/>
                                        </a:rPr>
                                      </m:ctrlPr>
                                    </m:dPr>
                                    <m:e>
                                      <m:sSub>
                                        <m:sSubPr>
                                          <m:ctrlPr>
                                            <a:rPr lang="es-CL" sz="1300" i="1">
                                              <a:solidFill>
                                                <a:schemeClr val="tx2">
                                                  <a:lumMod val="75000"/>
                                                </a:schemeClr>
                                              </a:solidFill>
                                              <a:latin typeface="Cambria Math"/>
                                              <a:cs typeface="Roboto Light"/>
                                            </a:rPr>
                                          </m:ctrlPr>
                                        </m:sSubPr>
                                        <m:e>
                                          <m:r>
                                            <a:rPr lang="es-CL" sz="1300" i="1">
                                              <a:solidFill>
                                                <a:schemeClr val="tx2">
                                                  <a:lumMod val="75000"/>
                                                </a:schemeClr>
                                              </a:solidFill>
                                              <a:latin typeface="Cambria Math" panose="02040503050406030204" pitchFamily="18" charset="0"/>
                                              <a:cs typeface="Roboto Light"/>
                                            </a:rPr>
                                            <m:t>𝑟</m:t>
                                          </m:r>
                                        </m:e>
                                        <m:sub>
                                          <m:r>
                                            <a:rPr lang="es-CL" sz="1300" i="1">
                                              <a:solidFill>
                                                <a:schemeClr val="tx2">
                                                  <a:lumMod val="75000"/>
                                                </a:schemeClr>
                                              </a:solidFill>
                                              <a:latin typeface="Cambria Math" panose="02040503050406030204" pitchFamily="18" charset="0"/>
                                              <a:cs typeface="Roboto Light"/>
                                            </a:rPr>
                                            <m:t>2</m:t>
                                          </m:r>
                                        </m:sub>
                                      </m:sSub>
                                    </m:e>
                                  </m:d>
                                </m:e>
                              </m:func>
                              <m:r>
                                <a:rPr lang="es-CL" sz="1300" i="1">
                                  <a:solidFill>
                                    <a:schemeClr val="tx2">
                                      <a:lumMod val="75000"/>
                                    </a:schemeClr>
                                  </a:solidFill>
                                  <a:latin typeface="Cambria Math" panose="02040503050406030204" pitchFamily="18" charset="0"/>
                                  <a:cs typeface="Roboto Light"/>
                                </a:rPr>
                                <m:t>∙</m:t>
                              </m:r>
                              <m:d>
                                <m:dPr>
                                  <m:begChr m:val="|"/>
                                  <m:endChr m:val="|"/>
                                  <m:ctrlPr>
                                    <a:rPr lang="es-CL" sz="1300" i="1">
                                      <a:solidFill>
                                        <a:schemeClr val="tx2">
                                          <a:lumMod val="75000"/>
                                        </a:schemeClr>
                                      </a:solidFill>
                                      <a:latin typeface="Cambria Math"/>
                                      <a:cs typeface="Roboto Light"/>
                                    </a:rPr>
                                  </m:ctrlPr>
                                </m:dPr>
                                <m:e>
                                  <m:sSub>
                                    <m:sSubPr>
                                      <m:ctrlPr>
                                        <a:rPr lang="es-CL" sz="1300" i="1">
                                          <a:solidFill>
                                            <a:schemeClr val="tx2">
                                              <a:lumMod val="75000"/>
                                            </a:schemeClr>
                                          </a:solidFill>
                                          <a:latin typeface="Cambria Math"/>
                                          <a:cs typeface="Roboto Light"/>
                                        </a:rPr>
                                      </m:ctrlPr>
                                    </m:sSubPr>
                                    <m:e>
                                      <m:r>
                                        <a:rPr lang="es-CL" sz="1300" i="1">
                                          <a:solidFill>
                                            <a:schemeClr val="tx2">
                                              <a:lumMod val="75000"/>
                                            </a:schemeClr>
                                          </a:solidFill>
                                          <a:latin typeface="Cambria Math" panose="02040503050406030204" pitchFamily="18" charset="0"/>
                                          <a:cs typeface="Roboto Light"/>
                                        </a:rPr>
                                        <m:t>𝑟</m:t>
                                      </m:r>
                                    </m:e>
                                    <m:sub>
                                      <m:r>
                                        <a:rPr lang="es-CL" sz="1300" i="1">
                                          <a:solidFill>
                                            <a:schemeClr val="tx2">
                                              <a:lumMod val="75000"/>
                                            </a:schemeClr>
                                          </a:solidFill>
                                          <a:latin typeface="Cambria Math" panose="02040503050406030204" pitchFamily="18" charset="0"/>
                                          <a:cs typeface="Roboto Light"/>
                                        </a:rPr>
                                        <m:t>3</m:t>
                                      </m:r>
                                    </m:sub>
                                  </m:sSub>
                                  <m:sSubSup>
                                    <m:sSubSupPr>
                                      <m:ctrlPr>
                                        <a:rPr lang="es-CL" sz="1300" i="1">
                                          <a:solidFill>
                                            <a:schemeClr val="tx2">
                                              <a:lumMod val="75000"/>
                                            </a:schemeClr>
                                          </a:solidFill>
                                          <a:latin typeface="Cambria Math"/>
                                          <a:cs typeface="Roboto Light"/>
                                        </a:rPr>
                                      </m:ctrlPr>
                                    </m:sSubSupPr>
                                    <m:e>
                                      <m:r>
                                        <a:rPr lang="es-CL" sz="1300" i="1">
                                          <a:solidFill>
                                            <a:schemeClr val="tx2">
                                              <a:lumMod val="75000"/>
                                            </a:schemeClr>
                                          </a:solidFill>
                                          <a:latin typeface="Cambria Math" panose="02040503050406030204" pitchFamily="18" charset="0"/>
                                          <a:cs typeface="Roboto Light"/>
                                        </a:rPr>
                                        <m:t>𝑃</m:t>
                                      </m:r>
                                    </m:e>
                                    <m:sub>
                                      <m:r>
                                        <a:rPr lang="es-CL" sz="1300" i="1">
                                          <a:solidFill>
                                            <a:schemeClr val="tx2">
                                              <a:lumMod val="75000"/>
                                            </a:schemeClr>
                                          </a:solidFill>
                                          <a:latin typeface="Cambria Math" panose="02040503050406030204" pitchFamily="18" charset="0"/>
                                          <a:cs typeface="Roboto Light"/>
                                        </a:rPr>
                                        <m:t>𝑗</m:t>
                                      </m:r>
                                    </m:sub>
                                    <m:sup>
                                      <m:r>
                                        <a:rPr lang="es-CL" sz="1300" i="1">
                                          <a:solidFill>
                                            <a:schemeClr val="tx2">
                                              <a:lumMod val="75000"/>
                                            </a:schemeClr>
                                          </a:solidFill>
                                          <a:latin typeface="Cambria Math" panose="02040503050406030204" pitchFamily="18" charset="0"/>
                                          <a:cs typeface="Roboto Light"/>
                                        </a:rPr>
                                        <m:t>𝑡</m:t>
                                      </m:r>
                                    </m:sup>
                                  </m:sSubSup>
                                  <m:r>
                                    <a:rPr lang="es-CL" sz="1300" i="1">
                                      <a:solidFill>
                                        <a:schemeClr val="tx2">
                                          <a:lumMod val="75000"/>
                                        </a:schemeClr>
                                      </a:solidFill>
                                      <a:latin typeface="Cambria Math" panose="02040503050406030204" pitchFamily="18" charset="0"/>
                                      <a:cs typeface="Roboto Light"/>
                                    </a:rPr>
                                    <m:t>−</m:t>
                                  </m:r>
                                  <m:sSubSup>
                                    <m:sSubSupPr>
                                      <m:ctrlPr>
                                        <a:rPr lang="es-CL" sz="1300" i="1">
                                          <a:solidFill>
                                            <a:schemeClr val="tx2">
                                              <a:lumMod val="75000"/>
                                            </a:schemeClr>
                                          </a:solidFill>
                                          <a:latin typeface="Cambria Math"/>
                                          <a:cs typeface="Roboto Light"/>
                                        </a:rPr>
                                      </m:ctrlPr>
                                    </m:sSubSupPr>
                                    <m:e>
                                      <m:r>
                                        <a:rPr lang="es-CL" sz="1300" i="1">
                                          <a:solidFill>
                                            <a:schemeClr val="tx2">
                                              <a:lumMod val="75000"/>
                                            </a:schemeClr>
                                          </a:solidFill>
                                          <a:latin typeface="Cambria Math" panose="02040503050406030204" pitchFamily="18" charset="0"/>
                                          <a:cs typeface="Roboto Light"/>
                                        </a:rPr>
                                        <m:t>𝑋</m:t>
                                      </m:r>
                                    </m:e>
                                    <m:sub>
                                      <m:r>
                                        <a:rPr lang="es-CL" sz="1300" i="1">
                                          <a:solidFill>
                                            <a:schemeClr val="tx2">
                                              <a:lumMod val="75000"/>
                                            </a:schemeClr>
                                          </a:solidFill>
                                          <a:latin typeface="Cambria Math" panose="02040503050406030204" pitchFamily="18" charset="0"/>
                                          <a:cs typeface="Roboto Light"/>
                                        </a:rPr>
                                        <m:t>𝑖</m:t>
                                      </m:r>
                                      <m:r>
                                        <a:rPr lang="es-CL" sz="1300" i="1">
                                          <a:solidFill>
                                            <a:schemeClr val="tx2">
                                              <a:lumMod val="75000"/>
                                            </a:schemeClr>
                                          </a:solidFill>
                                          <a:latin typeface="Cambria Math" panose="02040503050406030204" pitchFamily="18" charset="0"/>
                                          <a:cs typeface="Roboto Light"/>
                                        </a:rPr>
                                        <m:t>,</m:t>
                                      </m:r>
                                      <m:r>
                                        <a:rPr lang="es-CL" sz="1300" i="1">
                                          <a:solidFill>
                                            <a:schemeClr val="tx2">
                                              <a:lumMod val="75000"/>
                                            </a:schemeClr>
                                          </a:solidFill>
                                          <a:latin typeface="Cambria Math" panose="02040503050406030204" pitchFamily="18" charset="0"/>
                                          <a:cs typeface="Roboto Light"/>
                                        </a:rPr>
                                        <m:t>𝑗</m:t>
                                      </m:r>
                                    </m:sub>
                                    <m:sup>
                                      <m:r>
                                        <a:rPr lang="es-CL" sz="1300" i="1">
                                          <a:solidFill>
                                            <a:schemeClr val="tx2">
                                              <a:lumMod val="75000"/>
                                            </a:schemeClr>
                                          </a:solidFill>
                                          <a:latin typeface="Cambria Math" panose="02040503050406030204" pitchFamily="18" charset="0"/>
                                          <a:cs typeface="Roboto Light"/>
                                        </a:rPr>
                                        <m:t>𝑡</m:t>
                                      </m:r>
                                    </m:sup>
                                  </m:sSubSup>
                                </m:e>
                              </m:d>
                              <m:r>
                                <a:rPr lang="es-CL" sz="1300" i="1">
                                  <a:solidFill>
                                    <a:schemeClr val="tx2">
                                      <a:lumMod val="75000"/>
                                    </a:schemeClr>
                                  </a:solidFill>
                                  <a:latin typeface="Cambria Math" panose="02040503050406030204" pitchFamily="18" charset="0"/>
                                  <a:cs typeface="Roboto Light"/>
                                </a:rPr>
                                <m:t>,       </m:t>
                              </m:r>
                              <m:sSub>
                                <m:sSubPr>
                                  <m:ctrlPr>
                                    <a:rPr lang="es-CL" sz="1300" i="1">
                                      <a:solidFill>
                                        <a:schemeClr val="tx2">
                                          <a:lumMod val="75000"/>
                                        </a:schemeClr>
                                      </a:solidFill>
                                      <a:latin typeface="Cambria Math"/>
                                      <a:cs typeface="Roboto Light"/>
                                    </a:rPr>
                                  </m:ctrlPr>
                                </m:sSubPr>
                                <m:e>
                                  <m:r>
                                    <a:rPr lang="es-CL" sz="1300" i="1">
                                      <a:solidFill>
                                        <a:schemeClr val="tx2">
                                          <a:lumMod val="75000"/>
                                        </a:schemeClr>
                                      </a:solidFill>
                                      <a:latin typeface="Cambria Math" panose="02040503050406030204" pitchFamily="18" charset="0"/>
                                      <a:cs typeface="Roboto Light"/>
                                    </a:rPr>
                                    <m:t>𝑟</m:t>
                                  </m:r>
                                </m:e>
                                <m:sub>
                                  <m:r>
                                    <a:rPr lang="es-CL" sz="1300" i="1">
                                      <a:solidFill>
                                        <a:schemeClr val="tx2">
                                          <a:lumMod val="75000"/>
                                        </a:schemeClr>
                                      </a:solidFill>
                                      <a:latin typeface="Cambria Math" panose="02040503050406030204" pitchFamily="18" charset="0"/>
                                      <a:cs typeface="Roboto Light"/>
                                    </a:rPr>
                                    <m:t>4</m:t>
                                  </m:r>
                                </m:sub>
                              </m:sSub>
                              <m:r>
                                <a:rPr lang="es-CL" sz="1300" i="1">
                                  <a:solidFill>
                                    <a:schemeClr val="tx2">
                                      <a:lumMod val="75000"/>
                                    </a:schemeClr>
                                  </a:solidFill>
                                  <a:latin typeface="Cambria Math" panose="02040503050406030204" pitchFamily="18" charset="0"/>
                                  <a:cs typeface="Roboto Light"/>
                                </a:rPr>
                                <m:t>≥0,5</m:t>
                              </m:r>
                            </m:e>
                          </m:eqArr>
                        </m:e>
                      </m:d>
                    </m:oMath>
                  </m:oMathPara>
                </a14:m>
                <a:endParaRPr lang="it-IT" sz="1300" dirty="0">
                  <a:solidFill>
                    <a:schemeClr val="tx2">
                      <a:lumMod val="75000"/>
                    </a:schemeClr>
                  </a:solidFill>
                  <a:latin typeface="Roboto Light"/>
                  <a:cs typeface="Roboto Light"/>
                </a:endParaRPr>
              </a:p>
              <a:p>
                <a:pPr lvl="1" algn="ctr"/>
                <a14:m>
                  <m:oMath xmlns:m="http://schemas.openxmlformats.org/officeDocument/2006/math">
                    <m:sSub>
                      <m:sSubPr>
                        <m:ctrlPr>
                          <a:rPr lang="es-CL" sz="1500" i="1">
                            <a:solidFill>
                              <a:schemeClr val="tx2">
                                <a:lumMod val="75000"/>
                              </a:schemeClr>
                            </a:solidFill>
                            <a:latin typeface="Cambria Math"/>
                            <a:cs typeface="Roboto Light"/>
                          </a:rPr>
                        </m:ctrlPr>
                      </m:sSubPr>
                      <m:e>
                        <m:r>
                          <a:rPr lang="es-CL" sz="1500" i="1">
                            <a:solidFill>
                              <a:schemeClr val="tx2">
                                <a:lumMod val="75000"/>
                              </a:schemeClr>
                            </a:solidFill>
                            <a:latin typeface="Cambria Math" panose="02040503050406030204" pitchFamily="18" charset="0"/>
                            <a:cs typeface="Roboto Light"/>
                          </a:rPr>
                          <m:t>𝑟</m:t>
                        </m:r>
                      </m:e>
                      <m:sub>
                        <m:r>
                          <a:rPr lang="es-CL" sz="1500" i="1">
                            <a:solidFill>
                              <a:schemeClr val="tx2">
                                <a:lumMod val="75000"/>
                              </a:schemeClr>
                            </a:solidFill>
                            <a:latin typeface="Cambria Math" panose="02040503050406030204" pitchFamily="18" charset="0"/>
                            <a:cs typeface="Roboto Light"/>
                          </a:rPr>
                          <m:t>4</m:t>
                        </m:r>
                      </m:sub>
                    </m:sSub>
                  </m:oMath>
                </a14:m>
                <a:r>
                  <a:rPr lang="it-IT" sz="1500" dirty="0">
                    <a:solidFill>
                      <a:schemeClr val="tx2">
                        <a:lumMod val="75000"/>
                      </a:schemeClr>
                    </a:solidFill>
                    <a:latin typeface="Roboto Light"/>
                    <a:cs typeface="Roboto Light"/>
                  </a:rPr>
                  <a:t> es un número aleatorio</a:t>
                </a:r>
              </a:p>
            </p:txBody>
          </p:sp>
        </mc:Choice>
        <mc:Fallback xmlns="">
          <p:sp>
            <p:nvSpPr>
              <p:cNvPr id="8" name="Rectángulo 7">
                <a:extLst>
                  <a:ext uri="{FF2B5EF4-FFF2-40B4-BE49-F238E27FC236}">
                    <a16:creationId xmlns:a16="http://schemas.microsoft.com/office/drawing/2014/main" id="{F634045E-A2AD-441D-96E6-FA18E53B8A20}"/>
                  </a:ext>
                </a:extLst>
              </p:cNvPr>
              <p:cNvSpPr>
                <a:spLocks noRot="1" noChangeAspect="1" noMove="1" noResize="1" noEditPoints="1" noAdjustHandles="1" noChangeArrowheads="1" noChangeShapeType="1" noTextEdit="1"/>
              </p:cNvSpPr>
              <p:nvPr/>
            </p:nvSpPr>
            <p:spPr>
              <a:xfrm>
                <a:off x="433990" y="4724223"/>
                <a:ext cx="7934947" cy="1192699"/>
              </a:xfrm>
              <a:prstGeom prst="rect">
                <a:avLst/>
              </a:prstGeom>
              <a:blipFill>
                <a:blip r:embed="rId7"/>
                <a:stretch>
                  <a:fillRect l="-230" t="-1020" b="-4592"/>
                </a:stretch>
              </a:blipFill>
            </p:spPr>
            <p:txBody>
              <a:bodyPr/>
              <a:lstStyle/>
              <a:p>
                <a:r>
                  <a:rPr lang="es-CL">
                    <a:noFill/>
                  </a:rPr>
                  <a:t> </a:t>
                </a:r>
              </a:p>
            </p:txBody>
          </p:sp>
        </mc:Fallback>
      </mc:AlternateContent>
      <p:sp>
        <p:nvSpPr>
          <p:cNvPr id="9" name="Rectángulo 8">
            <a:extLst>
              <a:ext uri="{FF2B5EF4-FFF2-40B4-BE49-F238E27FC236}">
                <a16:creationId xmlns:a16="http://schemas.microsoft.com/office/drawing/2014/main" xmlns="" id="{A825AB98-7BEB-4715-B27F-70AC8B10FD6B}"/>
              </a:ext>
            </a:extLst>
          </p:cNvPr>
          <p:cNvSpPr/>
          <p:nvPr/>
        </p:nvSpPr>
        <p:spPr>
          <a:xfrm>
            <a:off x="433990" y="5984240"/>
            <a:ext cx="8725212" cy="323165"/>
          </a:xfrm>
          <a:prstGeom prst="rect">
            <a:avLst/>
          </a:prstGeom>
        </p:spPr>
        <p:txBody>
          <a:bodyPr wrap="square">
            <a:spAutoFit/>
          </a:bodyPr>
          <a:lstStyle/>
          <a:p>
            <a:pPr marL="285750" indent="-285750">
              <a:buFont typeface="Arial" panose="020B0604020202020204" pitchFamily="34" charset="0"/>
              <a:buChar char="•"/>
            </a:pPr>
            <a:r>
              <a:rPr lang="it-IT" sz="1500" dirty="0">
                <a:solidFill>
                  <a:schemeClr val="tx2">
                    <a:lumMod val="75000"/>
                  </a:schemeClr>
                </a:solidFill>
                <a:latin typeface="Roboto Light"/>
                <a:cs typeface="Roboto Light"/>
              </a:rPr>
              <a:t>La dualidad entre la función seno y coseno le da el nombre a ésta metaheurística</a:t>
            </a:r>
          </a:p>
        </p:txBody>
      </p:sp>
      <p:sp>
        <p:nvSpPr>
          <p:cNvPr id="11" name="Elipse 10">
            <a:extLst>
              <a:ext uri="{FF2B5EF4-FFF2-40B4-BE49-F238E27FC236}">
                <a16:creationId xmlns:a16="http://schemas.microsoft.com/office/drawing/2014/main" xmlns="" id="{5902101C-8B81-43B7-A46C-09E17046A0EE}"/>
              </a:ext>
            </a:extLst>
          </p:cNvPr>
          <p:cNvSpPr/>
          <p:nvPr/>
        </p:nvSpPr>
        <p:spPr>
          <a:xfrm>
            <a:off x="3440862" y="2721313"/>
            <a:ext cx="460578" cy="349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2" name="Elipse 11">
            <a:extLst>
              <a:ext uri="{FF2B5EF4-FFF2-40B4-BE49-F238E27FC236}">
                <a16:creationId xmlns:a16="http://schemas.microsoft.com/office/drawing/2014/main" xmlns="" id="{4568A6F1-A368-4002-865B-EC184546EC21}"/>
              </a:ext>
            </a:extLst>
          </p:cNvPr>
          <p:cNvSpPr/>
          <p:nvPr/>
        </p:nvSpPr>
        <p:spPr>
          <a:xfrm>
            <a:off x="5570107" y="2715928"/>
            <a:ext cx="460578" cy="349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3" name="Elipse 12">
            <a:extLst>
              <a:ext uri="{FF2B5EF4-FFF2-40B4-BE49-F238E27FC236}">
                <a16:creationId xmlns:a16="http://schemas.microsoft.com/office/drawing/2014/main" xmlns="" id="{F0ECA841-E3B5-445E-8F24-414F31D7452D}"/>
              </a:ext>
            </a:extLst>
          </p:cNvPr>
          <p:cNvSpPr/>
          <p:nvPr/>
        </p:nvSpPr>
        <p:spPr>
          <a:xfrm>
            <a:off x="3440862" y="3021399"/>
            <a:ext cx="460578" cy="349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4" name="Elipse 13">
            <a:extLst>
              <a:ext uri="{FF2B5EF4-FFF2-40B4-BE49-F238E27FC236}">
                <a16:creationId xmlns:a16="http://schemas.microsoft.com/office/drawing/2014/main" xmlns="" id="{23DFF917-97A3-4956-9FB0-F22B987BCF8A}"/>
              </a:ext>
            </a:extLst>
          </p:cNvPr>
          <p:cNvSpPr/>
          <p:nvPr/>
        </p:nvSpPr>
        <p:spPr>
          <a:xfrm>
            <a:off x="5570107" y="3021399"/>
            <a:ext cx="460578" cy="349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5" name="Elipse 14">
            <a:extLst>
              <a:ext uri="{FF2B5EF4-FFF2-40B4-BE49-F238E27FC236}">
                <a16:creationId xmlns:a16="http://schemas.microsoft.com/office/drawing/2014/main" xmlns="" id="{F7B29986-F7C5-4B4F-AF34-98150218367D}"/>
              </a:ext>
            </a:extLst>
          </p:cNvPr>
          <p:cNvSpPr/>
          <p:nvPr/>
        </p:nvSpPr>
        <p:spPr>
          <a:xfrm>
            <a:off x="3920511" y="2744166"/>
            <a:ext cx="348343" cy="349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6" name="Elipse 15">
            <a:extLst>
              <a:ext uri="{FF2B5EF4-FFF2-40B4-BE49-F238E27FC236}">
                <a16:creationId xmlns:a16="http://schemas.microsoft.com/office/drawing/2014/main" xmlns="" id="{C8C602CC-9388-4CBA-A292-A8A5C726E017}"/>
              </a:ext>
            </a:extLst>
          </p:cNvPr>
          <p:cNvSpPr/>
          <p:nvPr/>
        </p:nvSpPr>
        <p:spPr>
          <a:xfrm>
            <a:off x="3927566" y="3026067"/>
            <a:ext cx="348343" cy="349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7" name="Elipse 16">
            <a:extLst>
              <a:ext uri="{FF2B5EF4-FFF2-40B4-BE49-F238E27FC236}">
                <a16:creationId xmlns:a16="http://schemas.microsoft.com/office/drawing/2014/main" xmlns="" id="{579CB5DB-5AAC-49CC-AF7F-82BA6A05CF34}"/>
              </a:ext>
            </a:extLst>
          </p:cNvPr>
          <p:cNvSpPr/>
          <p:nvPr/>
        </p:nvSpPr>
        <p:spPr>
          <a:xfrm>
            <a:off x="4561602" y="2737849"/>
            <a:ext cx="348343" cy="349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8" name="Elipse 17">
            <a:extLst>
              <a:ext uri="{FF2B5EF4-FFF2-40B4-BE49-F238E27FC236}">
                <a16:creationId xmlns:a16="http://schemas.microsoft.com/office/drawing/2014/main" xmlns="" id="{F2AB1704-4871-4D98-8A55-1A38AE9A091D}"/>
              </a:ext>
            </a:extLst>
          </p:cNvPr>
          <p:cNvSpPr/>
          <p:nvPr/>
        </p:nvSpPr>
        <p:spPr>
          <a:xfrm>
            <a:off x="4561601" y="2988584"/>
            <a:ext cx="348343" cy="349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9" name="Elipse 18">
            <a:extLst>
              <a:ext uri="{FF2B5EF4-FFF2-40B4-BE49-F238E27FC236}">
                <a16:creationId xmlns:a16="http://schemas.microsoft.com/office/drawing/2014/main" xmlns="" id="{D8941BAF-3AC6-4545-B610-C2ED95C1E4EB}"/>
              </a:ext>
            </a:extLst>
          </p:cNvPr>
          <p:cNvSpPr/>
          <p:nvPr/>
        </p:nvSpPr>
        <p:spPr>
          <a:xfrm>
            <a:off x="4986143" y="3015399"/>
            <a:ext cx="348343" cy="349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0" name="Elipse 19">
            <a:extLst>
              <a:ext uri="{FF2B5EF4-FFF2-40B4-BE49-F238E27FC236}">
                <a16:creationId xmlns:a16="http://schemas.microsoft.com/office/drawing/2014/main" xmlns="" id="{7E7E790E-6607-4C0F-9DD4-378B2C817438}"/>
              </a:ext>
            </a:extLst>
          </p:cNvPr>
          <p:cNvSpPr/>
          <p:nvPr/>
        </p:nvSpPr>
        <p:spPr>
          <a:xfrm>
            <a:off x="4971393" y="2746129"/>
            <a:ext cx="348343" cy="349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1" name="Elipse 20">
            <a:extLst>
              <a:ext uri="{FF2B5EF4-FFF2-40B4-BE49-F238E27FC236}">
                <a16:creationId xmlns:a16="http://schemas.microsoft.com/office/drawing/2014/main" xmlns="" id="{7DADBBDA-00AD-4CDF-8688-DCA4B1CB2F84}"/>
              </a:ext>
            </a:extLst>
          </p:cNvPr>
          <p:cNvSpPr/>
          <p:nvPr/>
        </p:nvSpPr>
        <p:spPr>
          <a:xfrm>
            <a:off x="5164636" y="2721313"/>
            <a:ext cx="390721" cy="349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2" name="Elipse 21">
            <a:extLst>
              <a:ext uri="{FF2B5EF4-FFF2-40B4-BE49-F238E27FC236}">
                <a16:creationId xmlns:a16="http://schemas.microsoft.com/office/drawing/2014/main" xmlns="" id="{FF6546B5-EA4D-4D5D-95D7-748729FBAEFA}"/>
              </a:ext>
            </a:extLst>
          </p:cNvPr>
          <p:cNvSpPr/>
          <p:nvPr/>
        </p:nvSpPr>
        <p:spPr>
          <a:xfrm>
            <a:off x="5179385" y="3030528"/>
            <a:ext cx="390721" cy="3491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30072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0-#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0-#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xit" presetSubtype="2" fill="hold" grpId="1" nodeType="clickEffect">
                                  <p:stCondLst>
                                    <p:cond delay="0"/>
                                  </p:stCondLst>
                                  <p:childTnLst>
                                    <p:anim calcmode="lin" valueType="num">
                                      <p:cBhvr additive="base">
                                        <p:cTn id="55" dur="500"/>
                                        <p:tgtEl>
                                          <p:spTgt spid="16"/>
                                        </p:tgtEl>
                                        <p:attrNameLst>
                                          <p:attrName>ppt_x</p:attrName>
                                        </p:attrNameLst>
                                      </p:cBhvr>
                                      <p:tavLst>
                                        <p:tav tm="0">
                                          <p:val>
                                            <p:strVal val="ppt_x"/>
                                          </p:val>
                                        </p:tav>
                                        <p:tav tm="100000">
                                          <p:val>
                                            <p:strVal val="1+ppt_w/2"/>
                                          </p:val>
                                        </p:tav>
                                      </p:tavLst>
                                    </p:anim>
                                    <p:anim calcmode="lin" valueType="num">
                                      <p:cBhvr additive="base">
                                        <p:cTn id="56" dur="500"/>
                                        <p:tgtEl>
                                          <p:spTgt spid="16"/>
                                        </p:tgtEl>
                                        <p:attrNameLst>
                                          <p:attrName>ppt_y</p:attrName>
                                        </p:attrNameLst>
                                      </p:cBhvr>
                                      <p:tavLst>
                                        <p:tav tm="0">
                                          <p:val>
                                            <p:strVal val="ppt_y"/>
                                          </p:val>
                                        </p:tav>
                                        <p:tav tm="100000">
                                          <p:val>
                                            <p:strVal val="ppt_y"/>
                                          </p:val>
                                        </p:tav>
                                      </p:tavLst>
                                    </p:anim>
                                    <p:set>
                                      <p:cBhvr>
                                        <p:cTn id="57" dur="1" fill="hold">
                                          <p:stCondLst>
                                            <p:cond delay="499"/>
                                          </p:stCondLst>
                                        </p:cTn>
                                        <p:tgtEl>
                                          <p:spTgt spid="16"/>
                                        </p:tgtEl>
                                        <p:attrNameLst>
                                          <p:attrName>style.visibility</p:attrName>
                                        </p:attrNameLst>
                                      </p:cBhvr>
                                      <p:to>
                                        <p:strVal val="hidden"/>
                                      </p:to>
                                    </p:set>
                                  </p:childTnLst>
                                </p:cTn>
                              </p:par>
                              <p:par>
                                <p:cTn id="58" presetID="2" presetClass="exit" presetSubtype="2" fill="hold" grpId="1" nodeType="withEffect">
                                  <p:stCondLst>
                                    <p:cond delay="0"/>
                                  </p:stCondLst>
                                  <p:childTnLst>
                                    <p:anim calcmode="lin" valueType="num">
                                      <p:cBhvr additive="base">
                                        <p:cTn id="59" dur="500"/>
                                        <p:tgtEl>
                                          <p:spTgt spid="15"/>
                                        </p:tgtEl>
                                        <p:attrNameLst>
                                          <p:attrName>ppt_x</p:attrName>
                                        </p:attrNameLst>
                                      </p:cBhvr>
                                      <p:tavLst>
                                        <p:tav tm="0">
                                          <p:val>
                                            <p:strVal val="ppt_x"/>
                                          </p:val>
                                        </p:tav>
                                        <p:tav tm="100000">
                                          <p:val>
                                            <p:strVal val="1+ppt_w/2"/>
                                          </p:val>
                                        </p:tav>
                                      </p:tavLst>
                                    </p:anim>
                                    <p:anim calcmode="lin" valueType="num">
                                      <p:cBhvr additive="base">
                                        <p:cTn id="60" dur="500"/>
                                        <p:tgtEl>
                                          <p:spTgt spid="15"/>
                                        </p:tgtEl>
                                        <p:attrNameLst>
                                          <p:attrName>ppt_y</p:attrName>
                                        </p:attrNameLst>
                                      </p:cBhvr>
                                      <p:tavLst>
                                        <p:tav tm="0">
                                          <p:val>
                                            <p:strVal val="ppt_y"/>
                                          </p:val>
                                        </p:tav>
                                        <p:tav tm="100000">
                                          <p:val>
                                            <p:strVal val="ppt_y"/>
                                          </p:val>
                                        </p:tav>
                                      </p:tavLst>
                                    </p:anim>
                                    <p:set>
                                      <p:cBhvr>
                                        <p:cTn id="61" dur="1" fill="hold">
                                          <p:stCondLst>
                                            <p:cond delay="499"/>
                                          </p:stCondLst>
                                        </p:cTn>
                                        <p:tgtEl>
                                          <p:spTgt spid="1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500" fill="hold"/>
                                        <p:tgtEl>
                                          <p:spTgt spid="5"/>
                                        </p:tgtEl>
                                        <p:attrNameLst>
                                          <p:attrName>ppt_w</p:attrName>
                                        </p:attrNameLst>
                                      </p:cBhvr>
                                      <p:tavLst>
                                        <p:tav tm="0">
                                          <p:val>
                                            <p:fltVal val="0"/>
                                          </p:val>
                                        </p:tav>
                                        <p:tav tm="100000">
                                          <p:val>
                                            <p:strVal val="#ppt_w"/>
                                          </p:val>
                                        </p:tav>
                                      </p:tavLst>
                                    </p:anim>
                                    <p:anim calcmode="lin" valueType="num">
                                      <p:cBhvr>
                                        <p:cTn id="67" dur="500" fill="hold"/>
                                        <p:tgtEl>
                                          <p:spTgt spid="5"/>
                                        </p:tgtEl>
                                        <p:attrNameLst>
                                          <p:attrName>ppt_h</p:attrName>
                                        </p:attrNameLst>
                                      </p:cBhvr>
                                      <p:tavLst>
                                        <p:tav tm="0">
                                          <p:val>
                                            <p:fltVal val="0"/>
                                          </p:val>
                                        </p:tav>
                                        <p:tav tm="100000">
                                          <p:val>
                                            <p:strVal val="#ppt_h"/>
                                          </p:val>
                                        </p:tav>
                                      </p:tavLst>
                                    </p:anim>
                                    <p:animEffect transition="in" filter="fade">
                                      <p:cBhvr>
                                        <p:cTn id="68" dur="500"/>
                                        <p:tgtEl>
                                          <p:spTgt spid="5"/>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xit" presetSubtype="32" fill="hold" grpId="1" nodeType="clickEffect">
                                  <p:stCondLst>
                                    <p:cond delay="0"/>
                                  </p:stCondLst>
                                  <p:childTnLst>
                                    <p:anim calcmode="lin" valueType="num">
                                      <p:cBhvr>
                                        <p:cTn id="92" dur="500"/>
                                        <p:tgtEl>
                                          <p:spTgt spid="18"/>
                                        </p:tgtEl>
                                        <p:attrNameLst>
                                          <p:attrName>ppt_w</p:attrName>
                                        </p:attrNameLst>
                                      </p:cBhvr>
                                      <p:tavLst>
                                        <p:tav tm="0">
                                          <p:val>
                                            <p:strVal val="ppt_w"/>
                                          </p:val>
                                        </p:tav>
                                        <p:tav tm="100000">
                                          <p:val>
                                            <p:fltVal val="0"/>
                                          </p:val>
                                        </p:tav>
                                      </p:tavLst>
                                    </p:anim>
                                    <p:anim calcmode="lin" valueType="num">
                                      <p:cBhvr>
                                        <p:cTn id="93" dur="500"/>
                                        <p:tgtEl>
                                          <p:spTgt spid="18"/>
                                        </p:tgtEl>
                                        <p:attrNameLst>
                                          <p:attrName>ppt_h</p:attrName>
                                        </p:attrNameLst>
                                      </p:cBhvr>
                                      <p:tavLst>
                                        <p:tav tm="0">
                                          <p:val>
                                            <p:strVal val="ppt_h"/>
                                          </p:val>
                                        </p:tav>
                                        <p:tav tm="100000">
                                          <p:val>
                                            <p:fltVal val="0"/>
                                          </p:val>
                                        </p:tav>
                                      </p:tavLst>
                                    </p:anim>
                                    <p:animEffect transition="out" filter="fade">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par>
                                <p:cTn id="96" presetID="53" presetClass="exit" presetSubtype="32" fill="hold" grpId="1" nodeType="withEffect">
                                  <p:stCondLst>
                                    <p:cond delay="0"/>
                                  </p:stCondLst>
                                  <p:childTnLst>
                                    <p:anim calcmode="lin" valueType="num">
                                      <p:cBhvr>
                                        <p:cTn id="97" dur="500"/>
                                        <p:tgtEl>
                                          <p:spTgt spid="17"/>
                                        </p:tgtEl>
                                        <p:attrNameLst>
                                          <p:attrName>ppt_w</p:attrName>
                                        </p:attrNameLst>
                                      </p:cBhvr>
                                      <p:tavLst>
                                        <p:tav tm="0">
                                          <p:val>
                                            <p:strVal val="ppt_w"/>
                                          </p:val>
                                        </p:tav>
                                        <p:tav tm="100000">
                                          <p:val>
                                            <p:fltVal val="0"/>
                                          </p:val>
                                        </p:tav>
                                      </p:tavLst>
                                    </p:anim>
                                    <p:anim calcmode="lin" valueType="num">
                                      <p:cBhvr>
                                        <p:cTn id="98" dur="500"/>
                                        <p:tgtEl>
                                          <p:spTgt spid="17"/>
                                        </p:tgtEl>
                                        <p:attrNameLst>
                                          <p:attrName>ppt_h</p:attrName>
                                        </p:attrNameLst>
                                      </p:cBhvr>
                                      <p:tavLst>
                                        <p:tav tm="0">
                                          <p:val>
                                            <p:strVal val="ppt_h"/>
                                          </p:val>
                                        </p:tav>
                                        <p:tav tm="100000">
                                          <p:val>
                                            <p:fltVal val="0"/>
                                          </p:val>
                                        </p:tav>
                                      </p:tavLst>
                                    </p:anim>
                                    <p:animEffect transition="out" filter="fade">
                                      <p:cBhvr>
                                        <p:cTn id="99" dur="500"/>
                                        <p:tgtEl>
                                          <p:spTgt spid="17"/>
                                        </p:tgtEl>
                                      </p:cBhvr>
                                    </p:animEffect>
                                    <p:set>
                                      <p:cBhvr>
                                        <p:cTn id="100" dur="1" fill="hold">
                                          <p:stCondLst>
                                            <p:cond delay="499"/>
                                          </p:stCondLst>
                                        </p:cTn>
                                        <p:tgtEl>
                                          <p:spTgt spid="17"/>
                                        </p:tgtEl>
                                        <p:attrNameLst>
                                          <p:attrName>style.visibility</p:attrName>
                                        </p:attrNameLst>
                                      </p:cBhvr>
                                      <p:to>
                                        <p:strVal val="hidden"/>
                                      </p:to>
                                    </p:set>
                                  </p:childTnLst>
                                </p:cTn>
                              </p:par>
                              <p:par>
                                <p:cTn id="101" presetID="53" presetClass="exit" presetSubtype="32" fill="hold" grpId="1" nodeType="withEffect">
                                  <p:stCondLst>
                                    <p:cond delay="0"/>
                                  </p:stCondLst>
                                  <p:childTnLst>
                                    <p:anim calcmode="lin" valueType="num">
                                      <p:cBhvr>
                                        <p:cTn id="102" dur="500"/>
                                        <p:tgtEl>
                                          <p:spTgt spid="20"/>
                                        </p:tgtEl>
                                        <p:attrNameLst>
                                          <p:attrName>ppt_w</p:attrName>
                                        </p:attrNameLst>
                                      </p:cBhvr>
                                      <p:tavLst>
                                        <p:tav tm="0">
                                          <p:val>
                                            <p:strVal val="ppt_w"/>
                                          </p:val>
                                        </p:tav>
                                        <p:tav tm="100000">
                                          <p:val>
                                            <p:fltVal val="0"/>
                                          </p:val>
                                        </p:tav>
                                      </p:tavLst>
                                    </p:anim>
                                    <p:anim calcmode="lin" valueType="num">
                                      <p:cBhvr>
                                        <p:cTn id="103" dur="500"/>
                                        <p:tgtEl>
                                          <p:spTgt spid="20"/>
                                        </p:tgtEl>
                                        <p:attrNameLst>
                                          <p:attrName>ppt_h</p:attrName>
                                        </p:attrNameLst>
                                      </p:cBhvr>
                                      <p:tavLst>
                                        <p:tav tm="0">
                                          <p:val>
                                            <p:strVal val="ppt_h"/>
                                          </p:val>
                                        </p:tav>
                                        <p:tav tm="100000">
                                          <p:val>
                                            <p:fltVal val="0"/>
                                          </p:val>
                                        </p:tav>
                                      </p:tavLst>
                                    </p:anim>
                                    <p:animEffect transition="out" filter="fade">
                                      <p:cBhvr>
                                        <p:cTn id="104" dur="500"/>
                                        <p:tgtEl>
                                          <p:spTgt spid="20"/>
                                        </p:tgtEl>
                                      </p:cBhvr>
                                    </p:animEffect>
                                    <p:set>
                                      <p:cBhvr>
                                        <p:cTn id="105" dur="1" fill="hold">
                                          <p:stCondLst>
                                            <p:cond delay="499"/>
                                          </p:stCondLst>
                                        </p:cTn>
                                        <p:tgtEl>
                                          <p:spTgt spid="20"/>
                                        </p:tgtEl>
                                        <p:attrNameLst>
                                          <p:attrName>style.visibility</p:attrName>
                                        </p:attrNameLst>
                                      </p:cBhvr>
                                      <p:to>
                                        <p:strVal val="hidden"/>
                                      </p:to>
                                    </p:set>
                                  </p:childTnLst>
                                </p:cTn>
                              </p:par>
                              <p:par>
                                <p:cTn id="106" presetID="53" presetClass="exit" presetSubtype="32" fill="hold" grpId="1" nodeType="withEffect">
                                  <p:stCondLst>
                                    <p:cond delay="0"/>
                                  </p:stCondLst>
                                  <p:childTnLst>
                                    <p:anim calcmode="lin" valueType="num">
                                      <p:cBhvr>
                                        <p:cTn id="107" dur="500"/>
                                        <p:tgtEl>
                                          <p:spTgt spid="19"/>
                                        </p:tgtEl>
                                        <p:attrNameLst>
                                          <p:attrName>ppt_w</p:attrName>
                                        </p:attrNameLst>
                                      </p:cBhvr>
                                      <p:tavLst>
                                        <p:tav tm="0">
                                          <p:val>
                                            <p:strVal val="ppt_w"/>
                                          </p:val>
                                        </p:tav>
                                        <p:tav tm="100000">
                                          <p:val>
                                            <p:fltVal val="0"/>
                                          </p:val>
                                        </p:tav>
                                      </p:tavLst>
                                    </p:anim>
                                    <p:anim calcmode="lin" valueType="num">
                                      <p:cBhvr>
                                        <p:cTn id="108" dur="500"/>
                                        <p:tgtEl>
                                          <p:spTgt spid="19"/>
                                        </p:tgtEl>
                                        <p:attrNameLst>
                                          <p:attrName>ppt_h</p:attrName>
                                        </p:attrNameLst>
                                      </p:cBhvr>
                                      <p:tavLst>
                                        <p:tav tm="0">
                                          <p:val>
                                            <p:strVal val="ppt_h"/>
                                          </p:val>
                                        </p:tav>
                                        <p:tav tm="100000">
                                          <p:val>
                                            <p:fltVal val="0"/>
                                          </p:val>
                                        </p:tav>
                                      </p:tavLst>
                                    </p:anim>
                                    <p:animEffect transition="out" filter="fade">
                                      <p:cBhvr>
                                        <p:cTn id="109" dur="500"/>
                                        <p:tgtEl>
                                          <p:spTgt spid="19"/>
                                        </p:tgtEl>
                                      </p:cBhvr>
                                    </p:animEffect>
                                    <p:set>
                                      <p:cBhvr>
                                        <p:cTn id="110" dur="1" fill="hold">
                                          <p:stCondLst>
                                            <p:cond delay="499"/>
                                          </p:stCondLst>
                                        </p:cTn>
                                        <p:tgtEl>
                                          <p:spTgt spid="1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1" presetClass="entr" presetSubtype="1" fill="hold" grpId="0" nodeType="click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heel(1)">
                                      <p:cBhvr>
                                        <p:cTn id="115" dur="1000"/>
                                        <p:tgtEl>
                                          <p:spTgt spid="7"/>
                                        </p:tgtEl>
                                      </p:cBhvr>
                                    </p:animEffect>
                                  </p:childTnLst>
                                </p:cTn>
                              </p:par>
                              <p:par>
                                <p:cTn id="116" presetID="21" presetClass="entr" presetSubtype="1" fill="hold" grpId="0" nodeType="with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wheel(1)">
                                      <p:cBhvr>
                                        <p:cTn id="118" dur="1000"/>
                                        <p:tgtEl>
                                          <p:spTgt spid="22"/>
                                        </p:tgtEl>
                                      </p:cBhvr>
                                    </p:animEffect>
                                  </p:childTnLst>
                                </p:cTn>
                              </p:par>
                              <p:par>
                                <p:cTn id="119" presetID="21" presetClass="entr" presetSubtype="1" fill="hold" grpId="0" nodeType="with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wheel(1)">
                                      <p:cBhvr>
                                        <p:cTn id="121" dur="1000"/>
                                        <p:tgtEl>
                                          <p:spTgt spid="21"/>
                                        </p:tgtEl>
                                      </p:cBhvr>
                                    </p:animEffect>
                                  </p:childTnLst>
                                </p:cTn>
                              </p:par>
                            </p:childTnLst>
                          </p:cTn>
                        </p:par>
                      </p:childTnLst>
                    </p:cTn>
                  </p:par>
                  <p:par>
                    <p:cTn id="122" fill="hold">
                      <p:stCondLst>
                        <p:cond delay="indefinite"/>
                      </p:stCondLst>
                      <p:childTnLst>
                        <p:par>
                          <p:cTn id="123" fill="hold">
                            <p:stCondLst>
                              <p:cond delay="0"/>
                            </p:stCondLst>
                            <p:childTnLst>
                              <p:par>
                                <p:cTn id="124" presetID="21" presetClass="exit" presetSubtype="1" fill="hold" grpId="1" nodeType="clickEffect">
                                  <p:stCondLst>
                                    <p:cond delay="0"/>
                                  </p:stCondLst>
                                  <p:childTnLst>
                                    <p:animEffect transition="out" filter="wheel(1)">
                                      <p:cBhvr>
                                        <p:cTn id="125" dur="1000"/>
                                        <p:tgtEl>
                                          <p:spTgt spid="22"/>
                                        </p:tgtEl>
                                      </p:cBhvr>
                                    </p:animEffect>
                                    <p:set>
                                      <p:cBhvr>
                                        <p:cTn id="126" dur="1" fill="hold">
                                          <p:stCondLst>
                                            <p:cond delay="999"/>
                                          </p:stCondLst>
                                        </p:cTn>
                                        <p:tgtEl>
                                          <p:spTgt spid="22"/>
                                        </p:tgtEl>
                                        <p:attrNameLst>
                                          <p:attrName>style.visibility</p:attrName>
                                        </p:attrNameLst>
                                      </p:cBhvr>
                                      <p:to>
                                        <p:strVal val="hidden"/>
                                      </p:to>
                                    </p:set>
                                  </p:childTnLst>
                                </p:cTn>
                              </p:par>
                              <p:par>
                                <p:cTn id="127" presetID="21" presetClass="exit" presetSubtype="1" fill="hold" grpId="1" nodeType="withEffect">
                                  <p:stCondLst>
                                    <p:cond delay="0"/>
                                  </p:stCondLst>
                                  <p:childTnLst>
                                    <p:animEffect transition="out" filter="wheel(1)">
                                      <p:cBhvr>
                                        <p:cTn id="128" dur="1000"/>
                                        <p:tgtEl>
                                          <p:spTgt spid="21"/>
                                        </p:tgtEl>
                                      </p:cBhvr>
                                    </p:animEffect>
                                    <p:set>
                                      <p:cBhvr>
                                        <p:cTn id="129" dur="1" fill="hold">
                                          <p:stCondLst>
                                            <p:cond delay="999"/>
                                          </p:stCondLst>
                                        </p:cTn>
                                        <p:tgtEl>
                                          <p:spTgt spid="21"/>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8"/>
                                        </p:tgtEl>
                                        <p:attrNameLst>
                                          <p:attrName>style.visibility</p:attrName>
                                        </p:attrNameLst>
                                      </p:cBhvr>
                                      <p:to>
                                        <p:strVal val="visible"/>
                                      </p:to>
                                    </p:set>
                                    <p:animEffect transition="in" filter="wipe(down)">
                                      <p:cBhvr>
                                        <p:cTn id="134" dur="500"/>
                                        <p:tgtEl>
                                          <p:spTgt spid="8"/>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9"/>
                                        </p:tgtEl>
                                        <p:attrNameLst>
                                          <p:attrName>style.visibility</p:attrName>
                                        </p:attrNameLst>
                                      </p:cBhvr>
                                      <p:to>
                                        <p:strVal val="visible"/>
                                      </p:to>
                                    </p:set>
                                    <p:animEffect transition="in" filter="randombar(horizontal)">
                                      <p:cBhvr>
                                        <p:cTn id="1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5" grpId="0"/>
      <p:bldP spid="7" grpId="0"/>
      <p:bldP spid="8" grpId="0"/>
      <p:bldP spid="9"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428" y="1019819"/>
            <a:ext cx="3855049" cy="338554"/>
          </a:xfrm>
          <a:prstGeom prst="rect">
            <a:avLst/>
          </a:prstGeom>
          <a:noFill/>
        </p:spPr>
        <p:txBody>
          <a:bodyPr wrap="square" rtlCol="0">
            <a:spAutoFit/>
          </a:bodyPr>
          <a:lstStyle/>
          <a:p>
            <a:r>
              <a:rPr lang="es-CL" sz="1600" spc="200" dirty="0" smtClean="0">
                <a:solidFill>
                  <a:schemeClr val="accent2">
                    <a:lumMod val="75000"/>
                  </a:schemeClr>
                </a:solidFill>
                <a:latin typeface="Roboto Medium"/>
                <a:cs typeface="Roboto Medium"/>
              </a:rPr>
              <a:t>SCA</a:t>
            </a:r>
            <a:endParaRPr lang="es-CL" sz="1600" spc="200" dirty="0">
              <a:solidFill>
                <a:schemeClr val="accent2">
                  <a:lumMod val="75000"/>
                </a:schemeClr>
              </a:solidFill>
              <a:latin typeface="Roboto Medium"/>
              <a:cs typeface="Roboto Medium"/>
            </a:endParaRPr>
          </a:p>
        </p:txBody>
      </p:sp>
      <mc:AlternateContent xmlns:mc="http://schemas.openxmlformats.org/markup-compatibility/2006" xmlns:a14="http://schemas.microsoft.com/office/drawing/2010/main">
        <mc:Choice Requires="a14">
          <p:sp>
            <p:nvSpPr>
              <p:cNvPr id="6" name="TextBox 5"/>
              <p:cNvSpPr txBox="1"/>
              <p:nvPr/>
            </p:nvSpPr>
            <p:spPr>
              <a:xfrm>
                <a:off x="714879" y="2731569"/>
                <a:ext cx="8075378" cy="338554"/>
              </a:xfrm>
              <a:prstGeom prst="rect">
                <a:avLst/>
              </a:prstGeom>
              <a:noFill/>
            </p:spPr>
            <p:txBody>
              <a:bodyPr wrap="square" rtlCol="0">
                <a:spAutoFit/>
              </a:bodyPr>
              <a:lstStyle/>
              <a:p>
                <a:pPr marL="285750" indent="-285750">
                  <a:buFont typeface="Arial"/>
                  <a:buChar char="•"/>
                </a:pPr>
                <a:r>
                  <a:rPr lang="it-IT" sz="1600" dirty="0">
                    <a:solidFill>
                      <a:schemeClr val="tx2">
                        <a:lumMod val="75000"/>
                      </a:schemeClr>
                    </a:solidFill>
                    <a:latin typeface="Roboto Light"/>
                    <a:cs typeface="Roboto Light"/>
                  </a:rPr>
                  <a:t>Los valores de </a:t>
                </a:r>
                <a14:m>
                  <m:oMath xmlns:m="http://schemas.openxmlformats.org/officeDocument/2006/math">
                    <m:sSub>
                      <m:sSubPr>
                        <m:ctrlPr>
                          <a:rPr lang="es-MX" sz="1600" i="1">
                            <a:solidFill>
                              <a:schemeClr val="tx2">
                                <a:lumMod val="75000"/>
                              </a:schemeClr>
                            </a:solidFill>
                            <a:latin typeface="Cambria Math"/>
                            <a:cs typeface="Roboto Light"/>
                          </a:rPr>
                        </m:ctrlPr>
                      </m:sSubPr>
                      <m:e>
                        <m:r>
                          <a:rPr lang="es-MX" sz="1600" i="1">
                            <a:solidFill>
                              <a:schemeClr val="tx2">
                                <a:lumMod val="75000"/>
                              </a:schemeClr>
                            </a:solidFill>
                            <a:latin typeface="Cambria Math" panose="02040503050406030204" pitchFamily="18" charset="0"/>
                            <a:cs typeface="Roboto Light"/>
                          </a:rPr>
                          <m:t>𝑟</m:t>
                        </m:r>
                      </m:e>
                      <m:sub>
                        <m:r>
                          <a:rPr lang="es-MX" sz="1600" i="1">
                            <a:solidFill>
                              <a:schemeClr val="tx2">
                                <a:lumMod val="75000"/>
                              </a:schemeClr>
                            </a:solidFill>
                            <a:latin typeface="Cambria Math" panose="02040503050406030204" pitchFamily="18" charset="0"/>
                            <a:cs typeface="Roboto Light"/>
                          </a:rPr>
                          <m:t>1</m:t>
                        </m:r>
                      </m:sub>
                    </m:sSub>
                    <m:r>
                      <a:rPr lang="es-MX" sz="1600" i="1">
                        <a:solidFill>
                          <a:schemeClr val="tx2">
                            <a:lumMod val="75000"/>
                          </a:schemeClr>
                        </a:solidFill>
                        <a:latin typeface="Cambria Math" panose="02040503050406030204" pitchFamily="18" charset="0"/>
                        <a:cs typeface="Roboto Light"/>
                      </a:rPr>
                      <m:t>, </m:t>
                    </m:r>
                    <m:sSub>
                      <m:sSubPr>
                        <m:ctrlPr>
                          <a:rPr lang="es-MX" sz="1600" i="1">
                            <a:solidFill>
                              <a:schemeClr val="tx2">
                                <a:lumMod val="75000"/>
                              </a:schemeClr>
                            </a:solidFill>
                            <a:latin typeface="Cambria Math"/>
                            <a:cs typeface="Roboto Light"/>
                          </a:rPr>
                        </m:ctrlPr>
                      </m:sSubPr>
                      <m:e>
                        <m:r>
                          <a:rPr lang="es-MX" sz="1600" i="1">
                            <a:solidFill>
                              <a:schemeClr val="tx2">
                                <a:lumMod val="75000"/>
                              </a:schemeClr>
                            </a:solidFill>
                            <a:latin typeface="Cambria Math" panose="02040503050406030204" pitchFamily="18" charset="0"/>
                            <a:cs typeface="Roboto Light"/>
                          </a:rPr>
                          <m:t>𝑟</m:t>
                        </m:r>
                      </m:e>
                      <m:sub>
                        <m:r>
                          <a:rPr lang="es-MX" sz="1600" i="1">
                            <a:solidFill>
                              <a:schemeClr val="tx2">
                                <a:lumMod val="75000"/>
                              </a:schemeClr>
                            </a:solidFill>
                            <a:latin typeface="Cambria Math" panose="02040503050406030204" pitchFamily="18" charset="0"/>
                            <a:cs typeface="Roboto Light"/>
                          </a:rPr>
                          <m:t>2</m:t>
                        </m:r>
                      </m:sub>
                    </m:sSub>
                    <m:r>
                      <a:rPr lang="es-MX" sz="1600" i="1">
                        <a:solidFill>
                          <a:schemeClr val="tx2">
                            <a:lumMod val="75000"/>
                          </a:schemeClr>
                        </a:solidFill>
                        <a:latin typeface="Cambria Math" panose="02040503050406030204" pitchFamily="18" charset="0"/>
                        <a:cs typeface="Roboto Light"/>
                      </a:rPr>
                      <m:t>, </m:t>
                    </m:r>
                    <m:sSub>
                      <m:sSubPr>
                        <m:ctrlPr>
                          <a:rPr lang="es-MX" sz="1600" i="1">
                            <a:solidFill>
                              <a:schemeClr val="tx2">
                                <a:lumMod val="75000"/>
                              </a:schemeClr>
                            </a:solidFill>
                            <a:latin typeface="Cambria Math"/>
                            <a:cs typeface="Roboto Light"/>
                          </a:rPr>
                        </m:ctrlPr>
                      </m:sSubPr>
                      <m:e>
                        <m:r>
                          <a:rPr lang="es-MX" sz="1600" i="1">
                            <a:solidFill>
                              <a:schemeClr val="tx2">
                                <a:lumMod val="75000"/>
                              </a:schemeClr>
                            </a:solidFill>
                            <a:latin typeface="Cambria Math" panose="02040503050406030204" pitchFamily="18" charset="0"/>
                            <a:cs typeface="Roboto Light"/>
                          </a:rPr>
                          <m:t>𝑟</m:t>
                        </m:r>
                      </m:e>
                      <m:sub>
                        <m:r>
                          <a:rPr lang="es-MX" sz="1600" i="1">
                            <a:solidFill>
                              <a:schemeClr val="tx2">
                                <a:lumMod val="75000"/>
                              </a:schemeClr>
                            </a:solidFill>
                            <a:latin typeface="Cambria Math" panose="02040503050406030204" pitchFamily="18" charset="0"/>
                            <a:cs typeface="Roboto Light"/>
                          </a:rPr>
                          <m:t>3</m:t>
                        </m:r>
                      </m:sub>
                    </m:sSub>
                    <m:r>
                      <a:rPr lang="es-MX" sz="1600" i="1">
                        <a:solidFill>
                          <a:schemeClr val="tx2">
                            <a:lumMod val="75000"/>
                          </a:schemeClr>
                        </a:solidFill>
                        <a:latin typeface="Cambria Math" panose="02040503050406030204" pitchFamily="18" charset="0"/>
                        <a:cs typeface="Roboto Light"/>
                      </a:rPr>
                      <m:t> </m:t>
                    </m:r>
                    <m:r>
                      <a:rPr lang="es-MX" sz="1600" i="1">
                        <a:solidFill>
                          <a:schemeClr val="tx2">
                            <a:lumMod val="75000"/>
                          </a:schemeClr>
                        </a:solidFill>
                        <a:latin typeface="Cambria Math" panose="02040503050406030204" pitchFamily="18" charset="0"/>
                        <a:cs typeface="Roboto Light"/>
                      </a:rPr>
                      <m:t>𝑦</m:t>
                    </m:r>
                    <m:r>
                      <a:rPr lang="es-MX" sz="1600" i="1">
                        <a:solidFill>
                          <a:schemeClr val="tx2">
                            <a:lumMod val="75000"/>
                          </a:schemeClr>
                        </a:solidFill>
                        <a:latin typeface="Cambria Math" panose="02040503050406030204" pitchFamily="18" charset="0"/>
                        <a:cs typeface="Roboto Light"/>
                      </a:rPr>
                      <m:t> </m:t>
                    </m:r>
                    <m:sSub>
                      <m:sSubPr>
                        <m:ctrlPr>
                          <a:rPr lang="es-MX" sz="1600" i="1">
                            <a:solidFill>
                              <a:schemeClr val="tx2">
                                <a:lumMod val="75000"/>
                              </a:schemeClr>
                            </a:solidFill>
                            <a:latin typeface="Cambria Math"/>
                            <a:cs typeface="Roboto Light"/>
                          </a:rPr>
                        </m:ctrlPr>
                      </m:sSubPr>
                      <m:e>
                        <m:r>
                          <a:rPr lang="es-MX" sz="1600" i="1">
                            <a:solidFill>
                              <a:schemeClr val="tx2">
                                <a:lumMod val="75000"/>
                              </a:schemeClr>
                            </a:solidFill>
                            <a:latin typeface="Cambria Math" panose="02040503050406030204" pitchFamily="18" charset="0"/>
                            <a:cs typeface="Roboto Light"/>
                          </a:rPr>
                          <m:t>𝑟</m:t>
                        </m:r>
                      </m:e>
                      <m:sub>
                        <m:r>
                          <a:rPr lang="es-MX" sz="1600" i="1">
                            <a:solidFill>
                              <a:schemeClr val="tx2">
                                <a:lumMod val="75000"/>
                              </a:schemeClr>
                            </a:solidFill>
                            <a:latin typeface="Cambria Math" panose="02040503050406030204" pitchFamily="18" charset="0"/>
                            <a:cs typeface="Roboto Light"/>
                          </a:rPr>
                          <m:t>4</m:t>
                        </m:r>
                      </m:sub>
                    </m:sSub>
                  </m:oMath>
                </a14:m>
                <a:r>
                  <a:rPr lang="it-IT" sz="1600" dirty="0">
                    <a:solidFill>
                      <a:schemeClr val="tx2">
                        <a:lumMod val="75000"/>
                      </a:schemeClr>
                    </a:solidFill>
                    <a:latin typeface="Roboto Light"/>
                    <a:cs typeface="Roboto Light"/>
                  </a:rPr>
                  <a:t> son los siguientes:</a:t>
                </a:r>
              </a:p>
            </p:txBody>
          </p:sp>
        </mc:Choice>
        <mc:Fallback xmlns="">
          <p:sp>
            <p:nvSpPr>
              <p:cNvPr id="6" name="TextBox 5"/>
              <p:cNvSpPr txBox="1">
                <a:spLocks noRot="1" noChangeAspect="1" noMove="1" noResize="1" noEditPoints="1" noAdjustHandles="1" noChangeArrowheads="1" noChangeShapeType="1" noTextEdit="1"/>
              </p:cNvSpPr>
              <p:nvPr/>
            </p:nvSpPr>
            <p:spPr>
              <a:xfrm>
                <a:off x="714879" y="2731569"/>
                <a:ext cx="8075378" cy="338554"/>
              </a:xfrm>
              <a:prstGeom prst="rect">
                <a:avLst/>
              </a:prstGeom>
              <a:blipFill>
                <a:blip r:embed="rId3"/>
                <a:stretch>
                  <a:fillRect l="-302" t="-5357" b="-2142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xmlns="" id="{E042F501-CEBF-4008-AF65-C924B9647185}"/>
                  </a:ext>
                </a:extLst>
              </p:cNvPr>
              <p:cNvSpPr/>
              <p:nvPr/>
            </p:nvSpPr>
            <p:spPr>
              <a:xfrm>
                <a:off x="479359" y="1428769"/>
                <a:ext cx="8185281" cy="9766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s-CL" i="1">
                              <a:solidFill>
                                <a:schemeClr val="tx2">
                                  <a:lumMod val="75000"/>
                                </a:schemeClr>
                              </a:solidFill>
                              <a:latin typeface="Cambria Math"/>
                              <a:cs typeface="Roboto Light"/>
                            </a:rPr>
                          </m:ctrlPr>
                        </m:sSubSupPr>
                        <m:e>
                          <m:r>
                            <a:rPr lang="es-CL" i="1">
                              <a:solidFill>
                                <a:schemeClr val="tx2">
                                  <a:lumMod val="75000"/>
                                </a:schemeClr>
                              </a:solidFill>
                              <a:latin typeface="Cambria Math" panose="02040503050406030204" pitchFamily="18" charset="0"/>
                              <a:cs typeface="Roboto Light"/>
                            </a:rPr>
                            <m:t>𝑋</m:t>
                          </m:r>
                        </m:e>
                        <m:sub>
                          <m:r>
                            <a:rPr lang="es-CL" i="1">
                              <a:solidFill>
                                <a:schemeClr val="tx2">
                                  <a:lumMod val="75000"/>
                                </a:schemeClr>
                              </a:solidFill>
                              <a:latin typeface="Cambria Math" panose="02040503050406030204" pitchFamily="18" charset="0"/>
                              <a:cs typeface="Roboto Light"/>
                            </a:rPr>
                            <m:t>𝑖</m:t>
                          </m:r>
                          <m:r>
                            <a:rPr lang="es-CL" i="1">
                              <a:solidFill>
                                <a:schemeClr val="tx2">
                                  <a:lumMod val="75000"/>
                                </a:schemeClr>
                              </a:solidFill>
                              <a:latin typeface="Cambria Math" panose="02040503050406030204" pitchFamily="18" charset="0"/>
                              <a:cs typeface="Roboto Light"/>
                            </a:rPr>
                            <m:t>,</m:t>
                          </m:r>
                          <m:r>
                            <a:rPr lang="es-CL" i="1">
                              <a:solidFill>
                                <a:schemeClr val="tx2">
                                  <a:lumMod val="75000"/>
                                </a:schemeClr>
                              </a:solidFill>
                              <a:latin typeface="Cambria Math" panose="02040503050406030204" pitchFamily="18" charset="0"/>
                              <a:cs typeface="Roboto Light"/>
                            </a:rPr>
                            <m:t>𝑗</m:t>
                          </m:r>
                        </m:sub>
                        <m:sup>
                          <m:r>
                            <a:rPr lang="es-CL" i="1">
                              <a:solidFill>
                                <a:schemeClr val="tx2">
                                  <a:lumMod val="75000"/>
                                </a:schemeClr>
                              </a:solidFill>
                              <a:latin typeface="Cambria Math" panose="02040503050406030204" pitchFamily="18" charset="0"/>
                              <a:cs typeface="Roboto Light"/>
                            </a:rPr>
                            <m:t>𝑡</m:t>
                          </m:r>
                          <m:r>
                            <a:rPr lang="es-CL" i="1">
                              <a:solidFill>
                                <a:schemeClr val="tx2">
                                  <a:lumMod val="75000"/>
                                </a:schemeClr>
                              </a:solidFill>
                              <a:latin typeface="Cambria Math" panose="02040503050406030204" pitchFamily="18" charset="0"/>
                              <a:cs typeface="Roboto Light"/>
                            </a:rPr>
                            <m:t>+1</m:t>
                          </m:r>
                        </m:sup>
                      </m:sSubSup>
                      <m:r>
                        <a:rPr lang="es-CL" i="1">
                          <a:solidFill>
                            <a:schemeClr val="tx2">
                              <a:lumMod val="75000"/>
                            </a:schemeClr>
                          </a:solidFill>
                          <a:latin typeface="Cambria Math" panose="02040503050406030204" pitchFamily="18" charset="0"/>
                          <a:cs typeface="Roboto Light"/>
                        </a:rPr>
                        <m:t>= </m:t>
                      </m:r>
                      <m:d>
                        <m:dPr>
                          <m:begChr m:val="{"/>
                          <m:endChr m:val=""/>
                          <m:ctrlPr>
                            <a:rPr lang="it-IT" i="1">
                              <a:solidFill>
                                <a:schemeClr val="tx2">
                                  <a:lumMod val="75000"/>
                                </a:schemeClr>
                              </a:solidFill>
                              <a:latin typeface="Cambria Math"/>
                            </a:rPr>
                          </m:ctrlPr>
                        </m:dPr>
                        <m:e>
                          <m:eqArr>
                            <m:eqArrPr>
                              <m:ctrlPr>
                                <a:rPr lang="it-IT" i="1">
                                  <a:solidFill>
                                    <a:schemeClr val="tx2">
                                      <a:lumMod val="75000"/>
                                    </a:schemeClr>
                                  </a:solidFill>
                                  <a:latin typeface="Cambria Math"/>
                                </a:rPr>
                              </m:ctrlPr>
                            </m:eqArrPr>
                            <m:e>
                              <m:sSubSup>
                                <m:sSubSupPr>
                                  <m:ctrlPr>
                                    <a:rPr lang="es-CL" i="1">
                                      <a:solidFill>
                                        <a:schemeClr val="tx2">
                                          <a:lumMod val="75000"/>
                                        </a:schemeClr>
                                      </a:solidFill>
                                      <a:latin typeface="Cambria Math"/>
                                      <a:cs typeface="Roboto Light"/>
                                    </a:rPr>
                                  </m:ctrlPr>
                                </m:sSubSupPr>
                                <m:e>
                                  <m:r>
                                    <a:rPr lang="es-CL" i="1">
                                      <a:solidFill>
                                        <a:schemeClr val="tx2">
                                          <a:lumMod val="75000"/>
                                        </a:schemeClr>
                                      </a:solidFill>
                                      <a:latin typeface="Cambria Math" panose="02040503050406030204" pitchFamily="18" charset="0"/>
                                      <a:cs typeface="Roboto Light"/>
                                    </a:rPr>
                                    <m:t>𝑋</m:t>
                                  </m:r>
                                </m:e>
                                <m:sub>
                                  <m:r>
                                    <a:rPr lang="es-CL" i="1">
                                      <a:solidFill>
                                        <a:schemeClr val="tx2">
                                          <a:lumMod val="75000"/>
                                        </a:schemeClr>
                                      </a:solidFill>
                                      <a:latin typeface="Cambria Math" panose="02040503050406030204" pitchFamily="18" charset="0"/>
                                      <a:cs typeface="Roboto Light"/>
                                    </a:rPr>
                                    <m:t>𝑖</m:t>
                                  </m:r>
                                  <m:r>
                                    <a:rPr lang="es-CL" i="1">
                                      <a:solidFill>
                                        <a:schemeClr val="tx2">
                                          <a:lumMod val="75000"/>
                                        </a:schemeClr>
                                      </a:solidFill>
                                      <a:latin typeface="Cambria Math" panose="02040503050406030204" pitchFamily="18" charset="0"/>
                                      <a:cs typeface="Roboto Light"/>
                                    </a:rPr>
                                    <m:t>,</m:t>
                                  </m:r>
                                  <m:r>
                                    <a:rPr lang="es-CL" i="1">
                                      <a:solidFill>
                                        <a:schemeClr val="tx2">
                                          <a:lumMod val="75000"/>
                                        </a:schemeClr>
                                      </a:solidFill>
                                      <a:latin typeface="Cambria Math" panose="02040503050406030204" pitchFamily="18" charset="0"/>
                                      <a:cs typeface="Roboto Light"/>
                                    </a:rPr>
                                    <m:t>𝑗</m:t>
                                  </m:r>
                                </m:sub>
                                <m:sup>
                                  <m:r>
                                    <a:rPr lang="es-CL" i="1">
                                      <a:solidFill>
                                        <a:schemeClr val="tx2">
                                          <a:lumMod val="75000"/>
                                        </a:schemeClr>
                                      </a:solidFill>
                                      <a:latin typeface="Cambria Math" panose="02040503050406030204" pitchFamily="18" charset="0"/>
                                      <a:cs typeface="Roboto Light"/>
                                    </a:rPr>
                                    <m:t>𝑡</m:t>
                                  </m:r>
                                </m:sup>
                              </m:sSubSup>
                              <m:r>
                                <a:rPr lang="es-CL" i="1">
                                  <a:solidFill>
                                    <a:schemeClr val="tx2">
                                      <a:lumMod val="75000"/>
                                    </a:schemeClr>
                                  </a:solidFill>
                                  <a:latin typeface="Cambria Math" panose="02040503050406030204" pitchFamily="18" charset="0"/>
                                  <a:cs typeface="Roboto Light"/>
                                </a:rPr>
                                <m:t>+</m:t>
                              </m:r>
                              <m:sSub>
                                <m:sSubPr>
                                  <m:ctrlPr>
                                    <a:rPr lang="es-CL" i="1">
                                      <a:solidFill>
                                        <a:schemeClr val="tx2">
                                          <a:lumMod val="75000"/>
                                        </a:schemeClr>
                                      </a:solidFill>
                                      <a:latin typeface="Cambria Math"/>
                                      <a:cs typeface="Roboto Light"/>
                                    </a:rPr>
                                  </m:ctrlPr>
                                </m:sSubPr>
                                <m:e>
                                  <m:r>
                                    <a:rPr lang="es-CL" i="1">
                                      <a:solidFill>
                                        <a:schemeClr val="tx2">
                                          <a:lumMod val="75000"/>
                                        </a:schemeClr>
                                      </a:solidFill>
                                      <a:latin typeface="Cambria Math" panose="02040503050406030204" pitchFamily="18" charset="0"/>
                                      <a:cs typeface="Roboto Light"/>
                                    </a:rPr>
                                    <m:t>𝑟</m:t>
                                  </m:r>
                                </m:e>
                                <m:sub>
                                  <m:r>
                                    <a:rPr lang="es-CL" i="1">
                                      <a:solidFill>
                                        <a:schemeClr val="tx2">
                                          <a:lumMod val="75000"/>
                                        </a:schemeClr>
                                      </a:solidFill>
                                      <a:latin typeface="Cambria Math" panose="02040503050406030204" pitchFamily="18" charset="0"/>
                                      <a:cs typeface="Roboto Light"/>
                                    </a:rPr>
                                    <m:t>1</m:t>
                                  </m:r>
                                </m:sub>
                              </m:sSub>
                              <m:r>
                                <a:rPr lang="es-CL" i="1">
                                  <a:solidFill>
                                    <a:schemeClr val="tx2">
                                      <a:lumMod val="75000"/>
                                    </a:schemeClr>
                                  </a:solidFill>
                                  <a:latin typeface="Cambria Math" panose="02040503050406030204" pitchFamily="18" charset="0"/>
                                  <a:cs typeface="Roboto Light"/>
                                </a:rPr>
                                <m:t>∙</m:t>
                              </m:r>
                              <m:func>
                                <m:funcPr>
                                  <m:ctrlPr>
                                    <a:rPr lang="es-CL" i="1">
                                      <a:solidFill>
                                        <a:schemeClr val="tx2">
                                          <a:lumMod val="75000"/>
                                        </a:schemeClr>
                                      </a:solidFill>
                                      <a:latin typeface="Cambria Math"/>
                                      <a:cs typeface="Roboto Light"/>
                                    </a:rPr>
                                  </m:ctrlPr>
                                </m:funcPr>
                                <m:fName>
                                  <m:r>
                                    <m:rPr>
                                      <m:sty m:val="p"/>
                                    </m:rPr>
                                    <a:rPr lang="es-CL">
                                      <a:solidFill>
                                        <a:schemeClr val="tx2">
                                          <a:lumMod val="75000"/>
                                        </a:schemeClr>
                                      </a:solidFill>
                                      <a:latin typeface="Cambria Math" panose="02040503050406030204" pitchFamily="18" charset="0"/>
                                      <a:cs typeface="Roboto Light"/>
                                    </a:rPr>
                                    <m:t>sin</m:t>
                                  </m:r>
                                </m:fName>
                                <m:e>
                                  <m:d>
                                    <m:dPr>
                                      <m:ctrlPr>
                                        <a:rPr lang="es-CL" i="1">
                                          <a:solidFill>
                                            <a:schemeClr val="tx2">
                                              <a:lumMod val="75000"/>
                                            </a:schemeClr>
                                          </a:solidFill>
                                          <a:latin typeface="Cambria Math"/>
                                          <a:cs typeface="Roboto Light"/>
                                        </a:rPr>
                                      </m:ctrlPr>
                                    </m:dPr>
                                    <m:e>
                                      <m:sSub>
                                        <m:sSubPr>
                                          <m:ctrlPr>
                                            <a:rPr lang="es-CL" i="1">
                                              <a:solidFill>
                                                <a:schemeClr val="tx2">
                                                  <a:lumMod val="75000"/>
                                                </a:schemeClr>
                                              </a:solidFill>
                                              <a:latin typeface="Cambria Math"/>
                                              <a:cs typeface="Roboto Light"/>
                                            </a:rPr>
                                          </m:ctrlPr>
                                        </m:sSubPr>
                                        <m:e>
                                          <m:r>
                                            <a:rPr lang="es-CL" i="1">
                                              <a:solidFill>
                                                <a:schemeClr val="tx2">
                                                  <a:lumMod val="75000"/>
                                                </a:schemeClr>
                                              </a:solidFill>
                                              <a:latin typeface="Cambria Math" panose="02040503050406030204" pitchFamily="18" charset="0"/>
                                              <a:cs typeface="Roboto Light"/>
                                            </a:rPr>
                                            <m:t>𝑟</m:t>
                                          </m:r>
                                        </m:e>
                                        <m:sub>
                                          <m:r>
                                            <a:rPr lang="es-CL" i="1">
                                              <a:solidFill>
                                                <a:schemeClr val="tx2">
                                                  <a:lumMod val="75000"/>
                                                </a:schemeClr>
                                              </a:solidFill>
                                              <a:latin typeface="Cambria Math" panose="02040503050406030204" pitchFamily="18" charset="0"/>
                                              <a:cs typeface="Roboto Light"/>
                                            </a:rPr>
                                            <m:t>2</m:t>
                                          </m:r>
                                        </m:sub>
                                      </m:sSub>
                                    </m:e>
                                  </m:d>
                                </m:e>
                              </m:func>
                              <m:r>
                                <a:rPr lang="es-CL" i="1">
                                  <a:solidFill>
                                    <a:schemeClr val="tx2">
                                      <a:lumMod val="75000"/>
                                    </a:schemeClr>
                                  </a:solidFill>
                                  <a:latin typeface="Cambria Math" panose="02040503050406030204" pitchFamily="18" charset="0"/>
                                  <a:cs typeface="Roboto Light"/>
                                </a:rPr>
                                <m:t>∙</m:t>
                              </m:r>
                              <m:d>
                                <m:dPr>
                                  <m:begChr m:val="|"/>
                                  <m:endChr m:val="|"/>
                                  <m:ctrlPr>
                                    <a:rPr lang="es-CL" i="1">
                                      <a:solidFill>
                                        <a:schemeClr val="tx2">
                                          <a:lumMod val="75000"/>
                                        </a:schemeClr>
                                      </a:solidFill>
                                      <a:latin typeface="Cambria Math"/>
                                      <a:cs typeface="Roboto Light"/>
                                    </a:rPr>
                                  </m:ctrlPr>
                                </m:dPr>
                                <m:e>
                                  <m:sSub>
                                    <m:sSubPr>
                                      <m:ctrlPr>
                                        <a:rPr lang="es-CL" i="1">
                                          <a:solidFill>
                                            <a:schemeClr val="tx2">
                                              <a:lumMod val="75000"/>
                                            </a:schemeClr>
                                          </a:solidFill>
                                          <a:latin typeface="Cambria Math"/>
                                          <a:cs typeface="Roboto Light"/>
                                        </a:rPr>
                                      </m:ctrlPr>
                                    </m:sSubPr>
                                    <m:e>
                                      <m:r>
                                        <a:rPr lang="es-CL" i="1">
                                          <a:solidFill>
                                            <a:schemeClr val="tx2">
                                              <a:lumMod val="75000"/>
                                            </a:schemeClr>
                                          </a:solidFill>
                                          <a:latin typeface="Cambria Math" panose="02040503050406030204" pitchFamily="18" charset="0"/>
                                          <a:cs typeface="Roboto Light"/>
                                        </a:rPr>
                                        <m:t>𝑟</m:t>
                                      </m:r>
                                    </m:e>
                                    <m:sub>
                                      <m:r>
                                        <a:rPr lang="es-CL" i="1">
                                          <a:solidFill>
                                            <a:schemeClr val="tx2">
                                              <a:lumMod val="75000"/>
                                            </a:schemeClr>
                                          </a:solidFill>
                                          <a:latin typeface="Cambria Math" panose="02040503050406030204" pitchFamily="18" charset="0"/>
                                          <a:cs typeface="Roboto Light"/>
                                        </a:rPr>
                                        <m:t>3</m:t>
                                      </m:r>
                                    </m:sub>
                                  </m:sSub>
                                  <m:sSubSup>
                                    <m:sSubSupPr>
                                      <m:ctrlPr>
                                        <a:rPr lang="es-CL" i="1">
                                          <a:solidFill>
                                            <a:schemeClr val="tx2">
                                              <a:lumMod val="75000"/>
                                            </a:schemeClr>
                                          </a:solidFill>
                                          <a:latin typeface="Cambria Math"/>
                                          <a:cs typeface="Roboto Light"/>
                                        </a:rPr>
                                      </m:ctrlPr>
                                    </m:sSubSupPr>
                                    <m:e>
                                      <m:r>
                                        <a:rPr lang="es-CL" i="1">
                                          <a:solidFill>
                                            <a:schemeClr val="tx2">
                                              <a:lumMod val="75000"/>
                                            </a:schemeClr>
                                          </a:solidFill>
                                          <a:latin typeface="Cambria Math" panose="02040503050406030204" pitchFamily="18" charset="0"/>
                                          <a:cs typeface="Roboto Light"/>
                                        </a:rPr>
                                        <m:t>𝑃</m:t>
                                      </m:r>
                                    </m:e>
                                    <m:sub>
                                      <m:r>
                                        <a:rPr lang="es-CL" i="1">
                                          <a:solidFill>
                                            <a:schemeClr val="tx2">
                                              <a:lumMod val="75000"/>
                                            </a:schemeClr>
                                          </a:solidFill>
                                          <a:latin typeface="Cambria Math" panose="02040503050406030204" pitchFamily="18" charset="0"/>
                                          <a:cs typeface="Roboto Light"/>
                                        </a:rPr>
                                        <m:t>𝑗</m:t>
                                      </m:r>
                                    </m:sub>
                                    <m:sup>
                                      <m:r>
                                        <a:rPr lang="es-CL" i="1">
                                          <a:solidFill>
                                            <a:schemeClr val="tx2">
                                              <a:lumMod val="75000"/>
                                            </a:schemeClr>
                                          </a:solidFill>
                                          <a:latin typeface="Cambria Math" panose="02040503050406030204" pitchFamily="18" charset="0"/>
                                          <a:cs typeface="Roboto Light"/>
                                        </a:rPr>
                                        <m:t>𝑡</m:t>
                                      </m:r>
                                    </m:sup>
                                  </m:sSubSup>
                                  <m:r>
                                    <a:rPr lang="es-CL" i="1">
                                      <a:solidFill>
                                        <a:schemeClr val="tx2">
                                          <a:lumMod val="75000"/>
                                        </a:schemeClr>
                                      </a:solidFill>
                                      <a:latin typeface="Cambria Math" panose="02040503050406030204" pitchFamily="18" charset="0"/>
                                      <a:cs typeface="Roboto Light"/>
                                    </a:rPr>
                                    <m:t>−</m:t>
                                  </m:r>
                                  <m:sSubSup>
                                    <m:sSubSupPr>
                                      <m:ctrlPr>
                                        <a:rPr lang="es-CL" i="1">
                                          <a:solidFill>
                                            <a:schemeClr val="tx2">
                                              <a:lumMod val="75000"/>
                                            </a:schemeClr>
                                          </a:solidFill>
                                          <a:latin typeface="Cambria Math"/>
                                          <a:cs typeface="Roboto Light"/>
                                        </a:rPr>
                                      </m:ctrlPr>
                                    </m:sSubSupPr>
                                    <m:e>
                                      <m:r>
                                        <a:rPr lang="es-CL" i="1">
                                          <a:solidFill>
                                            <a:schemeClr val="tx2">
                                              <a:lumMod val="75000"/>
                                            </a:schemeClr>
                                          </a:solidFill>
                                          <a:latin typeface="Cambria Math" panose="02040503050406030204" pitchFamily="18" charset="0"/>
                                          <a:cs typeface="Roboto Light"/>
                                        </a:rPr>
                                        <m:t>𝑋</m:t>
                                      </m:r>
                                    </m:e>
                                    <m:sub>
                                      <m:r>
                                        <a:rPr lang="es-CL" i="1">
                                          <a:solidFill>
                                            <a:schemeClr val="tx2">
                                              <a:lumMod val="75000"/>
                                            </a:schemeClr>
                                          </a:solidFill>
                                          <a:latin typeface="Cambria Math" panose="02040503050406030204" pitchFamily="18" charset="0"/>
                                          <a:cs typeface="Roboto Light"/>
                                        </a:rPr>
                                        <m:t>𝑖</m:t>
                                      </m:r>
                                      <m:r>
                                        <a:rPr lang="es-CL" i="1">
                                          <a:solidFill>
                                            <a:schemeClr val="tx2">
                                              <a:lumMod val="75000"/>
                                            </a:schemeClr>
                                          </a:solidFill>
                                          <a:latin typeface="Cambria Math" panose="02040503050406030204" pitchFamily="18" charset="0"/>
                                          <a:cs typeface="Roboto Light"/>
                                        </a:rPr>
                                        <m:t>,</m:t>
                                      </m:r>
                                      <m:r>
                                        <a:rPr lang="es-CL" i="1">
                                          <a:solidFill>
                                            <a:schemeClr val="tx2">
                                              <a:lumMod val="75000"/>
                                            </a:schemeClr>
                                          </a:solidFill>
                                          <a:latin typeface="Cambria Math" panose="02040503050406030204" pitchFamily="18" charset="0"/>
                                          <a:cs typeface="Roboto Light"/>
                                        </a:rPr>
                                        <m:t>𝑗</m:t>
                                      </m:r>
                                    </m:sub>
                                    <m:sup>
                                      <m:r>
                                        <a:rPr lang="es-CL" i="1">
                                          <a:solidFill>
                                            <a:schemeClr val="tx2">
                                              <a:lumMod val="75000"/>
                                            </a:schemeClr>
                                          </a:solidFill>
                                          <a:latin typeface="Cambria Math" panose="02040503050406030204" pitchFamily="18" charset="0"/>
                                          <a:cs typeface="Roboto Light"/>
                                        </a:rPr>
                                        <m:t>𝑡</m:t>
                                      </m:r>
                                    </m:sup>
                                  </m:sSubSup>
                                </m:e>
                              </m:d>
                              <m:r>
                                <a:rPr lang="es-CL" i="1">
                                  <a:solidFill>
                                    <a:schemeClr val="tx2">
                                      <a:lumMod val="75000"/>
                                    </a:schemeClr>
                                  </a:solidFill>
                                  <a:latin typeface="Cambria Math" panose="02040503050406030204" pitchFamily="18" charset="0"/>
                                  <a:cs typeface="Roboto Light"/>
                                </a:rPr>
                                <m:t>,       </m:t>
                              </m:r>
                              <m:sSub>
                                <m:sSubPr>
                                  <m:ctrlPr>
                                    <a:rPr lang="es-CL" i="1">
                                      <a:solidFill>
                                        <a:schemeClr val="tx2">
                                          <a:lumMod val="75000"/>
                                        </a:schemeClr>
                                      </a:solidFill>
                                      <a:latin typeface="Cambria Math"/>
                                      <a:cs typeface="Roboto Light"/>
                                    </a:rPr>
                                  </m:ctrlPr>
                                </m:sSubPr>
                                <m:e>
                                  <m:r>
                                    <a:rPr lang="es-CL" i="1">
                                      <a:solidFill>
                                        <a:schemeClr val="tx2">
                                          <a:lumMod val="75000"/>
                                        </a:schemeClr>
                                      </a:solidFill>
                                      <a:latin typeface="Cambria Math" panose="02040503050406030204" pitchFamily="18" charset="0"/>
                                      <a:cs typeface="Roboto Light"/>
                                    </a:rPr>
                                    <m:t>𝑟</m:t>
                                  </m:r>
                                </m:e>
                                <m:sub>
                                  <m:r>
                                    <a:rPr lang="es-CL" i="1">
                                      <a:solidFill>
                                        <a:schemeClr val="tx2">
                                          <a:lumMod val="75000"/>
                                        </a:schemeClr>
                                      </a:solidFill>
                                      <a:latin typeface="Cambria Math" panose="02040503050406030204" pitchFamily="18" charset="0"/>
                                      <a:cs typeface="Roboto Light"/>
                                    </a:rPr>
                                    <m:t>4</m:t>
                                  </m:r>
                                </m:sub>
                              </m:sSub>
                              <m:r>
                                <a:rPr lang="es-CL" i="1">
                                  <a:solidFill>
                                    <a:schemeClr val="tx2">
                                      <a:lumMod val="75000"/>
                                    </a:schemeClr>
                                  </a:solidFill>
                                  <a:latin typeface="Cambria Math" panose="02040503050406030204" pitchFamily="18" charset="0"/>
                                  <a:cs typeface="Roboto Light"/>
                                </a:rPr>
                                <m:t>&lt;0,5</m:t>
                              </m:r>
                            </m:e>
                            <m:e>
                              <m:sSubSup>
                                <m:sSubSupPr>
                                  <m:ctrlPr>
                                    <a:rPr lang="es-CL" i="1">
                                      <a:solidFill>
                                        <a:schemeClr val="tx2">
                                          <a:lumMod val="75000"/>
                                        </a:schemeClr>
                                      </a:solidFill>
                                      <a:latin typeface="Cambria Math"/>
                                      <a:cs typeface="Roboto Light"/>
                                    </a:rPr>
                                  </m:ctrlPr>
                                </m:sSubSupPr>
                                <m:e>
                                  <m:r>
                                    <a:rPr lang="es-CL" i="1">
                                      <a:solidFill>
                                        <a:schemeClr val="tx2">
                                          <a:lumMod val="75000"/>
                                        </a:schemeClr>
                                      </a:solidFill>
                                      <a:latin typeface="Cambria Math" panose="02040503050406030204" pitchFamily="18" charset="0"/>
                                      <a:cs typeface="Roboto Light"/>
                                    </a:rPr>
                                    <m:t>𝑋</m:t>
                                  </m:r>
                                </m:e>
                                <m:sub>
                                  <m:r>
                                    <a:rPr lang="es-CL" i="1">
                                      <a:solidFill>
                                        <a:schemeClr val="tx2">
                                          <a:lumMod val="75000"/>
                                        </a:schemeClr>
                                      </a:solidFill>
                                      <a:latin typeface="Cambria Math" panose="02040503050406030204" pitchFamily="18" charset="0"/>
                                      <a:cs typeface="Roboto Light"/>
                                    </a:rPr>
                                    <m:t>𝑖</m:t>
                                  </m:r>
                                  <m:r>
                                    <a:rPr lang="es-CL" i="1">
                                      <a:solidFill>
                                        <a:schemeClr val="tx2">
                                          <a:lumMod val="75000"/>
                                        </a:schemeClr>
                                      </a:solidFill>
                                      <a:latin typeface="Cambria Math" panose="02040503050406030204" pitchFamily="18" charset="0"/>
                                      <a:cs typeface="Roboto Light"/>
                                    </a:rPr>
                                    <m:t>,</m:t>
                                  </m:r>
                                  <m:r>
                                    <a:rPr lang="es-CL" i="1">
                                      <a:solidFill>
                                        <a:schemeClr val="tx2">
                                          <a:lumMod val="75000"/>
                                        </a:schemeClr>
                                      </a:solidFill>
                                      <a:latin typeface="Cambria Math" panose="02040503050406030204" pitchFamily="18" charset="0"/>
                                      <a:cs typeface="Roboto Light"/>
                                    </a:rPr>
                                    <m:t>𝑗</m:t>
                                  </m:r>
                                </m:sub>
                                <m:sup>
                                  <m:r>
                                    <a:rPr lang="es-CL" i="1">
                                      <a:solidFill>
                                        <a:schemeClr val="tx2">
                                          <a:lumMod val="75000"/>
                                        </a:schemeClr>
                                      </a:solidFill>
                                      <a:latin typeface="Cambria Math" panose="02040503050406030204" pitchFamily="18" charset="0"/>
                                      <a:cs typeface="Roboto Light"/>
                                    </a:rPr>
                                    <m:t>𝑡</m:t>
                                  </m:r>
                                </m:sup>
                              </m:sSubSup>
                              <m:r>
                                <a:rPr lang="es-CL" i="1">
                                  <a:solidFill>
                                    <a:schemeClr val="tx2">
                                      <a:lumMod val="75000"/>
                                    </a:schemeClr>
                                  </a:solidFill>
                                  <a:latin typeface="Cambria Math" panose="02040503050406030204" pitchFamily="18" charset="0"/>
                                  <a:cs typeface="Roboto Light"/>
                                </a:rPr>
                                <m:t>+</m:t>
                              </m:r>
                              <m:sSub>
                                <m:sSubPr>
                                  <m:ctrlPr>
                                    <a:rPr lang="es-CL" i="1">
                                      <a:solidFill>
                                        <a:schemeClr val="tx2">
                                          <a:lumMod val="75000"/>
                                        </a:schemeClr>
                                      </a:solidFill>
                                      <a:latin typeface="Cambria Math"/>
                                      <a:cs typeface="Roboto Light"/>
                                    </a:rPr>
                                  </m:ctrlPr>
                                </m:sSubPr>
                                <m:e>
                                  <m:r>
                                    <a:rPr lang="es-CL" i="1">
                                      <a:solidFill>
                                        <a:schemeClr val="tx2">
                                          <a:lumMod val="75000"/>
                                        </a:schemeClr>
                                      </a:solidFill>
                                      <a:latin typeface="Cambria Math" panose="02040503050406030204" pitchFamily="18" charset="0"/>
                                      <a:cs typeface="Roboto Light"/>
                                    </a:rPr>
                                    <m:t>𝑟</m:t>
                                  </m:r>
                                </m:e>
                                <m:sub>
                                  <m:r>
                                    <a:rPr lang="es-CL" i="1">
                                      <a:solidFill>
                                        <a:schemeClr val="tx2">
                                          <a:lumMod val="75000"/>
                                        </a:schemeClr>
                                      </a:solidFill>
                                      <a:latin typeface="Cambria Math" panose="02040503050406030204" pitchFamily="18" charset="0"/>
                                      <a:cs typeface="Roboto Light"/>
                                    </a:rPr>
                                    <m:t>1</m:t>
                                  </m:r>
                                </m:sub>
                              </m:sSub>
                              <m:r>
                                <a:rPr lang="es-CL" i="1">
                                  <a:solidFill>
                                    <a:schemeClr val="tx2">
                                      <a:lumMod val="75000"/>
                                    </a:schemeClr>
                                  </a:solidFill>
                                  <a:latin typeface="Cambria Math" panose="02040503050406030204" pitchFamily="18" charset="0"/>
                                  <a:cs typeface="Roboto Light"/>
                                </a:rPr>
                                <m:t>∙</m:t>
                              </m:r>
                              <m:func>
                                <m:funcPr>
                                  <m:ctrlPr>
                                    <a:rPr lang="es-CL" i="1">
                                      <a:solidFill>
                                        <a:schemeClr val="tx2">
                                          <a:lumMod val="75000"/>
                                        </a:schemeClr>
                                      </a:solidFill>
                                      <a:latin typeface="Cambria Math"/>
                                      <a:cs typeface="Roboto Light"/>
                                    </a:rPr>
                                  </m:ctrlPr>
                                </m:funcPr>
                                <m:fName>
                                  <m:r>
                                    <m:rPr>
                                      <m:sty m:val="p"/>
                                    </m:rPr>
                                    <a:rPr lang="es-CL">
                                      <a:solidFill>
                                        <a:schemeClr val="tx2">
                                          <a:lumMod val="75000"/>
                                        </a:schemeClr>
                                      </a:solidFill>
                                      <a:latin typeface="Cambria Math" panose="02040503050406030204" pitchFamily="18" charset="0"/>
                                      <a:cs typeface="Roboto Light"/>
                                    </a:rPr>
                                    <m:t>cos</m:t>
                                  </m:r>
                                </m:fName>
                                <m:e>
                                  <m:d>
                                    <m:dPr>
                                      <m:ctrlPr>
                                        <a:rPr lang="es-CL" i="1">
                                          <a:solidFill>
                                            <a:schemeClr val="tx2">
                                              <a:lumMod val="75000"/>
                                            </a:schemeClr>
                                          </a:solidFill>
                                          <a:latin typeface="Cambria Math"/>
                                          <a:cs typeface="Roboto Light"/>
                                        </a:rPr>
                                      </m:ctrlPr>
                                    </m:dPr>
                                    <m:e>
                                      <m:sSub>
                                        <m:sSubPr>
                                          <m:ctrlPr>
                                            <a:rPr lang="es-CL" i="1">
                                              <a:solidFill>
                                                <a:schemeClr val="tx2">
                                                  <a:lumMod val="75000"/>
                                                </a:schemeClr>
                                              </a:solidFill>
                                              <a:latin typeface="Cambria Math"/>
                                              <a:cs typeface="Roboto Light"/>
                                            </a:rPr>
                                          </m:ctrlPr>
                                        </m:sSubPr>
                                        <m:e>
                                          <m:r>
                                            <a:rPr lang="es-CL" i="1">
                                              <a:solidFill>
                                                <a:schemeClr val="tx2">
                                                  <a:lumMod val="75000"/>
                                                </a:schemeClr>
                                              </a:solidFill>
                                              <a:latin typeface="Cambria Math" panose="02040503050406030204" pitchFamily="18" charset="0"/>
                                              <a:cs typeface="Roboto Light"/>
                                            </a:rPr>
                                            <m:t>𝑟</m:t>
                                          </m:r>
                                        </m:e>
                                        <m:sub>
                                          <m:r>
                                            <a:rPr lang="es-CL" i="1">
                                              <a:solidFill>
                                                <a:schemeClr val="tx2">
                                                  <a:lumMod val="75000"/>
                                                </a:schemeClr>
                                              </a:solidFill>
                                              <a:latin typeface="Cambria Math" panose="02040503050406030204" pitchFamily="18" charset="0"/>
                                              <a:cs typeface="Roboto Light"/>
                                            </a:rPr>
                                            <m:t>2</m:t>
                                          </m:r>
                                        </m:sub>
                                      </m:sSub>
                                    </m:e>
                                  </m:d>
                                </m:e>
                              </m:func>
                              <m:r>
                                <a:rPr lang="es-CL" i="1">
                                  <a:solidFill>
                                    <a:schemeClr val="tx2">
                                      <a:lumMod val="75000"/>
                                    </a:schemeClr>
                                  </a:solidFill>
                                  <a:latin typeface="Cambria Math" panose="02040503050406030204" pitchFamily="18" charset="0"/>
                                  <a:cs typeface="Roboto Light"/>
                                </a:rPr>
                                <m:t>∙</m:t>
                              </m:r>
                              <m:d>
                                <m:dPr>
                                  <m:begChr m:val="|"/>
                                  <m:endChr m:val="|"/>
                                  <m:ctrlPr>
                                    <a:rPr lang="es-CL" i="1">
                                      <a:solidFill>
                                        <a:schemeClr val="tx2">
                                          <a:lumMod val="75000"/>
                                        </a:schemeClr>
                                      </a:solidFill>
                                      <a:latin typeface="Cambria Math"/>
                                      <a:cs typeface="Roboto Light"/>
                                    </a:rPr>
                                  </m:ctrlPr>
                                </m:dPr>
                                <m:e>
                                  <m:sSub>
                                    <m:sSubPr>
                                      <m:ctrlPr>
                                        <a:rPr lang="es-CL" i="1">
                                          <a:solidFill>
                                            <a:schemeClr val="tx2">
                                              <a:lumMod val="75000"/>
                                            </a:schemeClr>
                                          </a:solidFill>
                                          <a:latin typeface="Cambria Math"/>
                                          <a:cs typeface="Roboto Light"/>
                                        </a:rPr>
                                      </m:ctrlPr>
                                    </m:sSubPr>
                                    <m:e>
                                      <m:r>
                                        <a:rPr lang="es-CL" i="1">
                                          <a:solidFill>
                                            <a:schemeClr val="tx2">
                                              <a:lumMod val="75000"/>
                                            </a:schemeClr>
                                          </a:solidFill>
                                          <a:latin typeface="Cambria Math" panose="02040503050406030204" pitchFamily="18" charset="0"/>
                                          <a:cs typeface="Roboto Light"/>
                                        </a:rPr>
                                        <m:t>𝑟</m:t>
                                      </m:r>
                                    </m:e>
                                    <m:sub>
                                      <m:r>
                                        <a:rPr lang="es-CL" i="1">
                                          <a:solidFill>
                                            <a:schemeClr val="tx2">
                                              <a:lumMod val="75000"/>
                                            </a:schemeClr>
                                          </a:solidFill>
                                          <a:latin typeface="Cambria Math" panose="02040503050406030204" pitchFamily="18" charset="0"/>
                                          <a:cs typeface="Roboto Light"/>
                                        </a:rPr>
                                        <m:t>3</m:t>
                                      </m:r>
                                    </m:sub>
                                  </m:sSub>
                                  <m:sSubSup>
                                    <m:sSubSupPr>
                                      <m:ctrlPr>
                                        <a:rPr lang="es-CL" i="1">
                                          <a:solidFill>
                                            <a:schemeClr val="tx2">
                                              <a:lumMod val="75000"/>
                                            </a:schemeClr>
                                          </a:solidFill>
                                          <a:latin typeface="Cambria Math"/>
                                          <a:cs typeface="Roboto Light"/>
                                        </a:rPr>
                                      </m:ctrlPr>
                                    </m:sSubSupPr>
                                    <m:e>
                                      <m:r>
                                        <a:rPr lang="es-CL" i="1">
                                          <a:solidFill>
                                            <a:schemeClr val="tx2">
                                              <a:lumMod val="75000"/>
                                            </a:schemeClr>
                                          </a:solidFill>
                                          <a:latin typeface="Cambria Math" panose="02040503050406030204" pitchFamily="18" charset="0"/>
                                          <a:cs typeface="Roboto Light"/>
                                        </a:rPr>
                                        <m:t>𝑃</m:t>
                                      </m:r>
                                    </m:e>
                                    <m:sub>
                                      <m:r>
                                        <a:rPr lang="es-CL" i="1">
                                          <a:solidFill>
                                            <a:schemeClr val="tx2">
                                              <a:lumMod val="75000"/>
                                            </a:schemeClr>
                                          </a:solidFill>
                                          <a:latin typeface="Cambria Math" panose="02040503050406030204" pitchFamily="18" charset="0"/>
                                          <a:cs typeface="Roboto Light"/>
                                        </a:rPr>
                                        <m:t>𝑗</m:t>
                                      </m:r>
                                    </m:sub>
                                    <m:sup>
                                      <m:r>
                                        <a:rPr lang="es-CL" i="1">
                                          <a:solidFill>
                                            <a:schemeClr val="tx2">
                                              <a:lumMod val="75000"/>
                                            </a:schemeClr>
                                          </a:solidFill>
                                          <a:latin typeface="Cambria Math" panose="02040503050406030204" pitchFamily="18" charset="0"/>
                                          <a:cs typeface="Roboto Light"/>
                                        </a:rPr>
                                        <m:t>𝑡</m:t>
                                      </m:r>
                                    </m:sup>
                                  </m:sSubSup>
                                  <m:r>
                                    <a:rPr lang="es-CL" i="1">
                                      <a:solidFill>
                                        <a:schemeClr val="tx2">
                                          <a:lumMod val="75000"/>
                                        </a:schemeClr>
                                      </a:solidFill>
                                      <a:latin typeface="Cambria Math" panose="02040503050406030204" pitchFamily="18" charset="0"/>
                                      <a:cs typeface="Roboto Light"/>
                                    </a:rPr>
                                    <m:t>−</m:t>
                                  </m:r>
                                  <m:sSubSup>
                                    <m:sSubSupPr>
                                      <m:ctrlPr>
                                        <a:rPr lang="es-CL" i="1">
                                          <a:solidFill>
                                            <a:schemeClr val="tx2">
                                              <a:lumMod val="75000"/>
                                            </a:schemeClr>
                                          </a:solidFill>
                                          <a:latin typeface="Cambria Math"/>
                                          <a:cs typeface="Roboto Light"/>
                                        </a:rPr>
                                      </m:ctrlPr>
                                    </m:sSubSupPr>
                                    <m:e>
                                      <m:r>
                                        <a:rPr lang="es-CL" i="1">
                                          <a:solidFill>
                                            <a:schemeClr val="tx2">
                                              <a:lumMod val="75000"/>
                                            </a:schemeClr>
                                          </a:solidFill>
                                          <a:latin typeface="Cambria Math" panose="02040503050406030204" pitchFamily="18" charset="0"/>
                                          <a:cs typeface="Roboto Light"/>
                                        </a:rPr>
                                        <m:t>𝑋</m:t>
                                      </m:r>
                                    </m:e>
                                    <m:sub>
                                      <m:r>
                                        <a:rPr lang="es-CL" i="1">
                                          <a:solidFill>
                                            <a:schemeClr val="tx2">
                                              <a:lumMod val="75000"/>
                                            </a:schemeClr>
                                          </a:solidFill>
                                          <a:latin typeface="Cambria Math" panose="02040503050406030204" pitchFamily="18" charset="0"/>
                                          <a:cs typeface="Roboto Light"/>
                                        </a:rPr>
                                        <m:t>𝑖</m:t>
                                      </m:r>
                                      <m:r>
                                        <a:rPr lang="es-CL" i="1">
                                          <a:solidFill>
                                            <a:schemeClr val="tx2">
                                              <a:lumMod val="75000"/>
                                            </a:schemeClr>
                                          </a:solidFill>
                                          <a:latin typeface="Cambria Math" panose="02040503050406030204" pitchFamily="18" charset="0"/>
                                          <a:cs typeface="Roboto Light"/>
                                        </a:rPr>
                                        <m:t>,</m:t>
                                      </m:r>
                                      <m:r>
                                        <a:rPr lang="es-CL" i="1">
                                          <a:solidFill>
                                            <a:schemeClr val="tx2">
                                              <a:lumMod val="75000"/>
                                            </a:schemeClr>
                                          </a:solidFill>
                                          <a:latin typeface="Cambria Math" panose="02040503050406030204" pitchFamily="18" charset="0"/>
                                          <a:cs typeface="Roboto Light"/>
                                        </a:rPr>
                                        <m:t>𝑗</m:t>
                                      </m:r>
                                    </m:sub>
                                    <m:sup>
                                      <m:r>
                                        <a:rPr lang="es-CL" i="1">
                                          <a:solidFill>
                                            <a:schemeClr val="tx2">
                                              <a:lumMod val="75000"/>
                                            </a:schemeClr>
                                          </a:solidFill>
                                          <a:latin typeface="Cambria Math" panose="02040503050406030204" pitchFamily="18" charset="0"/>
                                          <a:cs typeface="Roboto Light"/>
                                        </a:rPr>
                                        <m:t>𝑡</m:t>
                                      </m:r>
                                    </m:sup>
                                  </m:sSubSup>
                                </m:e>
                              </m:d>
                              <m:r>
                                <a:rPr lang="es-CL" i="1">
                                  <a:solidFill>
                                    <a:schemeClr val="tx2">
                                      <a:lumMod val="75000"/>
                                    </a:schemeClr>
                                  </a:solidFill>
                                  <a:latin typeface="Cambria Math" panose="02040503050406030204" pitchFamily="18" charset="0"/>
                                  <a:cs typeface="Roboto Light"/>
                                </a:rPr>
                                <m:t>,       </m:t>
                              </m:r>
                              <m:sSub>
                                <m:sSubPr>
                                  <m:ctrlPr>
                                    <a:rPr lang="es-CL" i="1">
                                      <a:solidFill>
                                        <a:schemeClr val="tx2">
                                          <a:lumMod val="75000"/>
                                        </a:schemeClr>
                                      </a:solidFill>
                                      <a:latin typeface="Cambria Math"/>
                                      <a:cs typeface="Roboto Light"/>
                                    </a:rPr>
                                  </m:ctrlPr>
                                </m:sSubPr>
                                <m:e>
                                  <m:r>
                                    <a:rPr lang="es-CL" i="1">
                                      <a:solidFill>
                                        <a:schemeClr val="tx2">
                                          <a:lumMod val="75000"/>
                                        </a:schemeClr>
                                      </a:solidFill>
                                      <a:latin typeface="Cambria Math" panose="02040503050406030204" pitchFamily="18" charset="0"/>
                                      <a:cs typeface="Roboto Light"/>
                                    </a:rPr>
                                    <m:t>𝑟</m:t>
                                  </m:r>
                                </m:e>
                                <m:sub>
                                  <m:r>
                                    <a:rPr lang="es-CL" i="1">
                                      <a:solidFill>
                                        <a:schemeClr val="tx2">
                                          <a:lumMod val="75000"/>
                                        </a:schemeClr>
                                      </a:solidFill>
                                      <a:latin typeface="Cambria Math" panose="02040503050406030204" pitchFamily="18" charset="0"/>
                                      <a:cs typeface="Roboto Light"/>
                                    </a:rPr>
                                    <m:t>4</m:t>
                                  </m:r>
                                </m:sub>
                              </m:sSub>
                              <m:r>
                                <a:rPr lang="es-CL" i="1">
                                  <a:solidFill>
                                    <a:schemeClr val="tx2">
                                      <a:lumMod val="75000"/>
                                    </a:schemeClr>
                                  </a:solidFill>
                                  <a:latin typeface="Cambria Math" panose="02040503050406030204" pitchFamily="18" charset="0"/>
                                  <a:cs typeface="Roboto Light"/>
                                </a:rPr>
                                <m:t>≥0,5</m:t>
                              </m:r>
                            </m:e>
                          </m:eqArr>
                        </m:e>
                      </m:d>
                    </m:oMath>
                  </m:oMathPara>
                </a14:m>
                <a:endParaRPr lang="es-CL" dirty="0"/>
              </a:p>
            </p:txBody>
          </p:sp>
        </mc:Choice>
        <mc:Fallback xmlns="">
          <p:sp>
            <p:nvSpPr>
              <p:cNvPr id="2" name="Rectángulo 1">
                <a:extLst>
                  <a:ext uri="{FF2B5EF4-FFF2-40B4-BE49-F238E27FC236}">
                    <a16:creationId xmlns:a16="http://schemas.microsoft.com/office/drawing/2014/main" id="{E042F501-CEBF-4008-AF65-C924B9647185}"/>
                  </a:ext>
                </a:extLst>
              </p:cNvPr>
              <p:cNvSpPr>
                <a:spLocks noRot="1" noChangeAspect="1" noMove="1" noResize="1" noEditPoints="1" noAdjustHandles="1" noChangeArrowheads="1" noChangeShapeType="1" noTextEdit="1"/>
              </p:cNvSpPr>
              <p:nvPr/>
            </p:nvSpPr>
            <p:spPr>
              <a:xfrm>
                <a:off x="479359" y="1428769"/>
                <a:ext cx="8185281" cy="976614"/>
              </a:xfrm>
              <a:prstGeom prst="rect">
                <a:avLst/>
              </a:prstGeom>
              <a:blipFill>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xmlns="" id="{F0D769D3-D5DA-4205-ABCB-44B95B5C5BE3}"/>
                  </a:ext>
                </a:extLst>
              </p:cNvPr>
              <p:cNvSpPr/>
              <p:nvPr/>
            </p:nvSpPr>
            <p:spPr>
              <a:xfrm>
                <a:off x="3981363" y="2965363"/>
                <a:ext cx="1542409"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i="1">
                              <a:solidFill>
                                <a:schemeClr val="tx2">
                                  <a:lumMod val="75000"/>
                                </a:schemeClr>
                              </a:solidFill>
                              <a:latin typeface="Cambria Math"/>
                              <a:cs typeface="Roboto Light"/>
                            </a:rPr>
                          </m:ctrlPr>
                        </m:sSubPr>
                        <m:e>
                          <m:r>
                            <a:rPr lang="es-MX" i="1">
                              <a:solidFill>
                                <a:schemeClr val="tx2">
                                  <a:lumMod val="75000"/>
                                </a:schemeClr>
                              </a:solidFill>
                              <a:latin typeface="Cambria Math" panose="02040503050406030204" pitchFamily="18" charset="0"/>
                              <a:cs typeface="Roboto Light"/>
                            </a:rPr>
                            <m:t>𝑟</m:t>
                          </m:r>
                        </m:e>
                        <m:sub>
                          <m:r>
                            <a:rPr lang="es-MX" i="1">
                              <a:solidFill>
                                <a:schemeClr val="tx2">
                                  <a:lumMod val="75000"/>
                                </a:schemeClr>
                              </a:solidFill>
                              <a:latin typeface="Cambria Math" panose="02040503050406030204" pitchFamily="18" charset="0"/>
                              <a:cs typeface="Roboto Light"/>
                            </a:rPr>
                            <m:t>1</m:t>
                          </m:r>
                        </m:sub>
                      </m:sSub>
                      <m:r>
                        <a:rPr lang="es-MX" i="1">
                          <a:solidFill>
                            <a:schemeClr val="tx2">
                              <a:lumMod val="75000"/>
                            </a:schemeClr>
                          </a:solidFill>
                          <a:latin typeface="Cambria Math" panose="02040503050406030204" pitchFamily="18" charset="0"/>
                          <a:cs typeface="Roboto Light"/>
                        </a:rPr>
                        <m:t>=</m:t>
                      </m:r>
                      <m:r>
                        <a:rPr lang="es-MX" i="1">
                          <a:solidFill>
                            <a:schemeClr val="tx2">
                              <a:lumMod val="75000"/>
                            </a:schemeClr>
                          </a:solidFill>
                          <a:latin typeface="Cambria Math" panose="02040503050406030204" pitchFamily="18" charset="0"/>
                          <a:cs typeface="Roboto Light"/>
                        </a:rPr>
                        <m:t>𝑎</m:t>
                      </m:r>
                      <m:r>
                        <a:rPr lang="es-MX" i="1">
                          <a:solidFill>
                            <a:schemeClr val="tx2">
                              <a:lumMod val="75000"/>
                            </a:schemeClr>
                          </a:solidFill>
                          <a:latin typeface="Cambria Math" panose="02040503050406030204" pitchFamily="18" charset="0"/>
                          <a:cs typeface="Roboto Light"/>
                        </a:rPr>
                        <m:t>−</m:t>
                      </m:r>
                      <m:r>
                        <a:rPr lang="es-MX" i="1">
                          <a:solidFill>
                            <a:schemeClr val="tx2">
                              <a:lumMod val="75000"/>
                            </a:schemeClr>
                          </a:solidFill>
                          <a:latin typeface="Cambria Math" panose="02040503050406030204" pitchFamily="18" charset="0"/>
                          <a:cs typeface="Roboto Light"/>
                        </a:rPr>
                        <m:t>𝑡</m:t>
                      </m:r>
                      <m:r>
                        <a:rPr lang="es-MX" i="1">
                          <a:solidFill>
                            <a:schemeClr val="tx2">
                              <a:lumMod val="75000"/>
                            </a:schemeClr>
                          </a:solidFill>
                          <a:latin typeface="Cambria Math" panose="02040503050406030204" pitchFamily="18" charset="0"/>
                          <a:cs typeface="Roboto Light"/>
                        </a:rPr>
                        <m:t>∙</m:t>
                      </m:r>
                      <m:f>
                        <m:fPr>
                          <m:ctrlPr>
                            <a:rPr lang="es-MX" i="1">
                              <a:solidFill>
                                <a:schemeClr val="tx2">
                                  <a:lumMod val="75000"/>
                                </a:schemeClr>
                              </a:solidFill>
                              <a:latin typeface="Cambria Math"/>
                              <a:cs typeface="Roboto Light"/>
                            </a:rPr>
                          </m:ctrlPr>
                        </m:fPr>
                        <m:num>
                          <m:r>
                            <a:rPr lang="es-MX" i="1">
                              <a:solidFill>
                                <a:schemeClr val="tx2">
                                  <a:lumMod val="75000"/>
                                </a:schemeClr>
                              </a:solidFill>
                              <a:latin typeface="Cambria Math" panose="02040503050406030204" pitchFamily="18" charset="0"/>
                              <a:cs typeface="Roboto Light"/>
                            </a:rPr>
                            <m:t>𝑎</m:t>
                          </m:r>
                        </m:num>
                        <m:den>
                          <m:r>
                            <a:rPr lang="es-MX" i="1">
                              <a:solidFill>
                                <a:schemeClr val="tx2">
                                  <a:lumMod val="75000"/>
                                </a:schemeClr>
                              </a:solidFill>
                              <a:latin typeface="Cambria Math" panose="02040503050406030204" pitchFamily="18" charset="0"/>
                              <a:cs typeface="Roboto Light"/>
                            </a:rPr>
                            <m:t>𝑇</m:t>
                          </m:r>
                        </m:den>
                      </m:f>
                    </m:oMath>
                  </m:oMathPara>
                </a14:m>
                <a:endParaRPr lang="es-CL" dirty="0"/>
              </a:p>
            </p:txBody>
          </p:sp>
        </mc:Choice>
        <mc:Fallback xmlns="">
          <p:sp>
            <p:nvSpPr>
              <p:cNvPr id="3" name="Rectángulo 2">
                <a:extLst>
                  <a:ext uri="{FF2B5EF4-FFF2-40B4-BE49-F238E27FC236}">
                    <a16:creationId xmlns:a16="http://schemas.microsoft.com/office/drawing/2014/main" id="{F0D769D3-D5DA-4205-ABCB-44B95B5C5BE3}"/>
                  </a:ext>
                </a:extLst>
              </p:cNvPr>
              <p:cNvSpPr>
                <a:spLocks noRot="1" noChangeAspect="1" noMove="1" noResize="1" noEditPoints="1" noAdjustHandles="1" noChangeArrowheads="1" noChangeShapeType="1" noTextEdit="1"/>
              </p:cNvSpPr>
              <p:nvPr/>
            </p:nvSpPr>
            <p:spPr>
              <a:xfrm>
                <a:off x="3981363" y="2965363"/>
                <a:ext cx="1542409" cy="564898"/>
              </a:xfrm>
              <a:prstGeom prst="rect">
                <a:avLst/>
              </a:prstGeom>
              <a:blipFill>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xmlns="" id="{2E066790-69CF-4BB6-A522-7A5DE79FFA0D}"/>
                  </a:ext>
                </a:extLst>
              </p:cNvPr>
              <p:cNvSpPr/>
              <p:nvPr/>
            </p:nvSpPr>
            <p:spPr>
              <a:xfrm>
                <a:off x="3686068" y="3450433"/>
                <a:ext cx="23640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i="1">
                              <a:solidFill>
                                <a:schemeClr val="tx2">
                                  <a:lumMod val="75000"/>
                                </a:schemeClr>
                              </a:solidFill>
                              <a:latin typeface="Cambria Math"/>
                              <a:cs typeface="Roboto Light"/>
                            </a:rPr>
                          </m:ctrlPr>
                        </m:sSubPr>
                        <m:e>
                          <m:r>
                            <a:rPr lang="es-MX" i="1">
                              <a:solidFill>
                                <a:schemeClr val="tx2">
                                  <a:lumMod val="75000"/>
                                </a:schemeClr>
                              </a:solidFill>
                              <a:latin typeface="Cambria Math" panose="02040503050406030204" pitchFamily="18" charset="0"/>
                              <a:cs typeface="Roboto Light"/>
                            </a:rPr>
                            <m:t>𝑟</m:t>
                          </m:r>
                        </m:e>
                        <m:sub>
                          <m:r>
                            <a:rPr lang="es-MX" i="1">
                              <a:solidFill>
                                <a:schemeClr val="tx2">
                                  <a:lumMod val="75000"/>
                                </a:schemeClr>
                              </a:solidFill>
                              <a:latin typeface="Cambria Math" panose="02040503050406030204" pitchFamily="18" charset="0"/>
                              <a:cs typeface="Roboto Light"/>
                            </a:rPr>
                            <m:t>2</m:t>
                          </m:r>
                        </m:sub>
                      </m:sSub>
                      <m:r>
                        <a:rPr lang="es-MX" i="1">
                          <a:solidFill>
                            <a:schemeClr val="tx2">
                              <a:lumMod val="75000"/>
                            </a:schemeClr>
                          </a:solidFill>
                          <a:latin typeface="Cambria Math" panose="02040503050406030204" pitchFamily="18" charset="0"/>
                          <a:cs typeface="Roboto Light"/>
                        </a:rPr>
                        <m:t>=2∙</m:t>
                      </m:r>
                      <m:r>
                        <a:rPr lang="es-MX" i="1">
                          <a:solidFill>
                            <a:schemeClr val="tx2">
                              <a:lumMod val="75000"/>
                            </a:schemeClr>
                          </a:solidFill>
                          <a:latin typeface="Cambria Math" panose="02040503050406030204" pitchFamily="18" charset="0"/>
                          <a:cs typeface="Roboto Light"/>
                        </a:rPr>
                        <m:t>𝜋</m:t>
                      </m:r>
                      <m:r>
                        <a:rPr lang="es-MX" i="1">
                          <a:solidFill>
                            <a:schemeClr val="tx2">
                              <a:lumMod val="75000"/>
                            </a:schemeClr>
                          </a:solidFill>
                          <a:latin typeface="Cambria Math" panose="02040503050406030204" pitchFamily="18" charset="0"/>
                          <a:cs typeface="Roboto Light"/>
                        </a:rPr>
                        <m:t>∙</m:t>
                      </m:r>
                      <m:r>
                        <a:rPr lang="es-MX" i="1">
                          <a:solidFill>
                            <a:schemeClr val="tx2">
                              <a:lumMod val="75000"/>
                            </a:schemeClr>
                          </a:solidFill>
                          <a:latin typeface="Cambria Math" panose="02040503050406030204" pitchFamily="18" charset="0"/>
                          <a:cs typeface="Roboto Light"/>
                        </a:rPr>
                        <m:t>𝑟𝑎𝑛𝑑</m:t>
                      </m:r>
                      <m:r>
                        <a:rPr lang="es-MX" i="1">
                          <a:solidFill>
                            <a:schemeClr val="tx2">
                              <a:lumMod val="75000"/>
                            </a:schemeClr>
                          </a:solidFill>
                          <a:latin typeface="Cambria Math" panose="02040503050406030204" pitchFamily="18" charset="0"/>
                          <a:cs typeface="Roboto Light"/>
                        </a:rPr>
                        <m:t> </m:t>
                      </m:r>
                      <m:d>
                        <m:dPr>
                          <m:begChr m:val="["/>
                          <m:endChr m:val="]"/>
                          <m:ctrlPr>
                            <a:rPr lang="es-MX" i="1">
                              <a:solidFill>
                                <a:schemeClr val="tx2">
                                  <a:lumMod val="75000"/>
                                </a:schemeClr>
                              </a:solidFill>
                              <a:latin typeface="Cambria Math"/>
                              <a:cs typeface="Roboto Light"/>
                            </a:rPr>
                          </m:ctrlPr>
                        </m:dPr>
                        <m:e>
                          <m:r>
                            <a:rPr lang="es-MX" i="1">
                              <a:solidFill>
                                <a:schemeClr val="tx2">
                                  <a:lumMod val="75000"/>
                                </a:schemeClr>
                              </a:solidFill>
                              <a:latin typeface="Cambria Math" panose="02040503050406030204" pitchFamily="18" charset="0"/>
                              <a:cs typeface="Roboto Light"/>
                            </a:rPr>
                            <m:t>0,1</m:t>
                          </m:r>
                        </m:e>
                      </m:d>
                    </m:oMath>
                  </m:oMathPara>
                </a14:m>
                <a:endParaRPr lang="es-CL" dirty="0"/>
              </a:p>
            </p:txBody>
          </p:sp>
        </mc:Choice>
        <mc:Fallback xmlns="">
          <p:sp>
            <p:nvSpPr>
              <p:cNvPr id="5" name="Rectángulo 4">
                <a:extLst>
                  <a:ext uri="{FF2B5EF4-FFF2-40B4-BE49-F238E27FC236}">
                    <a16:creationId xmlns:a16="http://schemas.microsoft.com/office/drawing/2014/main" id="{2E066790-69CF-4BB6-A522-7A5DE79FFA0D}"/>
                  </a:ext>
                </a:extLst>
              </p:cNvPr>
              <p:cNvSpPr>
                <a:spLocks noRot="1" noChangeAspect="1" noMove="1" noResize="1" noEditPoints="1" noAdjustHandles="1" noChangeArrowheads="1" noChangeShapeType="1" noTextEdit="1"/>
              </p:cNvSpPr>
              <p:nvPr/>
            </p:nvSpPr>
            <p:spPr>
              <a:xfrm>
                <a:off x="3686068" y="3450433"/>
                <a:ext cx="2364045" cy="369332"/>
              </a:xfrm>
              <a:prstGeom prst="rect">
                <a:avLst/>
              </a:prstGeom>
              <a:blipFill>
                <a:blip r:embed="rId6"/>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xmlns="" id="{3812062F-2A39-4609-86D7-BA7E6D5B64E9}"/>
                  </a:ext>
                </a:extLst>
              </p:cNvPr>
              <p:cNvSpPr/>
              <p:nvPr/>
            </p:nvSpPr>
            <p:spPr>
              <a:xfrm>
                <a:off x="3720902" y="3819765"/>
                <a:ext cx="20657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i="1">
                              <a:solidFill>
                                <a:schemeClr val="tx2">
                                  <a:lumMod val="75000"/>
                                </a:schemeClr>
                              </a:solidFill>
                              <a:latin typeface="Cambria Math"/>
                              <a:cs typeface="Roboto Light"/>
                            </a:rPr>
                          </m:ctrlPr>
                        </m:sSubPr>
                        <m:e>
                          <m:r>
                            <a:rPr lang="es-MX" i="1">
                              <a:solidFill>
                                <a:schemeClr val="tx2">
                                  <a:lumMod val="75000"/>
                                </a:schemeClr>
                              </a:solidFill>
                              <a:latin typeface="Cambria Math" panose="02040503050406030204" pitchFamily="18" charset="0"/>
                              <a:cs typeface="Roboto Light"/>
                            </a:rPr>
                            <m:t>𝑟</m:t>
                          </m:r>
                        </m:e>
                        <m:sub>
                          <m:r>
                            <a:rPr lang="es-MX" i="1">
                              <a:solidFill>
                                <a:schemeClr val="tx2">
                                  <a:lumMod val="75000"/>
                                </a:schemeClr>
                              </a:solidFill>
                              <a:latin typeface="Cambria Math" panose="02040503050406030204" pitchFamily="18" charset="0"/>
                              <a:cs typeface="Roboto Light"/>
                            </a:rPr>
                            <m:t>3</m:t>
                          </m:r>
                        </m:sub>
                      </m:sSub>
                      <m:r>
                        <a:rPr lang="es-MX" i="1">
                          <a:solidFill>
                            <a:schemeClr val="tx2">
                              <a:lumMod val="75000"/>
                            </a:schemeClr>
                          </a:solidFill>
                          <a:latin typeface="Cambria Math" panose="02040503050406030204" pitchFamily="18" charset="0"/>
                          <a:cs typeface="Roboto Light"/>
                        </a:rPr>
                        <m:t>=2∙</m:t>
                      </m:r>
                      <m:r>
                        <a:rPr lang="es-MX" i="1">
                          <a:solidFill>
                            <a:schemeClr val="tx2">
                              <a:lumMod val="75000"/>
                            </a:schemeClr>
                          </a:solidFill>
                          <a:latin typeface="Cambria Math" panose="02040503050406030204" pitchFamily="18" charset="0"/>
                          <a:cs typeface="Roboto Light"/>
                        </a:rPr>
                        <m:t>𝑟𝑎𝑛𝑑</m:t>
                      </m:r>
                      <m:r>
                        <a:rPr lang="es-MX" i="1">
                          <a:solidFill>
                            <a:schemeClr val="tx2">
                              <a:lumMod val="75000"/>
                            </a:schemeClr>
                          </a:solidFill>
                          <a:latin typeface="Cambria Math" panose="02040503050406030204" pitchFamily="18" charset="0"/>
                          <a:cs typeface="Roboto Light"/>
                        </a:rPr>
                        <m:t> </m:t>
                      </m:r>
                      <m:d>
                        <m:dPr>
                          <m:begChr m:val="["/>
                          <m:endChr m:val="]"/>
                          <m:ctrlPr>
                            <a:rPr lang="es-MX" i="1">
                              <a:solidFill>
                                <a:schemeClr val="tx2">
                                  <a:lumMod val="75000"/>
                                </a:schemeClr>
                              </a:solidFill>
                              <a:latin typeface="Cambria Math"/>
                              <a:cs typeface="Roboto Light"/>
                            </a:rPr>
                          </m:ctrlPr>
                        </m:dPr>
                        <m:e>
                          <m:r>
                            <a:rPr lang="es-MX" i="1">
                              <a:solidFill>
                                <a:schemeClr val="tx2">
                                  <a:lumMod val="75000"/>
                                </a:schemeClr>
                              </a:solidFill>
                              <a:latin typeface="Cambria Math" panose="02040503050406030204" pitchFamily="18" charset="0"/>
                              <a:cs typeface="Roboto Light"/>
                            </a:rPr>
                            <m:t>0,1</m:t>
                          </m:r>
                        </m:e>
                      </m:d>
                    </m:oMath>
                  </m:oMathPara>
                </a14:m>
                <a:endParaRPr lang="es-MX" dirty="0">
                  <a:solidFill>
                    <a:schemeClr val="tx2">
                      <a:lumMod val="75000"/>
                    </a:schemeClr>
                  </a:solidFill>
                  <a:latin typeface="Roboto Light"/>
                  <a:cs typeface="Roboto Light"/>
                </a:endParaRPr>
              </a:p>
            </p:txBody>
          </p:sp>
        </mc:Choice>
        <mc:Fallback xmlns="">
          <p:sp>
            <p:nvSpPr>
              <p:cNvPr id="7" name="Rectángulo 6">
                <a:extLst>
                  <a:ext uri="{FF2B5EF4-FFF2-40B4-BE49-F238E27FC236}">
                    <a16:creationId xmlns:a16="http://schemas.microsoft.com/office/drawing/2014/main" id="{3812062F-2A39-4609-86D7-BA7E6D5B64E9}"/>
                  </a:ext>
                </a:extLst>
              </p:cNvPr>
              <p:cNvSpPr>
                <a:spLocks noRot="1" noChangeAspect="1" noMove="1" noResize="1" noEditPoints="1" noAdjustHandles="1" noChangeArrowheads="1" noChangeShapeType="1" noTextEdit="1"/>
              </p:cNvSpPr>
              <p:nvPr/>
            </p:nvSpPr>
            <p:spPr>
              <a:xfrm>
                <a:off x="3720902" y="3819765"/>
                <a:ext cx="2065757" cy="369332"/>
              </a:xfrm>
              <a:prstGeom prst="rect">
                <a:avLst/>
              </a:prstGeom>
              <a:blipFill>
                <a:blip r:embed="rId7"/>
                <a:stretch>
                  <a:fillRect b="-1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xmlns="" id="{58C6F346-026A-4D73-8682-08C93FB406AA}"/>
                  </a:ext>
                </a:extLst>
              </p:cNvPr>
              <p:cNvSpPr/>
              <p:nvPr/>
            </p:nvSpPr>
            <p:spPr>
              <a:xfrm>
                <a:off x="3841484" y="4189097"/>
                <a:ext cx="1822165" cy="369332"/>
              </a:xfrm>
              <a:prstGeom prst="rect">
                <a:avLst/>
              </a:prstGeom>
            </p:spPr>
            <p:txBody>
              <a:bodyPr wrap="none">
                <a:spAutoFit/>
              </a:bodyPr>
              <a:lstStyle/>
              <a:p>
                <a:pPr algn="ctr"/>
                <a14:m>
                  <m:oMath xmlns:m="http://schemas.openxmlformats.org/officeDocument/2006/math">
                    <m:sSub>
                      <m:sSubPr>
                        <m:ctrlPr>
                          <a:rPr lang="es-MX" i="1">
                            <a:solidFill>
                              <a:schemeClr val="tx2">
                                <a:lumMod val="75000"/>
                              </a:schemeClr>
                            </a:solidFill>
                            <a:latin typeface="Cambria Math"/>
                            <a:cs typeface="Roboto Light"/>
                          </a:rPr>
                        </m:ctrlPr>
                      </m:sSubPr>
                      <m:e>
                        <m:r>
                          <a:rPr lang="es-MX" i="1">
                            <a:solidFill>
                              <a:schemeClr val="tx2">
                                <a:lumMod val="75000"/>
                              </a:schemeClr>
                            </a:solidFill>
                            <a:latin typeface="Cambria Math" panose="02040503050406030204" pitchFamily="18" charset="0"/>
                            <a:cs typeface="Roboto Light"/>
                          </a:rPr>
                          <m:t>𝑟</m:t>
                        </m:r>
                      </m:e>
                      <m:sub>
                        <m:r>
                          <a:rPr lang="es-MX" i="1">
                            <a:solidFill>
                              <a:schemeClr val="tx2">
                                <a:lumMod val="75000"/>
                              </a:schemeClr>
                            </a:solidFill>
                            <a:latin typeface="Cambria Math" panose="02040503050406030204" pitchFamily="18" charset="0"/>
                            <a:cs typeface="Roboto Light"/>
                          </a:rPr>
                          <m:t>4</m:t>
                        </m:r>
                      </m:sub>
                    </m:sSub>
                    <m:r>
                      <a:rPr lang="es-MX" i="1">
                        <a:solidFill>
                          <a:schemeClr val="tx2">
                            <a:lumMod val="75000"/>
                          </a:schemeClr>
                        </a:solidFill>
                        <a:latin typeface="Cambria Math" panose="02040503050406030204" pitchFamily="18" charset="0"/>
                        <a:cs typeface="Roboto Light"/>
                      </a:rPr>
                      <m:t>=</m:t>
                    </m:r>
                    <m:r>
                      <a:rPr lang="es-MX" i="1">
                        <a:solidFill>
                          <a:schemeClr val="tx2">
                            <a:lumMod val="75000"/>
                          </a:schemeClr>
                        </a:solidFill>
                        <a:latin typeface="Cambria Math" panose="02040503050406030204" pitchFamily="18" charset="0"/>
                        <a:cs typeface="Roboto Light"/>
                      </a:rPr>
                      <m:t>𝑟𝑎𝑛𝑑</m:t>
                    </m:r>
                    <m:r>
                      <a:rPr lang="es-MX" i="1">
                        <a:solidFill>
                          <a:schemeClr val="tx2">
                            <a:lumMod val="75000"/>
                          </a:schemeClr>
                        </a:solidFill>
                        <a:latin typeface="Cambria Math" panose="02040503050406030204" pitchFamily="18" charset="0"/>
                        <a:cs typeface="Roboto Light"/>
                      </a:rPr>
                      <m:t> [0,1]</m:t>
                    </m:r>
                  </m:oMath>
                </a14:m>
                <a:r>
                  <a:rPr lang="it-IT" dirty="0">
                    <a:solidFill>
                      <a:schemeClr val="tx2">
                        <a:lumMod val="75000"/>
                      </a:schemeClr>
                    </a:solidFill>
                    <a:latin typeface="Roboto Light"/>
                    <a:cs typeface="Roboto Light"/>
                  </a:rPr>
                  <a:t>  </a:t>
                </a:r>
              </a:p>
            </p:txBody>
          </p:sp>
        </mc:Choice>
        <mc:Fallback xmlns="">
          <p:sp>
            <p:nvSpPr>
              <p:cNvPr id="8" name="Rectángulo 7">
                <a:extLst>
                  <a:ext uri="{FF2B5EF4-FFF2-40B4-BE49-F238E27FC236}">
                    <a16:creationId xmlns:a16="http://schemas.microsoft.com/office/drawing/2014/main" id="{58C6F346-026A-4D73-8682-08C93FB406AA}"/>
                  </a:ext>
                </a:extLst>
              </p:cNvPr>
              <p:cNvSpPr>
                <a:spLocks noRot="1" noChangeAspect="1" noMove="1" noResize="1" noEditPoints="1" noAdjustHandles="1" noChangeArrowheads="1" noChangeShapeType="1" noTextEdit="1"/>
              </p:cNvSpPr>
              <p:nvPr/>
            </p:nvSpPr>
            <p:spPr>
              <a:xfrm>
                <a:off x="3841484" y="4189097"/>
                <a:ext cx="1822165" cy="369332"/>
              </a:xfrm>
              <a:prstGeom prst="rect">
                <a:avLst/>
              </a:prstGeom>
              <a:blipFill>
                <a:blip r:embed="rId8"/>
                <a:stretch>
                  <a:fillRect b="-1639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xmlns="" id="{3BA10404-998E-49BA-A8F1-3BFC1C34DC68}"/>
                  </a:ext>
                </a:extLst>
              </p:cNvPr>
              <p:cNvSpPr/>
              <p:nvPr/>
            </p:nvSpPr>
            <p:spPr>
              <a:xfrm>
                <a:off x="714878" y="4954323"/>
                <a:ext cx="7610515" cy="1077218"/>
              </a:xfrm>
              <a:prstGeom prst="rect">
                <a:avLst/>
              </a:prstGeom>
            </p:spPr>
            <p:txBody>
              <a:bodyPr wrap="square">
                <a:spAutoFit/>
              </a:bodyPr>
              <a:lstStyle/>
              <a:p>
                <a:pPr marL="285750" indent="-285750">
                  <a:buFont typeface="Arial"/>
                  <a:buChar char="•"/>
                </a:pPr>
                <a:r>
                  <a:rPr lang="it-IT" sz="1600" dirty="0">
                    <a:solidFill>
                      <a:schemeClr val="tx2">
                        <a:lumMod val="75000"/>
                      </a:schemeClr>
                    </a:solidFill>
                    <a:latin typeface="Roboto Light"/>
                    <a:cs typeface="Roboto Light"/>
                  </a:rPr>
                  <a:t>Donde:</a:t>
                </a:r>
              </a:p>
              <a:p>
                <a:pPr marL="742950" lvl="1" indent="-285750">
                  <a:buFont typeface="Arial"/>
                  <a:buChar char="•"/>
                </a:pPr>
                <a14:m>
                  <m:oMath xmlns:m="http://schemas.openxmlformats.org/officeDocument/2006/math">
                    <m:r>
                      <a:rPr lang="es-MX" sz="1600" i="1">
                        <a:solidFill>
                          <a:schemeClr val="tx2">
                            <a:lumMod val="75000"/>
                          </a:schemeClr>
                        </a:solidFill>
                        <a:latin typeface="Cambria Math" panose="02040503050406030204" pitchFamily="18" charset="0"/>
                        <a:cs typeface="Roboto Light"/>
                      </a:rPr>
                      <m:t>𝑡</m:t>
                    </m:r>
                    <m:r>
                      <a:rPr lang="es-MX" sz="1600" i="1">
                        <a:solidFill>
                          <a:schemeClr val="tx2">
                            <a:lumMod val="75000"/>
                          </a:schemeClr>
                        </a:solidFill>
                        <a:latin typeface="Cambria Math" panose="02040503050406030204" pitchFamily="18" charset="0"/>
                        <a:cs typeface="Roboto Light"/>
                      </a:rPr>
                      <m:t>: </m:t>
                    </m:r>
                  </m:oMath>
                </a14:m>
                <a:r>
                  <a:rPr lang="it-IT" sz="1600" dirty="0">
                    <a:solidFill>
                      <a:schemeClr val="tx2">
                        <a:lumMod val="75000"/>
                      </a:schemeClr>
                    </a:solidFill>
                    <a:latin typeface="Roboto Light"/>
                    <a:cs typeface="Roboto Light"/>
                  </a:rPr>
                  <a:t>es la iteración actual</a:t>
                </a:r>
              </a:p>
              <a:p>
                <a:pPr marL="742950" lvl="1" indent="-285750">
                  <a:buFont typeface="Arial"/>
                  <a:buChar char="•"/>
                </a:pPr>
                <a14:m>
                  <m:oMath xmlns:m="http://schemas.openxmlformats.org/officeDocument/2006/math">
                    <m:r>
                      <a:rPr lang="es-MX" sz="1600" i="1">
                        <a:solidFill>
                          <a:schemeClr val="tx2">
                            <a:lumMod val="75000"/>
                          </a:schemeClr>
                        </a:solidFill>
                        <a:latin typeface="Cambria Math" panose="02040503050406030204" pitchFamily="18" charset="0"/>
                        <a:cs typeface="Roboto Light"/>
                      </a:rPr>
                      <m:t>𝑇</m:t>
                    </m:r>
                    <m:r>
                      <a:rPr lang="es-MX" sz="1600" i="1">
                        <a:solidFill>
                          <a:schemeClr val="tx2">
                            <a:lumMod val="75000"/>
                          </a:schemeClr>
                        </a:solidFill>
                        <a:latin typeface="Cambria Math" panose="02040503050406030204" pitchFamily="18" charset="0"/>
                        <a:cs typeface="Roboto Light"/>
                      </a:rPr>
                      <m:t>:</m:t>
                    </m:r>
                  </m:oMath>
                </a14:m>
                <a:r>
                  <a:rPr lang="it-IT" sz="1600" dirty="0">
                    <a:solidFill>
                      <a:schemeClr val="tx2">
                        <a:lumMod val="75000"/>
                      </a:schemeClr>
                    </a:solidFill>
                    <a:latin typeface="Roboto Light"/>
                    <a:cs typeface="Roboto Light"/>
                  </a:rPr>
                  <a:t> es el n° de iteraciones totales</a:t>
                </a:r>
              </a:p>
              <a:p>
                <a:pPr marL="742950" lvl="1" indent="-285750">
                  <a:buFont typeface="Arial"/>
                  <a:buChar char="•"/>
                </a:pPr>
                <a14:m>
                  <m:oMath xmlns:m="http://schemas.openxmlformats.org/officeDocument/2006/math">
                    <m:r>
                      <a:rPr lang="es-MX" sz="1600" i="1">
                        <a:solidFill>
                          <a:schemeClr val="tx2">
                            <a:lumMod val="75000"/>
                          </a:schemeClr>
                        </a:solidFill>
                        <a:latin typeface="Cambria Math" panose="02040503050406030204" pitchFamily="18" charset="0"/>
                        <a:cs typeface="Roboto Light"/>
                      </a:rPr>
                      <m:t>𝑎</m:t>
                    </m:r>
                    <m:r>
                      <a:rPr lang="es-MX" sz="1600" i="1">
                        <a:solidFill>
                          <a:schemeClr val="tx2">
                            <a:lumMod val="75000"/>
                          </a:schemeClr>
                        </a:solidFill>
                        <a:latin typeface="Cambria Math" panose="02040503050406030204" pitchFamily="18" charset="0"/>
                        <a:cs typeface="Roboto Light"/>
                      </a:rPr>
                      <m:t>:</m:t>
                    </m:r>
                  </m:oMath>
                </a14:m>
                <a:r>
                  <a:rPr lang="it-IT" sz="1600" dirty="0">
                    <a:solidFill>
                      <a:schemeClr val="tx2">
                        <a:lumMod val="75000"/>
                      </a:schemeClr>
                    </a:solidFill>
                    <a:latin typeface="Roboto Light"/>
                    <a:cs typeface="Roboto Light"/>
                  </a:rPr>
                  <a:t> es una constante</a:t>
                </a:r>
              </a:p>
            </p:txBody>
          </p:sp>
        </mc:Choice>
        <mc:Fallback xmlns="">
          <p:sp>
            <p:nvSpPr>
              <p:cNvPr id="9" name="Rectángulo 8">
                <a:extLst>
                  <a:ext uri="{FF2B5EF4-FFF2-40B4-BE49-F238E27FC236}">
                    <a16:creationId xmlns:a16="http://schemas.microsoft.com/office/drawing/2014/main" id="{3BA10404-998E-49BA-A8F1-3BFC1C34DC68}"/>
                  </a:ext>
                </a:extLst>
              </p:cNvPr>
              <p:cNvSpPr>
                <a:spLocks noRot="1" noChangeAspect="1" noMove="1" noResize="1" noEditPoints="1" noAdjustHandles="1" noChangeArrowheads="1" noChangeShapeType="1" noTextEdit="1"/>
              </p:cNvSpPr>
              <p:nvPr/>
            </p:nvSpPr>
            <p:spPr>
              <a:xfrm>
                <a:off x="714878" y="4954323"/>
                <a:ext cx="7610515" cy="1077218"/>
              </a:xfrm>
              <a:prstGeom prst="rect">
                <a:avLst/>
              </a:prstGeom>
              <a:blipFill>
                <a:blip r:embed="rId9"/>
                <a:stretch>
                  <a:fillRect l="-320" t="-1705" b="-6818"/>
                </a:stretch>
              </a:blipFill>
            </p:spPr>
            <p:txBody>
              <a:bodyPr/>
              <a:lstStyle/>
              <a:p>
                <a:r>
                  <a:rPr lang="es-CL">
                    <a:noFill/>
                  </a:rPr>
                  <a:t> </a:t>
                </a:r>
              </a:p>
            </p:txBody>
          </p:sp>
        </mc:Fallback>
      </mc:AlternateContent>
    </p:spTree>
    <p:extLst>
      <p:ext uri="{BB962C8B-B14F-4D97-AF65-F5344CB8AC3E}">
        <p14:creationId xmlns:p14="http://schemas.microsoft.com/office/powerpoint/2010/main" val="413543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1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1000"/>
                                        <p:tgtEl>
                                          <p:spTgt spid="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1000"/>
                                        <p:tgtEl>
                                          <p:spTgt spid="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428" y="1019819"/>
            <a:ext cx="5106914" cy="338554"/>
          </a:xfrm>
          <a:prstGeom prst="rect">
            <a:avLst/>
          </a:prstGeom>
          <a:noFill/>
        </p:spPr>
        <p:txBody>
          <a:bodyPr wrap="square" rtlCol="0">
            <a:spAutoFit/>
          </a:bodyPr>
          <a:lstStyle/>
          <a:p>
            <a:r>
              <a:rPr lang="es-CL" sz="1600" spc="200" dirty="0">
                <a:solidFill>
                  <a:schemeClr val="accent2">
                    <a:lumMod val="75000"/>
                  </a:schemeClr>
                </a:solidFill>
                <a:latin typeface="Roboto Medium"/>
                <a:cs typeface="Roboto Medium"/>
              </a:rPr>
              <a:t>¿Qué nos indica cada </a:t>
            </a:r>
            <a:r>
              <a:rPr lang="es-CL" sz="1600" spc="200" dirty="0" smtClean="0">
                <a:solidFill>
                  <a:schemeClr val="accent2">
                    <a:lumMod val="75000"/>
                  </a:schemeClr>
                </a:solidFill>
                <a:latin typeface="Roboto Medium"/>
                <a:cs typeface="Roboto Medium"/>
              </a:rPr>
              <a:t>componente?</a:t>
            </a:r>
            <a:endParaRPr lang="es-CL" sz="1600" spc="200" dirty="0">
              <a:solidFill>
                <a:schemeClr val="accent2">
                  <a:lumMod val="75000"/>
                </a:schemeClr>
              </a:solidFill>
              <a:latin typeface="Roboto Medium"/>
              <a:cs typeface="Roboto Medium"/>
            </a:endParaRPr>
          </a:p>
        </p:txBody>
      </p:sp>
      <mc:AlternateContent xmlns:mc="http://schemas.openxmlformats.org/markup-compatibility/2006">
        <mc:Choice xmlns:a14="http://schemas.microsoft.com/office/drawing/2010/main" Requires="a14">
          <p:sp>
            <p:nvSpPr>
              <p:cNvPr id="6" name="TextBox 5"/>
              <p:cNvSpPr txBox="1"/>
              <p:nvPr/>
            </p:nvSpPr>
            <p:spPr>
              <a:xfrm>
                <a:off x="418788" y="1588162"/>
                <a:ext cx="8075378" cy="33941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s-CL" sz="1600" i="1">
                              <a:solidFill>
                                <a:schemeClr val="tx2">
                                  <a:lumMod val="75000"/>
                                </a:schemeClr>
                              </a:solidFill>
                              <a:latin typeface="Cambria Math"/>
                              <a:cs typeface="Roboto Light"/>
                            </a:rPr>
                          </m:ctrlPr>
                        </m:sSubSupPr>
                        <m:e>
                          <m:r>
                            <a:rPr lang="es-CL" sz="1600" i="1">
                              <a:solidFill>
                                <a:schemeClr val="tx2">
                                  <a:lumMod val="75000"/>
                                </a:schemeClr>
                              </a:solidFill>
                              <a:latin typeface="Cambria Math" panose="02040503050406030204" pitchFamily="18" charset="0"/>
                              <a:cs typeface="Roboto Light"/>
                            </a:rPr>
                            <m:t>𝑋</m:t>
                          </m:r>
                        </m:e>
                        <m:sub>
                          <m:r>
                            <a:rPr lang="es-CL" sz="1600" i="1">
                              <a:solidFill>
                                <a:schemeClr val="tx2">
                                  <a:lumMod val="75000"/>
                                </a:schemeClr>
                              </a:solidFill>
                              <a:latin typeface="Cambria Math" panose="02040503050406030204" pitchFamily="18" charset="0"/>
                              <a:cs typeface="Roboto Light"/>
                            </a:rPr>
                            <m:t>𝑖</m:t>
                          </m:r>
                          <m:r>
                            <a:rPr lang="es-CL" sz="1600" i="1">
                              <a:solidFill>
                                <a:schemeClr val="tx2">
                                  <a:lumMod val="75000"/>
                                </a:schemeClr>
                              </a:solidFill>
                              <a:latin typeface="Cambria Math" panose="02040503050406030204" pitchFamily="18" charset="0"/>
                              <a:cs typeface="Roboto Light"/>
                            </a:rPr>
                            <m:t>,</m:t>
                          </m:r>
                          <m:r>
                            <a:rPr lang="es-CL" sz="1600" i="1">
                              <a:solidFill>
                                <a:schemeClr val="tx2">
                                  <a:lumMod val="75000"/>
                                </a:schemeClr>
                              </a:solidFill>
                              <a:latin typeface="Cambria Math" panose="02040503050406030204" pitchFamily="18" charset="0"/>
                              <a:cs typeface="Roboto Light"/>
                            </a:rPr>
                            <m:t>𝑗</m:t>
                          </m:r>
                        </m:sub>
                        <m:sup>
                          <m:r>
                            <a:rPr lang="es-CL" sz="1600" i="1">
                              <a:solidFill>
                                <a:schemeClr val="tx2">
                                  <a:lumMod val="75000"/>
                                </a:schemeClr>
                              </a:solidFill>
                              <a:latin typeface="Cambria Math" panose="02040503050406030204" pitchFamily="18" charset="0"/>
                              <a:cs typeface="Roboto Light"/>
                            </a:rPr>
                            <m:t>𝑡</m:t>
                          </m:r>
                          <m:r>
                            <a:rPr lang="es-CL" sz="1600" i="1">
                              <a:solidFill>
                                <a:schemeClr val="tx2">
                                  <a:lumMod val="75000"/>
                                </a:schemeClr>
                              </a:solidFill>
                              <a:latin typeface="Cambria Math" panose="02040503050406030204" pitchFamily="18" charset="0"/>
                              <a:cs typeface="Roboto Light"/>
                            </a:rPr>
                            <m:t>+1</m:t>
                          </m:r>
                        </m:sup>
                      </m:sSubSup>
                      <m:r>
                        <a:rPr lang="es-CL" sz="1600" i="1">
                          <a:solidFill>
                            <a:schemeClr val="tx2">
                              <a:lumMod val="75000"/>
                            </a:schemeClr>
                          </a:solidFill>
                          <a:latin typeface="Cambria Math" panose="02040503050406030204" pitchFamily="18" charset="0"/>
                          <a:cs typeface="Roboto Light"/>
                        </a:rPr>
                        <m:t>= </m:t>
                      </m:r>
                      <m:d>
                        <m:dPr>
                          <m:begChr m:val="{"/>
                          <m:endChr m:val=""/>
                          <m:ctrlPr>
                            <a:rPr lang="it-IT" sz="1600" i="1">
                              <a:solidFill>
                                <a:schemeClr val="tx2">
                                  <a:lumMod val="75000"/>
                                </a:schemeClr>
                              </a:solidFill>
                              <a:latin typeface="Cambria Math"/>
                            </a:rPr>
                          </m:ctrlPr>
                        </m:dPr>
                        <m:e>
                          <m:eqArr>
                            <m:eqArrPr>
                              <m:ctrlPr>
                                <a:rPr lang="it-IT" sz="1600" i="1">
                                  <a:solidFill>
                                    <a:schemeClr val="tx2">
                                      <a:lumMod val="75000"/>
                                    </a:schemeClr>
                                  </a:solidFill>
                                  <a:latin typeface="Cambria Math"/>
                                </a:rPr>
                              </m:ctrlPr>
                            </m:eqArrPr>
                            <m:e>
                              <m:sSubSup>
                                <m:sSubSupPr>
                                  <m:ctrlPr>
                                    <a:rPr lang="es-CL" sz="1600" i="1">
                                      <a:solidFill>
                                        <a:schemeClr val="tx2">
                                          <a:lumMod val="75000"/>
                                        </a:schemeClr>
                                      </a:solidFill>
                                      <a:latin typeface="Cambria Math"/>
                                      <a:cs typeface="Roboto Light"/>
                                    </a:rPr>
                                  </m:ctrlPr>
                                </m:sSubSupPr>
                                <m:e>
                                  <m:r>
                                    <a:rPr lang="es-CL" sz="1600" i="1">
                                      <a:solidFill>
                                        <a:schemeClr val="tx2">
                                          <a:lumMod val="75000"/>
                                        </a:schemeClr>
                                      </a:solidFill>
                                      <a:latin typeface="Cambria Math" panose="02040503050406030204" pitchFamily="18" charset="0"/>
                                      <a:cs typeface="Roboto Light"/>
                                    </a:rPr>
                                    <m:t>𝑋</m:t>
                                  </m:r>
                                </m:e>
                                <m:sub>
                                  <m:r>
                                    <a:rPr lang="es-CL" sz="1600" i="1">
                                      <a:solidFill>
                                        <a:schemeClr val="tx2">
                                          <a:lumMod val="75000"/>
                                        </a:schemeClr>
                                      </a:solidFill>
                                      <a:latin typeface="Cambria Math" panose="02040503050406030204" pitchFamily="18" charset="0"/>
                                      <a:cs typeface="Roboto Light"/>
                                    </a:rPr>
                                    <m:t>𝑖</m:t>
                                  </m:r>
                                  <m:r>
                                    <a:rPr lang="es-CL" sz="1600" i="1">
                                      <a:solidFill>
                                        <a:schemeClr val="tx2">
                                          <a:lumMod val="75000"/>
                                        </a:schemeClr>
                                      </a:solidFill>
                                      <a:latin typeface="Cambria Math" panose="02040503050406030204" pitchFamily="18" charset="0"/>
                                      <a:cs typeface="Roboto Light"/>
                                    </a:rPr>
                                    <m:t>,</m:t>
                                  </m:r>
                                  <m:r>
                                    <a:rPr lang="es-CL" sz="1600" i="1">
                                      <a:solidFill>
                                        <a:schemeClr val="tx2">
                                          <a:lumMod val="75000"/>
                                        </a:schemeClr>
                                      </a:solidFill>
                                      <a:latin typeface="Cambria Math" panose="02040503050406030204" pitchFamily="18" charset="0"/>
                                      <a:cs typeface="Roboto Light"/>
                                    </a:rPr>
                                    <m:t>𝑗</m:t>
                                  </m:r>
                                </m:sub>
                                <m:sup>
                                  <m:r>
                                    <a:rPr lang="es-CL" sz="1600" i="1">
                                      <a:solidFill>
                                        <a:schemeClr val="tx2">
                                          <a:lumMod val="75000"/>
                                        </a:schemeClr>
                                      </a:solidFill>
                                      <a:latin typeface="Cambria Math" panose="02040503050406030204" pitchFamily="18" charset="0"/>
                                      <a:cs typeface="Roboto Light"/>
                                    </a:rPr>
                                    <m:t>𝑡</m:t>
                                  </m:r>
                                </m:sup>
                              </m:sSubSup>
                              <m:r>
                                <a:rPr lang="es-CL" sz="1600" i="1">
                                  <a:solidFill>
                                    <a:schemeClr val="tx2">
                                      <a:lumMod val="75000"/>
                                    </a:schemeClr>
                                  </a:solidFill>
                                  <a:latin typeface="Cambria Math" panose="02040503050406030204" pitchFamily="18" charset="0"/>
                                  <a:cs typeface="Roboto Light"/>
                                </a:rPr>
                                <m:t>+</m:t>
                              </m:r>
                              <m:sSub>
                                <m:sSubPr>
                                  <m:ctrlPr>
                                    <a:rPr lang="es-CL" sz="1600" i="1">
                                      <a:solidFill>
                                        <a:schemeClr val="tx2">
                                          <a:lumMod val="75000"/>
                                        </a:schemeClr>
                                      </a:solidFill>
                                      <a:latin typeface="Cambria Math"/>
                                      <a:cs typeface="Roboto Light"/>
                                    </a:rPr>
                                  </m:ctrlPr>
                                </m:sSubPr>
                                <m:e>
                                  <m:r>
                                    <a:rPr lang="es-CL" sz="1600" i="1">
                                      <a:solidFill>
                                        <a:schemeClr val="tx2">
                                          <a:lumMod val="75000"/>
                                        </a:schemeClr>
                                      </a:solidFill>
                                      <a:latin typeface="Cambria Math" panose="02040503050406030204" pitchFamily="18" charset="0"/>
                                      <a:cs typeface="Roboto Light"/>
                                    </a:rPr>
                                    <m:t>𝑟</m:t>
                                  </m:r>
                                </m:e>
                                <m:sub>
                                  <m:r>
                                    <a:rPr lang="es-CL" sz="1600" i="1">
                                      <a:solidFill>
                                        <a:schemeClr val="tx2">
                                          <a:lumMod val="75000"/>
                                        </a:schemeClr>
                                      </a:solidFill>
                                      <a:latin typeface="Cambria Math" panose="02040503050406030204" pitchFamily="18" charset="0"/>
                                      <a:cs typeface="Roboto Light"/>
                                    </a:rPr>
                                    <m:t>1</m:t>
                                  </m:r>
                                </m:sub>
                              </m:sSub>
                              <m:r>
                                <a:rPr lang="es-CL" sz="1600" i="1">
                                  <a:solidFill>
                                    <a:schemeClr val="tx2">
                                      <a:lumMod val="75000"/>
                                    </a:schemeClr>
                                  </a:solidFill>
                                  <a:latin typeface="Cambria Math" panose="02040503050406030204" pitchFamily="18" charset="0"/>
                                  <a:cs typeface="Roboto Light"/>
                                </a:rPr>
                                <m:t>∙</m:t>
                              </m:r>
                              <m:func>
                                <m:funcPr>
                                  <m:ctrlPr>
                                    <a:rPr lang="es-CL" sz="1600" i="1">
                                      <a:solidFill>
                                        <a:schemeClr val="tx2">
                                          <a:lumMod val="75000"/>
                                        </a:schemeClr>
                                      </a:solidFill>
                                      <a:latin typeface="Cambria Math"/>
                                      <a:cs typeface="Roboto Light"/>
                                    </a:rPr>
                                  </m:ctrlPr>
                                </m:funcPr>
                                <m:fName>
                                  <m:r>
                                    <m:rPr>
                                      <m:sty m:val="p"/>
                                    </m:rPr>
                                    <a:rPr lang="es-CL" sz="1600">
                                      <a:solidFill>
                                        <a:schemeClr val="tx2">
                                          <a:lumMod val="75000"/>
                                        </a:schemeClr>
                                      </a:solidFill>
                                      <a:latin typeface="Cambria Math" panose="02040503050406030204" pitchFamily="18" charset="0"/>
                                      <a:cs typeface="Roboto Light"/>
                                    </a:rPr>
                                    <m:t>sin</m:t>
                                  </m:r>
                                </m:fName>
                                <m:e>
                                  <m:d>
                                    <m:dPr>
                                      <m:ctrlPr>
                                        <a:rPr lang="es-CL" sz="1600" i="1">
                                          <a:solidFill>
                                            <a:schemeClr val="tx2">
                                              <a:lumMod val="75000"/>
                                            </a:schemeClr>
                                          </a:solidFill>
                                          <a:latin typeface="Cambria Math"/>
                                          <a:cs typeface="Roboto Light"/>
                                        </a:rPr>
                                      </m:ctrlPr>
                                    </m:dPr>
                                    <m:e>
                                      <m:sSub>
                                        <m:sSubPr>
                                          <m:ctrlPr>
                                            <a:rPr lang="es-CL" sz="1600" i="1">
                                              <a:solidFill>
                                                <a:schemeClr val="tx2">
                                                  <a:lumMod val="75000"/>
                                                </a:schemeClr>
                                              </a:solidFill>
                                              <a:latin typeface="Cambria Math"/>
                                              <a:cs typeface="Roboto Light"/>
                                            </a:rPr>
                                          </m:ctrlPr>
                                        </m:sSubPr>
                                        <m:e>
                                          <m:r>
                                            <a:rPr lang="es-CL" sz="1600" i="1">
                                              <a:solidFill>
                                                <a:schemeClr val="tx2">
                                                  <a:lumMod val="75000"/>
                                                </a:schemeClr>
                                              </a:solidFill>
                                              <a:latin typeface="Cambria Math" panose="02040503050406030204" pitchFamily="18" charset="0"/>
                                              <a:cs typeface="Roboto Light"/>
                                            </a:rPr>
                                            <m:t>𝑟</m:t>
                                          </m:r>
                                        </m:e>
                                        <m:sub>
                                          <m:r>
                                            <a:rPr lang="es-CL" sz="1600" i="1">
                                              <a:solidFill>
                                                <a:schemeClr val="tx2">
                                                  <a:lumMod val="75000"/>
                                                </a:schemeClr>
                                              </a:solidFill>
                                              <a:latin typeface="Cambria Math" panose="02040503050406030204" pitchFamily="18" charset="0"/>
                                              <a:cs typeface="Roboto Light"/>
                                            </a:rPr>
                                            <m:t>2</m:t>
                                          </m:r>
                                        </m:sub>
                                      </m:sSub>
                                    </m:e>
                                  </m:d>
                                </m:e>
                              </m:func>
                              <m:r>
                                <a:rPr lang="es-CL" sz="1600" i="1">
                                  <a:solidFill>
                                    <a:schemeClr val="tx2">
                                      <a:lumMod val="75000"/>
                                    </a:schemeClr>
                                  </a:solidFill>
                                  <a:latin typeface="Cambria Math" panose="02040503050406030204" pitchFamily="18" charset="0"/>
                                  <a:cs typeface="Roboto Light"/>
                                </a:rPr>
                                <m:t>∙</m:t>
                              </m:r>
                              <m:d>
                                <m:dPr>
                                  <m:begChr m:val="|"/>
                                  <m:endChr m:val="|"/>
                                  <m:ctrlPr>
                                    <a:rPr lang="es-CL" sz="1600" i="1">
                                      <a:solidFill>
                                        <a:schemeClr val="tx2">
                                          <a:lumMod val="75000"/>
                                        </a:schemeClr>
                                      </a:solidFill>
                                      <a:latin typeface="Cambria Math"/>
                                      <a:cs typeface="Roboto Light"/>
                                    </a:rPr>
                                  </m:ctrlPr>
                                </m:dPr>
                                <m:e>
                                  <m:sSub>
                                    <m:sSubPr>
                                      <m:ctrlPr>
                                        <a:rPr lang="es-CL" sz="1600" i="1">
                                          <a:solidFill>
                                            <a:schemeClr val="tx2">
                                              <a:lumMod val="75000"/>
                                            </a:schemeClr>
                                          </a:solidFill>
                                          <a:latin typeface="Cambria Math"/>
                                          <a:cs typeface="Roboto Light"/>
                                        </a:rPr>
                                      </m:ctrlPr>
                                    </m:sSubPr>
                                    <m:e>
                                      <m:r>
                                        <a:rPr lang="es-CL" sz="1600" i="1">
                                          <a:solidFill>
                                            <a:schemeClr val="tx2">
                                              <a:lumMod val="75000"/>
                                            </a:schemeClr>
                                          </a:solidFill>
                                          <a:latin typeface="Cambria Math" panose="02040503050406030204" pitchFamily="18" charset="0"/>
                                          <a:cs typeface="Roboto Light"/>
                                        </a:rPr>
                                        <m:t>𝑟</m:t>
                                      </m:r>
                                    </m:e>
                                    <m:sub>
                                      <m:r>
                                        <a:rPr lang="es-CL" sz="1600" i="1">
                                          <a:solidFill>
                                            <a:schemeClr val="tx2">
                                              <a:lumMod val="75000"/>
                                            </a:schemeClr>
                                          </a:solidFill>
                                          <a:latin typeface="Cambria Math" panose="02040503050406030204" pitchFamily="18" charset="0"/>
                                          <a:cs typeface="Roboto Light"/>
                                        </a:rPr>
                                        <m:t>3</m:t>
                                      </m:r>
                                    </m:sub>
                                  </m:sSub>
                                  <m:sSubSup>
                                    <m:sSubSupPr>
                                      <m:ctrlPr>
                                        <a:rPr lang="es-CL" sz="1600" i="1">
                                          <a:solidFill>
                                            <a:schemeClr val="tx2">
                                              <a:lumMod val="75000"/>
                                            </a:schemeClr>
                                          </a:solidFill>
                                          <a:latin typeface="Cambria Math"/>
                                          <a:cs typeface="Roboto Light"/>
                                        </a:rPr>
                                      </m:ctrlPr>
                                    </m:sSubSupPr>
                                    <m:e>
                                      <m:r>
                                        <a:rPr lang="es-CL" sz="1600" i="1">
                                          <a:solidFill>
                                            <a:schemeClr val="tx2">
                                              <a:lumMod val="75000"/>
                                            </a:schemeClr>
                                          </a:solidFill>
                                          <a:latin typeface="Cambria Math" panose="02040503050406030204" pitchFamily="18" charset="0"/>
                                          <a:cs typeface="Roboto Light"/>
                                        </a:rPr>
                                        <m:t>𝑃</m:t>
                                      </m:r>
                                    </m:e>
                                    <m:sub>
                                      <m:r>
                                        <a:rPr lang="es-CL" sz="1600" i="1">
                                          <a:solidFill>
                                            <a:schemeClr val="tx2">
                                              <a:lumMod val="75000"/>
                                            </a:schemeClr>
                                          </a:solidFill>
                                          <a:latin typeface="Cambria Math" panose="02040503050406030204" pitchFamily="18" charset="0"/>
                                          <a:cs typeface="Roboto Light"/>
                                        </a:rPr>
                                        <m:t>𝑗</m:t>
                                      </m:r>
                                    </m:sub>
                                    <m:sup>
                                      <m:r>
                                        <a:rPr lang="es-CL" sz="1600" i="1">
                                          <a:solidFill>
                                            <a:schemeClr val="tx2">
                                              <a:lumMod val="75000"/>
                                            </a:schemeClr>
                                          </a:solidFill>
                                          <a:latin typeface="Cambria Math" panose="02040503050406030204" pitchFamily="18" charset="0"/>
                                          <a:cs typeface="Roboto Light"/>
                                        </a:rPr>
                                        <m:t>𝑡</m:t>
                                      </m:r>
                                    </m:sup>
                                  </m:sSubSup>
                                  <m:r>
                                    <a:rPr lang="es-CL" sz="1600" i="1">
                                      <a:solidFill>
                                        <a:schemeClr val="tx2">
                                          <a:lumMod val="75000"/>
                                        </a:schemeClr>
                                      </a:solidFill>
                                      <a:latin typeface="Cambria Math" panose="02040503050406030204" pitchFamily="18" charset="0"/>
                                      <a:cs typeface="Roboto Light"/>
                                    </a:rPr>
                                    <m:t>−</m:t>
                                  </m:r>
                                  <m:sSubSup>
                                    <m:sSubSupPr>
                                      <m:ctrlPr>
                                        <a:rPr lang="es-CL" sz="1600" i="1">
                                          <a:solidFill>
                                            <a:schemeClr val="tx2">
                                              <a:lumMod val="75000"/>
                                            </a:schemeClr>
                                          </a:solidFill>
                                          <a:latin typeface="Cambria Math"/>
                                          <a:cs typeface="Roboto Light"/>
                                        </a:rPr>
                                      </m:ctrlPr>
                                    </m:sSubSupPr>
                                    <m:e>
                                      <m:r>
                                        <a:rPr lang="es-CL" sz="1600" i="1">
                                          <a:solidFill>
                                            <a:schemeClr val="tx2">
                                              <a:lumMod val="75000"/>
                                            </a:schemeClr>
                                          </a:solidFill>
                                          <a:latin typeface="Cambria Math" panose="02040503050406030204" pitchFamily="18" charset="0"/>
                                          <a:cs typeface="Roboto Light"/>
                                        </a:rPr>
                                        <m:t>𝑋</m:t>
                                      </m:r>
                                    </m:e>
                                    <m:sub>
                                      <m:r>
                                        <a:rPr lang="es-CL" sz="1600" i="1">
                                          <a:solidFill>
                                            <a:schemeClr val="tx2">
                                              <a:lumMod val="75000"/>
                                            </a:schemeClr>
                                          </a:solidFill>
                                          <a:latin typeface="Cambria Math" panose="02040503050406030204" pitchFamily="18" charset="0"/>
                                          <a:cs typeface="Roboto Light"/>
                                        </a:rPr>
                                        <m:t>𝑖</m:t>
                                      </m:r>
                                      <m:r>
                                        <a:rPr lang="es-CL" sz="1600" i="1">
                                          <a:solidFill>
                                            <a:schemeClr val="tx2">
                                              <a:lumMod val="75000"/>
                                            </a:schemeClr>
                                          </a:solidFill>
                                          <a:latin typeface="Cambria Math" panose="02040503050406030204" pitchFamily="18" charset="0"/>
                                          <a:cs typeface="Roboto Light"/>
                                        </a:rPr>
                                        <m:t>,</m:t>
                                      </m:r>
                                      <m:r>
                                        <a:rPr lang="es-CL" sz="1600" i="1">
                                          <a:solidFill>
                                            <a:schemeClr val="tx2">
                                              <a:lumMod val="75000"/>
                                            </a:schemeClr>
                                          </a:solidFill>
                                          <a:latin typeface="Cambria Math" panose="02040503050406030204" pitchFamily="18" charset="0"/>
                                          <a:cs typeface="Roboto Light"/>
                                        </a:rPr>
                                        <m:t>𝑗</m:t>
                                      </m:r>
                                    </m:sub>
                                    <m:sup>
                                      <m:r>
                                        <a:rPr lang="es-CL" sz="1600" i="1">
                                          <a:solidFill>
                                            <a:schemeClr val="tx2">
                                              <a:lumMod val="75000"/>
                                            </a:schemeClr>
                                          </a:solidFill>
                                          <a:latin typeface="Cambria Math" panose="02040503050406030204" pitchFamily="18" charset="0"/>
                                          <a:cs typeface="Roboto Light"/>
                                        </a:rPr>
                                        <m:t>𝑡</m:t>
                                      </m:r>
                                    </m:sup>
                                  </m:sSubSup>
                                </m:e>
                              </m:d>
                              <m:r>
                                <a:rPr lang="es-CL" sz="1600" i="1">
                                  <a:solidFill>
                                    <a:schemeClr val="tx2">
                                      <a:lumMod val="75000"/>
                                    </a:schemeClr>
                                  </a:solidFill>
                                  <a:latin typeface="Cambria Math" panose="02040503050406030204" pitchFamily="18" charset="0"/>
                                  <a:cs typeface="Roboto Light"/>
                                </a:rPr>
                                <m:t>,       </m:t>
                              </m:r>
                              <m:sSub>
                                <m:sSubPr>
                                  <m:ctrlPr>
                                    <a:rPr lang="es-CL" sz="1600" i="1">
                                      <a:solidFill>
                                        <a:schemeClr val="tx2">
                                          <a:lumMod val="75000"/>
                                        </a:schemeClr>
                                      </a:solidFill>
                                      <a:latin typeface="Cambria Math"/>
                                      <a:cs typeface="Roboto Light"/>
                                    </a:rPr>
                                  </m:ctrlPr>
                                </m:sSubPr>
                                <m:e>
                                  <m:r>
                                    <a:rPr lang="es-CL" sz="1600" i="1">
                                      <a:solidFill>
                                        <a:schemeClr val="tx2">
                                          <a:lumMod val="75000"/>
                                        </a:schemeClr>
                                      </a:solidFill>
                                      <a:latin typeface="Cambria Math" panose="02040503050406030204" pitchFamily="18" charset="0"/>
                                      <a:cs typeface="Roboto Light"/>
                                    </a:rPr>
                                    <m:t>𝑟</m:t>
                                  </m:r>
                                </m:e>
                                <m:sub>
                                  <m:r>
                                    <a:rPr lang="es-CL" sz="1600" i="1">
                                      <a:solidFill>
                                        <a:schemeClr val="tx2">
                                          <a:lumMod val="75000"/>
                                        </a:schemeClr>
                                      </a:solidFill>
                                      <a:latin typeface="Cambria Math" panose="02040503050406030204" pitchFamily="18" charset="0"/>
                                      <a:cs typeface="Roboto Light"/>
                                    </a:rPr>
                                    <m:t>4</m:t>
                                  </m:r>
                                </m:sub>
                              </m:sSub>
                              <m:r>
                                <a:rPr lang="es-CL" sz="1600" i="1">
                                  <a:solidFill>
                                    <a:schemeClr val="tx2">
                                      <a:lumMod val="75000"/>
                                    </a:schemeClr>
                                  </a:solidFill>
                                  <a:latin typeface="Cambria Math" panose="02040503050406030204" pitchFamily="18" charset="0"/>
                                  <a:cs typeface="Roboto Light"/>
                                </a:rPr>
                                <m:t>&lt;0,5</m:t>
                              </m:r>
                            </m:e>
                            <m:e>
                              <m:sSubSup>
                                <m:sSubSupPr>
                                  <m:ctrlPr>
                                    <a:rPr lang="es-CL" sz="1600" i="1">
                                      <a:solidFill>
                                        <a:schemeClr val="tx2">
                                          <a:lumMod val="75000"/>
                                        </a:schemeClr>
                                      </a:solidFill>
                                      <a:latin typeface="Cambria Math"/>
                                      <a:cs typeface="Roboto Light"/>
                                    </a:rPr>
                                  </m:ctrlPr>
                                </m:sSubSupPr>
                                <m:e>
                                  <m:r>
                                    <a:rPr lang="es-CL" sz="1600" i="1">
                                      <a:solidFill>
                                        <a:schemeClr val="tx2">
                                          <a:lumMod val="75000"/>
                                        </a:schemeClr>
                                      </a:solidFill>
                                      <a:latin typeface="Cambria Math" panose="02040503050406030204" pitchFamily="18" charset="0"/>
                                      <a:cs typeface="Roboto Light"/>
                                    </a:rPr>
                                    <m:t>𝑋</m:t>
                                  </m:r>
                                </m:e>
                                <m:sub>
                                  <m:r>
                                    <a:rPr lang="es-CL" sz="1600" i="1">
                                      <a:solidFill>
                                        <a:schemeClr val="tx2">
                                          <a:lumMod val="75000"/>
                                        </a:schemeClr>
                                      </a:solidFill>
                                      <a:latin typeface="Cambria Math" panose="02040503050406030204" pitchFamily="18" charset="0"/>
                                      <a:cs typeface="Roboto Light"/>
                                    </a:rPr>
                                    <m:t>𝑖</m:t>
                                  </m:r>
                                  <m:r>
                                    <a:rPr lang="es-CL" sz="1600" i="1">
                                      <a:solidFill>
                                        <a:schemeClr val="tx2">
                                          <a:lumMod val="75000"/>
                                        </a:schemeClr>
                                      </a:solidFill>
                                      <a:latin typeface="Cambria Math" panose="02040503050406030204" pitchFamily="18" charset="0"/>
                                      <a:cs typeface="Roboto Light"/>
                                    </a:rPr>
                                    <m:t>,</m:t>
                                  </m:r>
                                  <m:r>
                                    <a:rPr lang="es-CL" sz="1600" i="1">
                                      <a:solidFill>
                                        <a:schemeClr val="tx2">
                                          <a:lumMod val="75000"/>
                                        </a:schemeClr>
                                      </a:solidFill>
                                      <a:latin typeface="Cambria Math" panose="02040503050406030204" pitchFamily="18" charset="0"/>
                                      <a:cs typeface="Roboto Light"/>
                                    </a:rPr>
                                    <m:t>𝑗</m:t>
                                  </m:r>
                                </m:sub>
                                <m:sup>
                                  <m:r>
                                    <a:rPr lang="es-CL" sz="1600" i="1">
                                      <a:solidFill>
                                        <a:schemeClr val="tx2">
                                          <a:lumMod val="75000"/>
                                        </a:schemeClr>
                                      </a:solidFill>
                                      <a:latin typeface="Cambria Math" panose="02040503050406030204" pitchFamily="18" charset="0"/>
                                      <a:cs typeface="Roboto Light"/>
                                    </a:rPr>
                                    <m:t>𝑡</m:t>
                                  </m:r>
                                </m:sup>
                              </m:sSubSup>
                              <m:r>
                                <a:rPr lang="es-CL" sz="1600" i="1">
                                  <a:solidFill>
                                    <a:schemeClr val="tx2">
                                      <a:lumMod val="75000"/>
                                    </a:schemeClr>
                                  </a:solidFill>
                                  <a:latin typeface="Cambria Math" panose="02040503050406030204" pitchFamily="18" charset="0"/>
                                  <a:cs typeface="Roboto Light"/>
                                </a:rPr>
                                <m:t>+</m:t>
                              </m:r>
                              <m:sSub>
                                <m:sSubPr>
                                  <m:ctrlPr>
                                    <a:rPr lang="es-CL" sz="1600" i="1">
                                      <a:solidFill>
                                        <a:schemeClr val="tx2">
                                          <a:lumMod val="75000"/>
                                        </a:schemeClr>
                                      </a:solidFill>
                                      <a:latin typeface="Cambria Math"/>
                                      <a:cs typeface="Roboto Light"/>
                                    </a:rPr>
                                  </m:ctrlPr>
                                </m:sSubPr>
                                <m:e>
                                  <m:r>
                                    <a:rPr lang="es-CL" sz="1600" i="1">
                                      <a:solidFill>
                                        <a:schemeClr val="tx2">
                                          <a:lumMod val="75000"/>
                                        </a:schemeClr>
                                      </a:solidFill>
                                      <a:latin typeface="Cambria Math" panose="02040503050406030204" pitchFamily="18" charset="0"/>
                                      <a:cs typeface="Roboto Light"/>
                                    </a:rPr>
                                    <m:t>𝑟</m:t>
                                  </m:r>
                                </m:e>
                                <m:sub>
                                  <m:r>
                                    <a:rPr lang="es-CL" sz="1600" i="1">
                                      <a:solidFill>
                                        <a:schemeClr val="tx2">
                                          <a:lumMod val="75000"/>
                                        </a:schemeClr>
                                      </a:solidFill>
                                      <a:latin typeface="Cambria Math" panose="02040503050406030204" pitchFamily="18" charset="0"/>
                                      <a:cs typeface="Roboto Light"/>
                                    </a:rPr>
                                    <m:t>1</m:t>
                                  </m:r>
                                </m:sub>
                              </m:sSub>
                              <m:r>
                                <a:rPr lang="es-CL" sz="1600" i="1">
                                  <a:solidFill>
                                    <a:schemeClr val="tx2">
                                      <a:lumMod val="75000"/>
                                    </a:schemeClr>
                                  </a:solidFill>
                                  <a:latin typeface="Cambria Math" panose="02040503050406030204" pitchFamily="18" charset="0"/>
                                  <a:cs typeface="Roboto Light"/>
                                </a:rPr>
                                <m:t>∙</m:t>
                              </m:r>
                              <m:func>
                                <m:funcPr>
                                  <m:ctrlPr>
                                    <a:rPr lang="es-CL" sz="1600" i="1">
                                      <a:solidFill>
                                        <a:schemeClr val="tx2">
                                          <a:lumMod val="75000"/>
                                        </a:schemeClr>
                                      </a:solidFill>
                                      <a:latin typeface="Cambria Math"/>
                                      <a:cs typeface="Roboto Light"/>
                                    </a:rPr>
                                  </m:ctrlPr>
                                </m:funcPr>
                                <m:fName>
                                  <m:r>
                                    <m:rPr>
                                      <m:sty m:val="p"/>
                                    </m:rPr>
                                    <a:rPr lang="es-CL" sz="1600">
                                      <a:solidFill>
                                        <a:schemeClr val="tx2">
                                          <a:lumMod val="75000"/>
                                        </a:schemeClr>
                                      </a:solidFill>
                                      <a:latin typeface="Cambria Math" panose="02040503050406030204" pitchFamily="18" charset="0"/>
                                      <a:cs typeface="Roboto Light"/>
                                    </a:rPr>
                                    <m:t>cos</m:t>
                                  </m:r>
                                </m:fName>
                                <m:e>
                                  <m:d>
                                    <m:dPr>
                                      <m:ctrlPr>
                                        <a:rPr lang="es-CL" sz="1600" i="1">
                                          <a:solidFill>
                                            <a:schemeClr val="tx2">
                                              <a:lumMod val="75000"/>
                                            </a:schemeClr>
                                          </a:solidFill>
                                          <a:latin typeface="Cambria Math"/>
                                          <a:cs typeface="Roboto Light"/>
                                        </a:rPr>
                                      </m:ctrlPr>
                                    </m:dPr>
                                    <m:e>
                                      <m:sSub>
                                        <m:sSubPr>
                                          <m:ctrlPr>
                                            <a:rPr lang="es-CL" sz="1600" i="1">
                                              <a:solidFill>
                                                <a:schemeClr val="tx2">
                                                  <a:lumMod val="75000"/>
                                                </a:schemeClr>
                                              </a:solidFill>
                                              <a:latin typeface="Cambria Math"/>
                                              <a:cs typeface="Roboto Light"/>
                                            </a:rPr>
                                          </m:ctrlPr>
                                        </m:sSubPr>
                                        <m:e>
                                          <m:r>
                                            <a:rPr lang="es-CL" sz="1600" i="1">
                                              <a:solidFill>
                                                <a:schemeClr val="tx2">
                                                  <a:lumMod val="75000"/>
                                                </a:schemeClr>
                                              </a:solidFill>
                                              <a:latin typeface="Cambria Math" panose="02040503050406030204" pitchFamily="18" charset="0"/>
                                              <a:cs typeface="Roboto Light"/>
                                            </a:rPr>
                                            <m:t>𝑟</m:t>
                                          </m:r>
                                        </m:e>
                                        <m:sub>
                                          <m:r>
                                            <a:rPr lang="es-CL" sz="1600" i="1">
                                              <a:solidFill>
                                                <a:schemeClr val="tx2">
                                                  <a:lumMod val="75000"/>
                                                </a:schemeClr>
                                              </a:solidFill>
                                              <a:latin typeface="Cambria Math" panose="02040503050406030204" pitchFamily="18" charset="0"/>
                                              <a:cs typeface="Roboto Light"/>
                                            </a:rPr>
                                            <m:t>2</m:t>
                                          </m:r>
                                        </m:sub>
                                      </m:sSub>
                                    </m:e>
                                  </m:d>
                                </m:e>
                              </m:func>
                              <m:r>
                                <a:rPr lang="es-CL" sz="1600" i="1">
                                  <a:solidFill>
                                    <a:schemeClr val="tx2">
                                      <a:lumMod val="75000"/>
                                    </a:schemeClr>
                                  </a:solidFill>
                                  <a:latin typeface="Cambria Math" panose="02040503050406030204" pitchFamily="18" charset="0"/>
                                  <a:cs typeface="Roboto Light"/>
                                </a:rPr>
                                <m:t>∙</m:t>
                              </m:r>
                              <m:d>
                                <m:dPr>
                                  <m:begChr m:val="|"/>
                                  <m:endChr m:val="|"/>
                                  <m:ctrlPr>
                                    <a:rPr lang="es-CL" sz="1600" i="1">
                                      <a:solidFill>
                                        <a:schemeClr val="tx2">
                                          <a:lumMod val="75000"/>
                                        </a:schemeClr>
                                      </a:solidFill>
                                      <a:latin typeface="Cambria Math"/>
                                      <a:cs typeface="Roboto Light"/>
                                    </a:rPr>
                                  </m:ctrlPr>
                                </m:dPr>
                                <m:e>
                                  <m:sSub>
                                    <m:sSubPr>
                                      <m:ctrlPr>
                                        <a:rPr lang="es-CL" sz="1600" i="1">
                                          <a:solidFill>
                                            <a:schemeClr val="tx2">
                                              <a:lumMod val="75000"/>
                                            </a:schemeClr>
                                          </a:solidFill>
                                          <a:latin typeface="Cambria Math"/>
                                          <a:cs typeface="Roboto Light"/>
                                        </a:rPr>
                                      </m:ctrlPr>
                                    </m:sSubPr>
                                    <m:e>
                                      <m:r>
                                        <a:rPr lang="es-CL" sz="1600" i="1">
                                          <a:solidFill>
                                            <a:schemeClr val="tx2">
                                              <a:lumMod val="75000"/>
                                            </a:schemeClr>
                                          </a:solidFill>
                                          <a:latin typeface="Cambria Math" panose="02040503050406030204" pitchFamily="18" charset="0"/>
                                          <a:cs typeface="Roboto Light"/>
                                        </a:rPr>
                                        <m:t>𝑟</m:t>
                                      </m:r>
                                    </m:e>
                                    <m:sub>
                                      <m:r>
                                        <a:rPr lang="es-CL" sz="1600" i="1">
                                          <a:solidFill>
                                            <a:schemeClr val="tx2">
                                              <a:lumMod val="75000"/>
                                            </a:schemeClr>
                                          </a:solidFill>
                                          <a:latin typeface="Cambria Math" panose="02040503050406030204" pitchFamily="18" charset="0"/>
                                          <a:cs typeface="Roboto Light"/>
                                        </a:rPr>
                                        <m:t>3</m:t>
                                      </m:r>
                                    </m:sub>
                                  </m:sSub>
                                  <m:sSubSup>
                                    <m:sSubSupPr>
                                      <m:ctrlPr>
                                        <a:rPr lang="es-CL" sz="1600" i="1">
                                          <a:solidFill>
                                            <a:schemeClr val="tx2">
                                              <a:lumMod val="75000"/>
                                            </a:schemeClr>
                                          </a:solidFill>
                                          <a:latin typeface="Cambria Math"/>
                                          <a:cs typeface="Roboto Light"/>
                                        </a:rPr>
                                      </m:ctrlPr>
                                    </m:sSubSupPr>
                                    <m:e>
                                      <m:r>
                                        <a:rPr lang="es-CL" sz="1600" i="1">
                                          <a:solidFill>
                                            <a:schemeClr val="tx2">
                                              <a:lumMod val="75000"/>
                                            </a:schemeClr>
                                          </a:solidFill>
                                          <a:latin typeface="Cambria Math" panose="02040503050406030204" pitchFamily="18" charset="0"/>
                                          <a:cs typeface="Roboto Light"/>
                                        </a:rPr>
                                        <m:t>𝑃</m:t>
                                      </m:r>
                                    </m:e>
                                    <m:sub>
                                      <m:r>
                                        <a:rPr lang="es-CL" sz="1600" i="1">
                                          <a:solidFill>
                                            <a:schemeClr val="tx2">
                                              <a:lumMod val="75000"/>
                                            </a:schemeClr>
                                          </a:solidFill>
                                          <a:latin typeface="Cambria Math" panose="02040503050406030204" pitchFamily="18" charset="0"/>
                                          <a:cs typeface="Roboto Light"/>
                                        </a:rPr>
                                        <m:t>𝑗</m:t>
                                      </m:r>
                                    </m:sub>
                                    <m:sup>
                                      <m:r>
                                        <a:rPr lang="es-CL" sz="1600" i="1">
                                          <a:solidFill>
                                            <a:schemeClr val="tx2">
                                              <a:lumMod val="75000"/>
                                            </a:schemeClr>
                                          </a:solidFill>
                                          <a:latin typeface="Cambria Math" panose="02040503050406030204" pitchFamily="18" charset="0"/>
                                          <a:cs typeface="Roboto Light"/>
                                        </a:rPr>
                                        <m:t>𝑡</m:t>
                                      </m:r>
                                    </m:sup>
                                  </m:sSubSup>
                                  <m:r>
                                    <a:rPr lang="es-CL" sz="1600" i="1">
                                      <a:solidFill>
                                        <a:schemeClr val="tx2">
                                          <a:lumMod val="75000"/>
                                        </a:schemeClr>
                                      </a:solidFill>
                                      <a:latin typeface="Cambria Math" panose="02040503050406030204" pitchFamily="18" charset="0"/>
                                      <a:cs typeface="Roboto Light"/>
                                    </a:rPr>
                                    <m:t>−</m:t>
                                  </m:r>
                                  <m:sSubSup>
                                    <m:sSubSupPr>
                                      <m:ctrlPr>
                                        <a:rPr lang="es-CL" sz="1600" i="1">
                                          <a:solidFill>
                                            <a:schemeClr val="tx2">
                                              <a:lumMod val="75000"/>
                                            </a:schemeClr>
                                          </a:solidFill>
                                          <a:latin typeface="Cambria Math"/>
                                          <a:cs typeface="Roboto Light"/>
                                        </a:rPr>
                                      </m:ctrlPr>
                                    </m:sSubSupPr>
                                    <m:e>
                                      <m:r>
                                        <a:rPr lang="es-CL" sz="1600" i="1">
                                          <a:solidFill>
                                            <a:schemeClr val="tx2">
                                              <a:lumMod val="75000"/>
                                            </a:schemeClr>
                                          </a:solidFill>
                                          <a:latin typeface="Cambria Math" panose="02040503050406030204" pitchFamily="18" charset="0"/>
                                          <a:cs typeface="Roboto Light"/>
                                        </a:rPr>
                                        <m:t>𝑋</m:t>
                                      </m:r>
                                    </m:e>
                                    <m:sub>
                                      <m:r>
                                        <a:rPr lang="es-CL" sz="1600" i="1">
                                          <a:solidFill>
                                            <a:schemeClr val="tx2">
                                              <a:lumMod val="75000"/>
                                            </a:schemeClr>
                                          </a:solidFill>
                                          <a:latin typeface="Cambria Math" panose="02040503050406030204" pitchFamily="18" charset="0"/>
                                          <a:cs typeface="Roboto Light"/>
                                        </a:rPr>
                                        <m:t>𝑖</m:t>
                                      </m:r>
                                      <m:r>
                                        <a:rPr lang="es-CL" sz="1600" i="1">
                                          <a:solidFill>
                                            <a:schemeClr val="tx2">
                                              <a:lumMod val="75000"/>
                                            </a:schemeClr>
                                          </a:solidFill>
                                          <a:latin typeface="Cambria Math" panose="02040503050406030204" pitchFamily="18" charset="0"/>
                                          <a:cs typeface="Roboto Light"/>
                                        </a:rPr>
                                        <m:t>,</m:t>
                                      </m:r>
                                      <m:r>
                                        <a:rPr lang="es-CL" sz="1600" i="1">
                                          <a:solidFill>
                                            <a:schemeClr val="tx2">
                                              <a:lumMod val="75000"/>
                                            </a:schemeClr>
                                          </a:solidFill>
                                          <a:latin typeface="Cambria Math" panose="02040503050406030204" pitchFamily="18" charset="0"/>
                                          <a:cs typeface="Roboto Light"/>
                                        </a:rPr>
                                        <m:t>𝑗</m:t>
                                      </m:r>
                                    </m:sub>
                                    <m:sup>
                                      <m:r>
                                        <a:rPr lang="es-CL" sz="1600" i="1">
                                          <a:solidFill>
                                            <a:schemeClr val="tx2">
                                              <a:lumMod val="75000"/>
                                            </a:schemeClr>
                                          </a:solidFill>
                                          <a:latin typeface="Cambria Math" panose="02040503050406030204" pitchFamily="18" charset="0"/>
                                          <a:cs typeface="Roboto Light"/>
                                        </a:rPr>
                                        <m:t>𝑡</m:t>
                                      </m:r>
                                    </m:sup>
                                  </m:sSubSup>
                                </m:e>
                              </m:d>
                              <m:r>
                                <a:rPr lang="es-CL" sz="1600" i="1">
                                  <a:solidFill>
                                    <a:schemeClr val="tx2">
                                      <a:lumMod val="75000"/>
                                    </a:schemeClr>
                                  </a:solidFill>
                                  <a:latin typeface="Cambria Math" panose="02040503050406030204" pitchFamily="18" charset="0"/>
                                  <a:cs typeface="Roboto Light"/>
                                </a:rPr>
                                <m:t>,       </m:t>
                              </m:r>
                              <m:sSub>
                                <m:sSubPr>
                                  <m:ctrlPr>
                                    <a:rPr lang="es-CL" sz="1600" i="1">
                                      <a:solidFill>
                                        <a:schemeClr val="tx2">
                                          <a:lumMod val="75000"/>
                                        </a:schemeClr>
                                      </a:solidFill>
                                      <a:latin typeface="Cambria Math"/>
                                      <a:cs typeface="Roboto Light"/>
                                    </a:rPr>
                                  </m:ctrlPr>
                                </m:sSubPr>
                                <m:e>
                                  <m:r>
                                    <a:rPr lang="es-CL" sz="1600" i="1">
                                      <a:solidFill>
                                        <a:schemeClr val="tx2">
                                          <a:lumMod val="75000"/>
                                        </a:schemeClr>
                                      </a:solidFill>
                                      <a:latin typeface="Cambria Math" panose="02040503050406030204" pitchFamily="18" charset="0"/>
                                      <a:cs typeface="Roboto Light"/>
                                    </a:rPr>
                                    <m:t>𝑟</m:t>
                                  </m:r>
                                </m:e>
                                <m:sub>
                                  <m:r>
                                    <a:rPr lang="es-CL" sz="1600" i="1">
                                      <a:solidFill>
                                        <a:schemeClr val="tx2">
                                          <a:lumMod val="75000"/>
                                        </a:schemeClr>
                                      </a:solidFill>
                                      <a:latin typeface="Cambria Math" panose="02040503050406030204" pitchFamily="18" charset="0"/>
                                      <a:cs typeface="Roboto Light"/>
                                    </a:rPr>
                                    <m:t>4</m:t>
                                  </m:r>
                                </m:sub>
                              </m:sSub>
                              <m:r>
                                <a:rPr lang="es-CL" sz="1600" i="1">
                                  <a:solidFill>
                                    <a:schemeClr val="tx2">
                                      <a:lumMod val="75000"/>
                                    </a:schemeClr>
                                  </a:solidFill>
                                  <a:latin typeface="Cambria Math" panose="02040503050406030204" pitchFamily="18" charset="0"/>
                                  <a:cs typeface="Roboto Light"/>
                                </a:rPr>
                                <m:t>≥0,5</m:t>
                              </m:r>
                            </m:e>
                          </m:eqArr>
                        </m:e>
                      </m:d>
                    </m:oMath>
                  </m:oMathPara>
                </a14:m>
                <a:endParaRPr lang="es-CL" sz="1600" b="0" i="1" dirty="0">
                  <a:solidFill>
                    <a:schemeClr val="tx2">
                      <a:lumMod val="75000"/>
                    </a:schemeClr>
                  </a:solidFill>
                  <a:latin typeface="Cambria Math" panose="02040503050406030204" pitchFamily="18" charset="0"/>
                  <a:cs typeface="Roboto Light"/>
                </a:endParaRPr>
              </a:p>
              <a:p>
                <a:endParaRPr lang="es-CL" sz="1600" b="0" i="1" dirty="0">
                  <a:solidFill>
                    <a:schemeClr val="tx2">
                      <a:lumMod val="75000"/>
                    </a:schemeClr>
                  </a:solidFill>
                  <a:latin typeface="Cambria Math" panose="02040503050406030204" pitchFamily="18" charset="0"/>
                  <a:cs typeface="Roboto Light"/>
                </a:endParaRPr>
              </a:p>
              <a:p>
                <a:pPr marL="285750" indent="-285750">
                  <a:buFont typeface="Arial"/>
                  <a:buChar char="•"/>
                </a:pPr>
                <a14:m>
                  <m:oMath xmlns:m="http://schemas.openxmlformats.org/officeDocument/2006/math">
                    <m:sSub>
                      <m:sSubPr>
                        <m:ctrlPr>
                          <a:rPr lang="es-CL" sz="1500" b="0" i="1" dirty="0" smtClean="0">
                            <a:solidFill>
                              <a:schemeClr val="tx2">
                                <a:lumMod val="75000"/>
                              </a:schemeClr>
                            </a:solidFill>
                            <a:latin typeface="Cambria Math"/>
                            <a:cs typeface="Roboto Light"/>
                          </a:rPr>
                        </m:ctrlPr>
                      </m:sSubPr>
                      <m:e>
                        <m:r>
                          <a:rPr lang="es-CL" sz="1500" b="0" i="1" dirty="0" smtClean="0">
                            <a:solidFill>
                              <a:schemeClr val="tx2">
                                <a:lumMod val="75000"/>
                              </a:schemeClr>
                            </a:solidFill>
                            <a:latin typeface="Cambria Math" panose="02040503050406030204" pitchFamily="18" charset="0"/>
                            <a:cs typeface="Roboto Light"/>
                          </a:rPr>
                          <m:t>𝑟</m:t>
                        </m:r>
                      </m:e>
                      <m:sub>
                        <m:r>
                          <a:rPr lang="es-CL" sz="1500" b="0" i="1" dirty="0" smtClean="0">
                            <a:solidFill>
                              <a:schemeClr val="tx2">
                                <a:lumMod val="75000"/>
                              </a:schemeClr>
                            </a:solidFill>
                            <a:latin typeface="Cambria Math" panose="02040503050406030204" pitchFamily="18" charset="0"/>
                            <a:cs typeface="Roboto Light"/>
                          </a:rPr>
                          <m:t>1</m:t>
                        </m:r>
                      </m:sub>
                    </m:sSub>
                  </m:oMath>
                </a14:m>
                <a:r>
                  <a:rPr lang="it-IT" sz="1500" dirty="0">
                    <a:solidFill>
                      <a:schemeClr val="tx2">
                        <a:lumMod val="75000"/>
                      </a:schemeClr>
                    </a:solidFill>
                    <a:latin typeface="Roboto Light"/>
                    <a:cs typeface="Roboto Light"/>
                  </a:rPr>
                  <a:t> indica </a:t>
                </a:r>
                <a:r>
                  <a:rPr lang="it-IT" sz="1500" dirty="0" smtClean="0">
                    <a:solidFill>
                      <a:schemeClr val="tx2">
                        <a:lumMod val="75000"/>
                      </a:schemeClr>
                    </a:solidFill>
                    <a:latin typeface="Roboto Light"/>
                    <a:cs typeface="Roboto Light"/>
                  </a:rPr>
                  <a:t>el nivel de perturbación (fuerza de la exploración)</a:t>
                </a:r>
              </a:p>
              <a:p>
                <a:pPr marL="285750" indent="-285750">
                  <a:buFont typeface="Arial"/>
                  <a:buChar char="•"/>
                </a:pPr>
                <a:endParaRPr lang="it-IT" sz="1500" dirty="0">
                  <a:solidFill>
                    <a:schemeClr val="tx2">
                      <a:lumMod val="75000"/>
                    </a:schemeClr>
                  </a:solidFill>
                  <a:latin typeface="Roboto Light"/>
                  <a:cs typeface="Roboto Light"/>
                </a:endParaRPr>
              </a:p>
              <a:p>
                <a:pPr marL="285750" indent="-285750">
                  <a:buFont typeface="Arial"/>
                  <a:buChar char="•"/>
                </a:pPr>
                <a14:m>
                  <m:oMath xmlns:m="http://schemas.openxmlformats.org/officeDocument/2006/math">
                    <m:sSub>
                      <m:sSubPr>
                        <m:ctrlPr>
                          <a:rPr lang="es-CL" sz="1500" b="0" i="1" smtClean="0">
                            <a:solidFill>
                              <a:schemeClr val="tx2">
                                <a:lumMod val="75000"/>
                              </a:schemeClr>
                            </a:solidFill>
                            <a:latin typeface="Cambria Math"/>
                            <a:cs typeface="Roboto Light"/>
                          </a:rPr>
                        </m:ctrlPr>
                      </m:sSubPr>
                      <m:e>
                        <m:r>
                          <a:rPr lang="es-CL" sz="1500" b="0" i="1" smtClean="0">
                            <a:solidFill>
                              <a:schemeClr val="tx2">
                                <a:lumMod val="75000"/>
                              </a:schemeClr>
                            </a:solidFill>
                            <a:latin typeface="Cambria Math" panose="02040503050406030204" pitchFamily="18" charset="0"/>
                            <a:cs typeface="Roboto Light"/>
                          </a:rPr>
                          <m:t>𝑟</m:t>
                        </m:r>
                      </m:e>
                      <m:sub>
                        <m:r>
                          <a:rPr lang="es-CL" sz="1500" b="0" i="1" smtClean="0">
                            <a:solidFill>
                              <a:schemeClr val="tx2">
                                <a:lumMod val="75000"/>
                              </a:schemeClr>
                            </a:solidFill>
                            <a:latin typeface="Cambria Math" panose="02040503050406030204" pitchFamily="18" charset="0"/>
                            <a:cs typeface="Roboto Light"/>
                          </a:rPr>
                          <m:t>2</m:t>
                        </m:r>
                      </m:sub>
                    </m:sSub>
                  </m:oMath>
                </a14:m>
                <a:r>
                  <a:rPr lang="it-IT" sz="1500" dirty="0">
                    <a:solidFill>
                      <a:schemeClr val="tx2">
                        <a:lumMod val="75000"/>
                      </a:schemeClr>
                    </a:solidFill>
                    <a:latin typeface="Roboto Light"/>
                    <a:cs typeface="Roboto Light"/>
                  </a:rPr>
                  <a:t> </a:t>
                </a:r>
                <a:r>
                  <a:rPr lang="es-CL" sz="1500" dirty="0">
                    <a:solidFill>
                      <a:schemeClr val="tx2">
                        <a:lumMod val="75000"/>
                      </a:schemeClr>
                    </a:solidFill>
                    <a:latin typeface="Roboto Light"/>
                    <a:cs typeface="Roboto Light"/>
                  </a:rPr>
                  <a:t>indica </a:t>
                </a:r>
                <a:r>
                  <a:rPr lang="es-CL" sz="1500" dirty="0" smtClean="0">
                    <a:solidFill>
                      <a:schemeClr val="tx2">
                        <a:lumMod val="75000"/>
                      </a:schemeClr>
                    </a:solidFill>
                    <a:latin typeface="Roboto Light"/>
                    <a:cs typeface="Roboto Light"/>
                  </a:rPr>
                  <a:t>qué </a:t>
                </a:r>
                <a:r>
                  <a:rPr lang="es-CL" sz="1500" dirty="0">
                    <a:solidFill>
                      <a:schemeClr val="tx2">
                        <a:lumMod val="75000"/>
                      </a:schemeClr>
                    </a:solidFill>
                    <a:latin typeface="Roboto Light"/>
                    <a:cs typeface="Roboto Light"/>
                  </a:rPr>
                  <a:t>tan grande </a:t>
                </a:r>
                <a:r>
                  <a:rPr lang="es-CL" sz="1500" dirty="0" smtClean="0">
                    <a:solidFill>
                      <a:schemeClr val="tx2">
                        <a:lumMod val="75000"/>
                      </a:schemeClr>
                    </a:solidFill>
                    <a:latin typeface="Roboto Light"/>
                    <a:cs typeface="Roboto Light"/>
                  </a:rPr>
                  <a:t>es el </a:t>
                </a:r>
                <a:r>
                  <a:rPr lang="es-CL" sz="1500" dirty="0">
                    <a:solidFill>
                      <a:schemeClr val="tx2">
                        <a:lumMod val="75000"/>
                      </a:schemeClr>
                    </a:solidFill>
                    <a:latin typeface="Roboto Light"/>
                    <a:cs typeface="Roboto Light"/>
                  </a:rPr>
                  <a:t>movimiento </a:t>
                </a:r>
                <a:r>
                  <a:rPr lang="es-CL" sz="1500" dirty="0" smtClean="0">
                    <a:solidFill>
                      <a:schemeClr val="tx2">
                        <a:lumMod val="75000"/>
                      </a:schemeClr>
                    </a:solidFill>
                    <a:latin typeface="Roboto Light"/>
                    <a:cs typeface="Roboto Light"/>
                  </a:rPr>
                  <a:t>acercándose </a:t>
                </a:r>
                <a:r>
                  <a:rPr lang="es-CL" sz="1500" dirty="0">
                    <a:solidFill>
                      <a:schemeClr val="tx2">
                        <a:lumMod val="75000"/>
                      </a:schemeClr>
                    </a:solidFill>
                    <a:latin typeface="Roboto Light"/>
                    <a:cs typeface="Roboto Light"/>
                  </a:rPr>
                  <a:t>o alejándose de la </a:t>
                </a:r>
                <a:r>
                  <a:rPr lang="es-CL" sz="1500" dirty="0" smtClean="0">
                    <a:solidFill>
                      <a:schemeClr val="tx2">
                        <a:lumMod val="75000"/>
                      </a:schemeClr>
                    </a:solidFill>
                    <a:latin typeface="Roboto Light"/>
                    <a:cs typeface="Roboto Light"/>
                  </a:rPr>
                  <a:t>mejor solución</a:t>
                </a:r>
              </a:p>
              <a:p>
                <a:pPr marL="285750" indent="-285750">
                  <a:buFont typeface="Arial"/>
                  <a:buChar char="•"/>
                </a:pPr>
                <a:endParaRPr lang="it-IT" sz="1500" dirty="0">
                  <a:solidFill>
                    <a:schemeClr val="tx2">
                      <a:lumMod val="75000"/>
                    </a:schemeClr>
                  </a:solidFill>
                  <a:latin typeface="Roboto Light"/>
                  <a:cs typeface="Roboto Light"/>
                </a:endParaRPr>
              </a:p>
              <a:p>
                <a:pPr marL="285750" indent="-285750">
                  <a:buFont typeface="Arial"/>
                  <a:buChar char="•"/>
                </a:pPr>
                <a14:m>
                  <m:oMath xmlns:m="http://schemas.openxmlformats.org/officeDocument/2006/math">
                    <m:sSub>
                      <m:sSubPr>
                        <m:ctrlPr>
                          <a:rPr lang="es-CL" sz="1500" b="0" i="1" smtClean="0">
                            <a:solidFill>
                              <a:schemeClr val="tx2">
                                <a:lumMod val="75000"/>
                              </a:schemeClr>
                            </a:solidFill>
                            <a:latin typeface="Cambria Math"/>
                            <a:cs typeface="Roboto Light"/>
                          </a:rPr>
                        </m:ctrlPr>
                      </m:sSubPr>
                      <m:e>
                        <m:r>
                          <a:rPr lang="es-CL" sz="1500" b="0" i="1" smtClean="0">
                            <a:solidFill>
                              <a:schemeClr val="tx2">
                                <a:lumMod val="75000"/>
                              </a:schemeClr>
                            </a:solidFill>
                            <a:latin typeface="Cambria Math" panose="02040503050406030204" pitchFamily="18" charset="0"/>
                            <a:cs typeface="Roboto Light"/>
                          </a:rPr>
                          <m:t>𝑟</m:t>
                        </m:r>
                      </m:e>
                      <m:sub>
                        <m:r>
                          <a:rPr lang="es-CL" sz="1500" b="0" i="1" smtClean="0">
                            <a:solidFill>
                              <a:schemeClr val="tx2">
                                <a:lumMod val="75000"/>
                              </a:schemeClr>
                            </a:solidFill>
                            <a:latin typeface="Cambria Math" panose="02040503050406030204" pitchFamily="18" charset="0"/>
                            <a:cs typeface="Roboto Light"/>
                          </a:rPr>
                          <m:t>3</m:t>
                        </m:r>
                      </m:sub>
                    </m:sSub>
                  </m:oMath>
                </a14:m>
                <a:r>
                  <a:rPr lang="it-IT" sz="1500" dirty="0">
                    <a:solidFill>
                      <a:schemeClr val="tx2">
                        <a:lumMod val="75000"/>
                      </a:schemeClr>
                    </a:solidFill>
                    <a:latin typeface="Roboto Light"/>
                    <a:cs typeface="Roboto Light"/>
                  </a:rPr>
                  <a:t> entrega pesos aleatorios a la mejor solución</a:t>
                </a:r>
              </a:p>
              <a:p>
                <a:pPr marL="742950" lvl="1" indent="-285750">
                  <a:buFont typeface="Arial"/>
                  <a:buChar char="•"/>
                </a:pPr>
                <a14:m>
                  <m:oMath xmlns:m="http://schemas.openxmlformats.org/officeDocument/2006/math">
                    <m:sSub>
                      <m:sSubPr>
                        <m:ctrlPr>
                          <a:rPr lang="es-CL" sz="1300" b="0" i="1" smtClean="0">
                            <a:solidFill>
                              <a:schemeClr val="tx2">
                                <a:lumMod val="75000"/>
                              </a:schemeClr>
                            </a:solidFill>
                            <a:latin typeface="Cambria Math"/>
                            <a:cs typeface="Roboto Light"/>
                          </a:rPr>
                        </m:ctrlPr>
                      </m:sSubPr>
                      <m:e>
                        <m:r>
                          <a:rPr lang="es-CL" sz="1300" b="0" i="1" smtClean="0">
                            <a:solidFill>
                              <a:schemeClr val="tx2">
                                <a:lumMod val="75000"/>
                              </a:schemeClr>
                            </a:solidFill>
                            <a:latin typeface="Cambria Math" panose="02040503050406030204" pitchFamily="18" charset="0"/>
                            <a:cs typeface="Roboto Light"/>
                          </a:rPr>
                          <m:t>𝑟</m:t>
                        </m:r>
                      </m:e>
                      <m:sub>
                        <m:r>
                          <a:rPr lang="es-CL" sz="1300" b="0" i="1" smtClean="0">
                            <a:solidFill>
                              <a:schemeClr val="tx2">
                                <a:lumMod val="75000"/>
                              </a:schemeClr>
                            </a:solidFill>
                            <a:latin typeface="Cambria Math" panose="02040503050406030204" pitchFamily="18" charset="0"/>
                            <a:cs typeface="Roboto Light"/>
                          </a:rPr>
                          <m:t>3</m:t>
                        </m:r>
                      </m:sub>
                    </m:sSub>
                    <m:r>
                      <a:rPr lang="es-CL" sz="1300" b="0" i="1" smtClean="0">
                        <a:solidFill>
                          <a:schemeClr val="tx2">
                            <a:lumMod val="75000"/>
                          </a:schemeClr>
                        </a:solidFill>
                        <a:latin typeface="Cambria Math" panose="02040503050406030204" pitchFamily="18" charset="0"/>
                        <a:cs typeface="Roboto Light"/>
                      </a:rPr>
                      <m:t>&gt;1</m:t>
                    </m:r>
                  </m:oMath>
                </a14:m>
                <a:r>
                  <a:rPr lang="it-IT" sz="1300" dirty="0">
                    <a:solidFill>
                      <a:schemeClr val="tx2">
                        <a:lumMod val="75000"/>
                      </a:schemeClr>
                    </a:solidFill>
                    <a:latin typeface="Roboto Light"/>
                    <a:cs typeface="Roboto Light"/>
                  </a:rPr>
                  <a:t> da importancia a la mejor solución</a:t>
                </a:r>
              </a:p>
              <a:p>
                <a:pPr marL="742950" lvl="1" indent="-285750">
                  <a:buFont typeface="Arial"/>
                  <a:buChar char="•"/>
                </a:pPr>
                <a14:m>
                  <m:oMath xmlns:m="http://schemas.openxmlformats.org/officeDocument/2006/math">
                    <m:sSub>
                      <m:sSubPr>
                        <m:ctrlPr>
                          <a:rPr lang="es-MX" sz="1300" b="0" i="1" smtClean="0">
                            <a:solidFill>
                              <a:schemeClr val="tx2">
                                <a:lumMod val="75000"/>
                              </a:schemeClr>
                            </a:solidFill>
                            <a:latin typeface="Cambria Math"/>
                            <a:cs typeface="Roboto Light"/>
                          </a:rPr>
                        </m:ctrlPr>
                      </m:sSubPr>
                      <m:e>
                        <m:r>
                          <a:rPr lang="es-MX" sz="1300" b="0" i="1" smtClean="0">
                            <a:solidFill>
                              <a:schemeClr val="tx2">
                                <a:lumMod val="75000"/>
                              </a:schemeClr>
                            </a:solidFill>
                            <a:latin typeface="Cambria Math" panose="02040503050406030204" pitchFamily="18" charset="0"/>
                            <a:cs typeface="Roboto Light"/>
                          </a:rPr>
                          <m:t>𝑟</m:t>
                        </m:r>
                      </m:e>
                      <m:sub>
                        <m:r>
                          <a:rPr lang="es-MX" sz="1300" b="0" i="1" smtClean="0">
                            <a:solidFill>
                              <a:schemeClr val="tx2">
                                <a:lumMod val="75000"/>
                              </a:schemeClr>
                            </a:solidFill>
                            <a:latin typeface="Cambria Math" panose="02040503050406030204" pitchFamily="18" charset="0"/>
                            <a:cs typeface="Roboto Light"/>
                          </a:rPr>
                          <m:t>3</m:t>
                        </m:r>
                      </m:sub>
                    </m:sSub>
                    <m:r>
                      <a:rPr lang="es-MX" sz="1300" b="0" i="1" smtClean="0">
                        <a:solidFill>
                          <a:schemeClr val="tx2">
                            <a:lumMod val="75000"/>
                          </a:schemeClr>
                        </a:solidFill>
                        <a:latin typeface="Cambria Math" panose="02040503050406030204" pitchFamily="18" charset="0"/>
                        <a:cs typeface="Roboto Light"/>
                      </a:rPr>
                      <m:t>&lt;1</m:t>
                    </m:r>
                  </m:oMath>
                </a14:m>
                <a:r>
                  <a:rPr lang="it-IT" sz="1300" dirty="0">
                    <a:solidFill>
                      <a:schemeClr val="tx2">
                        <a:lumMod val="75000"/>
                      </a:schemeClr>
                    </a:solidFill>
                    <a:latin typeface="Roboto Light"/>
                    <a:cs typeface="Roboto Light"/>
                  </a:rPr>
                  <a:t> resta importancia a la mejor solución </a:t>
                </a:r>
                <a:endParaRPr lang="it-IT" sz="1300" dirty="0" smtClean="0">
                  <a:solidFill>
                    <a:schemeClr val="tx2">
                      <a:lumMod val="75000"/>
                    </a:schemeClr>
                  </a:solidFill>
                  <a:latin typeface="Roboto Light"/>
                  <a:cs typeface="Roboto Light"/>
                </a:endParaRPr>
              </a:p>
              <a:p>
                <a:pPr marL="742950" lvl="1" indent="-285750">
                  <a:buFont typeface="Arial"/>
                  <a:buChar char="•"/>
                </a:pPr>
                <a:endParaRPr lang="it-IT" sz="1300" dirty="0">
                  <a:solidFill>
                    <a:schemeClr val="tx2">
                      <a:lumMod val="75000"/>
                    </a:schemeClr>
                  </a:solidFill>
                  <a:latin typeface="Roboto Light"/>
                  <a:cs typeface="Roboto Light"/>
                </a:endParaRPr>
              </a:p>
              <a:p>
                <a:pPr marL="285750" indent="-285750">
                  <a:buFont typeface="Arial"/>
                  <a:buChar char="•"/>
                </a:pPr>
                <a14:m>
                  <m:oMath xmlns:m="http://schemas.openxmlformats.org/officeDocument/2006/math">
                    <m:sSub>
                      <m:sSubPr>
                        <m:ctrlPr>
                          <a:rPr lang="es-MX" sz="1500" b="0" i="1" smtClean="0">
                            <a:solidFill>
                              <a:schemeClr val="tx2">
                                <a:lumMod val="75000"/>
                              </a:schemeClr>
                            </a:solidFill>
                            <a:latin typeface="Cambria Math"/>
                            <a:cs typeface="Roboto Light"/>
                          </a:rPr>
                        </m:ctrlPr>
                      </m:sSubPr>
                      <m:e>
                        <m:r>
                          <a:rPr lang="es-MX" sz="1500" b="0" i="1" smtClean="0">
                            <a:solidFill>
                              <a:schemeClr val="tx2">
                                <a:lumMod val="75000"/>
                              </a:schemeClr>
                            </a:solidFill>
                            <a:latin typeface="Cambria Math" panose="02040503050406030204" pitchFamily="18" charset="0"/>
                            <a:cs typeface="Roboto Light"/>
                          </a:rPr>
                          <m:t>𝑟</m:t>
                        </m:r>
                      </m:e>
                      <m:sub>
                        <m:r>
                          <a:rPr lang="es-MX" sz="1500" b="0" i="1" smtClean="0">
                            <a:solidFill>
                              <a:schemeClr val="tx2">
                                <a:lumMod val="75000"/>
                              </a:schemeClr>
                            </a:solidFill>
                            <a:latin typeface="Cambria Math" panose="02040503050406030204" pitchFamily="18" charset="0"/>
                            <a:cs typeface="Roboto Light"/>
                          </a:rPr>
                          <m:t>4</m:t>
                        </m:r>
                      </m:sub>
                    </m:sSub>
                  </m:oMath>
                </a14:m>
                <a:r>
                  <a:rPr lang="it-IT" sz="1500" dirty="0">
                    <a:solidFill>
                      <a:schemeClr val="tx2">
                        <a:lumMod val="75000"/>
                      </a:schemeClr>
                    </a:solidFill>
                    <a:latin typeface="Roboto Light"/>
                    <a:cs typeface="Roboto Light"/>
                  </a:rPr>
                  <a:t> </a:t>
                </a:r>
                <a:r>
                  <a:rPr lang="es-CL" sz="1500" dirty="0">
                    <a:solidFill>
                      <a:schemeClr val="tx2">
                        <a:lumMod val="75000"/>
                      </a:schemeClr>
                    </a:solidFill>
                    <a:latin typeface="Roboto Light"/>
                    <a:cs typeface="Roboto Light"/>
                  </a:rPr>
                  <a:t>permite alternar equitativamente entre la función seno y coseno </a:t>
                </a: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p:txBody>
          </p:sp>
        </mc:Choice>
        <mc:Fallback>
          <p:sp>
            <p:nvSpPr>
              <p:cNvPr id="6" name="TextBox 5"/>
              <p:cNvSpPr txBox="1">
                <a:spLocks noRot="1" noChangeAspect="1" noMove="1" noResize="1" noEditPoints="1" noAdjustHandles="1" noChangeArrowheads="1" noChangeShapeType="1" noTextEdit="1"/>
              </p:cNvSpPr>
              <p:nvPr/>
            </p:nvSpPr>
            <p:spPr>
              <a:xfrm>
                <a:off x="418788" y="1588162"/>
                <a:ext cx="8075378" cy="3394134"/>
              </a:xfrm>
              <a:prstGeom prst="rect">
                <a:avLst/>
              </a:prstGeom>
              <a:blipFill rotWithShape="1">
                <a:blip r:embed="rId2"/>
                <a:stretch>
                  <a:fillRect l="-227"/>
                </a:stretch>
              </a:blipFill>
            </p:spPr>
            <p:txBody>
              <a:bodyPr/>
              <a:lstStyle/>
              <a:p>
                <a:r>
                  <a:rPr lang="es-CL">
                    <a:noFill/>
                  </a:rPr>
                  <a:t> </a:t>
                </a:r>
              </a:p>
            </p:txBody>
          </p:sp>
        </mc:Fallback>
      </mc:AlternateContent>
      <p:pic>
        <p:nvPicPr>
          <p:cNvPr id="2" name="Imagen 1">
            <a:extLst>
              <a:ext uri="{FF2B5EF4-FFF2-40B4-BE49-F238E27FC236}">
                <a16:creationId xmlns:a16="http://schemas.microsoft.com/office/drawing/2014/main" xmlns="" id="{E2CB91AC-D7CC-40D1-A437-553154934D81}"/>
              </a:ext>
            </a:extLst>
          </p:cNvPr>
          <p:cNvPicPr>
            <a:picLocks noChangeAspect="1"/>
          </p:cNvPicPr>
          <p:nvPr/>
        </p:nvPicPr>
        <p:blipFill>
          <a:blip r:embed="rId3"/>
          <a:stretch>
            <a:fillRect/>
          </a:stretch>
        </p:blipFill>
        <p:spPr>
          <a:xfrm>
            <a:off x="2494638" y="4474311"/>
            <a:ext cx="4154723" cy="2068019"/>
          </a:xfrm>
          <a:prstGeom prst="rect">
            <a:avLst/>
          </a:prstGeom>
        </p:spPr>
      </p:pic>
      <p:sp>
        <p:nvSpPr>
          <p:cNvPr id="3" name="Elipse 2">
            <a:extLst>
              <a:ext uri="{FF2B5EF4-FFF2-40B4-BE49-F238E27FC236}">
                <a16:creationId xmlns:a16="http://schemas.microsoft.com/office/drawing/2014/main" xmlns="" id="{2D99C5D7-CEB1-434E-82B9-6B7AD24041B4}"/>
              </a:ext>
            </a:extLst>
          </p:cNvPr>
          <p:cNvSpPr/>
          <p:nvPr/>
        </p:nvSpPr>
        <p:spPr>
          <a:xfrm>
            <a:off x="3293719" y="1701209"/>
            <a:ext cx="395778" cy="379623"/>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2" name="Elipse 11">
            <a:extLst>
              <a:ext uri="{FF2B5EF4-FFF2-40B4-BE49-F238E27FC236}">
                <a16:creationId xmlns:a16="http://schemas.microsoft.com/office/drawing/2014/main" xmlns="" id="{1B001B66-FDC7-43DA-89F8-7239AAA8E242}"/>
              </a:ext>
            </a:extLst>
          </p:cNvPr>
          <p:cNvSpPr/>
          <p:nvPr/>
        </p:nvSpPr>
        <p:spPr>
          <a:xfrm>
            <a:off x="3961798" y="1701208"/>
            <a:ext cx="395778" cy="379623"/>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3" name="Elipse 12">
            <a:extLst>
              <a:ext uri="{FF2B5EF4-FFF2-40B4-BE49-F238E27FC236}">
                <a16:creationId xmlns:a16="http://schemas.microsoft.com/office/drawing/2014/main" xmlns="" id="{8559528B-1EEE-47F8-992A-5AD03DAA91E7}"/>
              </a:ext>
            </a:extLst>
          </p:cNvPr>
          <p:cNvSpPr/>
          <p:nvPr/>
        </p:nvSpPr>
        <p:spPr>
          <a:xfrm>
            <a:off x="4431988" y="1701207"/>
            <a:ext cx="395778" cy="379623"/>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4" name="Elipse 13">
            <a:extLst>
              <a:ext uri="{FF2B5EF4-FFF2-40B4-BE49-F238E27FC236}">
                <a16:creationId xmlns:a16="http://schemas.microsoft.com/office/drawing/2014/main" xmlns="" id="{385D9F54-1E52-42FB-808C-0E6269814ABB}"/>
              </a:ext>
            </a:extLst>
          </p:cNvPr>
          <p:cNvSpPr/>
          <p:nvPr/>
        </p:nvSpPr>
        <p:spPr>
          <a:xfrm>
            <a:off x="6056658" y="1701206"/>
            <a:ext cx="395778" cy="379623"/>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5" name="Elipse 14">
            <a:extLst>
              <a:ext uri="{FF2B5EF4-FFF2-40B4-BE49-F238E27FC236}">
                <a16:creationId xmlns:a16="http://schemas.microsoft.com/office/drawing/2014/main" xmlns="" id="{53319286-F91C-4385-994D-F1DC943AAC6D}"/>
              </a:ext>
            </a:extLst>
          </p:cNvPr>
          <p:cNvSpPr/>
          <p:nvPr/>
        </p:nvSpPr>
        <p:spPr>
          <a:xfrm>
            <a:off x="3293719" y="2004067"/>
            <a:ext cx="395778" cy="379623"/>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6" name="Elipse 15">
            <a:extLst>
              <a:ext uri="{FF2B5EF4-FFF2-40B4-BE49-F238E27FC236}">
                <a16:creationId xmlns:a16="http://schemas.microsoft.com/office/drawing/2014/main" xmlns="" id="{514D7D46-1A7A-4944-9FF5-6946BAA4C461}"/>
              </a:ext>
            </a:extLst>
          </p:cNvPr>
          <p:cNvSpPr/>
          <p:nvPr/>
        </p:nvSpPr>
        <p:spPr>
          <a:xfrm>
            <a:off x="3951157" y="2004067"/>
            <a:ext cx="395778" cy="379623"/>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7" name="Elipse 16">
            <a:extLst>
              <a:ext uri="{FF2B5EF4-FFF2-40B4-BE49-F238E27FC236}">
                <a16:creationId xmlns:a16="http://schemas.microsoft.com/office/drawing/2014/main" xmlns="" id="{06D9D612-2722-49AF-8A94-3E9F003474F9}"/>
              </a:ext>
            </a:extLst>
          </p:cNvPr>
          <p:cNvSpPr/>
          <p:nvPr/>
        </p:nvSpPr>
        <p:spPr>
          <a:xfrm>
            <a:off x="4421347" y="2004063"/>
            <a:ext cx="395778" cy="379623"/>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8" name="Elipse 17">
            <a:extLst>
              <a:ext uri="{FF2B5EF4-FFF2-40B4-BE49-F238E27FC236}">
                <a16:creationId xmlns:a16="http://schemas.microsoft.com/office/drawing/2014/main" xmlns="" id="{AA294F47-5058-44C0-809E-DFB68E70F29B}"/>
              </a:ext>
            </a:extLst>
          </p:cNvPr>
          <p:cNvSpPr/>
          <p:nvPr/>
        </p:nvSpPr>
        <p:spPr>
          <a:xfrm>
            <a:off x="6051349" y="2004061"/>
            <a:ext cx="395778" cy="379623"/>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4219316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601428" y="1019819"/>
                <a:ext cx="4867217" cy="338554"/>
              </a:xfrm>
              <a:prstGeom prst="rect">
                <a:avLst/>
              </a:prstGeom>
              <a:noFill/>
            </p:spPr>
            <p:txBody>
              <a:bodyPr wrap="square" rtlCol="0">
                <a:spAutoFit/>
              </a:bodyPr>
              <a:lstStyle/>
              <a:p>
                <a:r>
                  <a:rPr lang="es-CL" sz="1600" spc="200" dirty="0">
                    <a:solidFill>
                      <a:schemeClr val="accent2">
                        <a:lumMod val="75000"/>
                      </a:schemeClr>
                    </a:solidFill>
                    <a:latin typeface="Roboto Medium"/>
                    <a:cs typeface="Roboto Medium"/>
                  </a:rPr>
                  <a:t>¿Cómo afecta </a:t>
                </a:r>
                <a14:m>
                  <m:oMath xmlns:m="http://schemas.openxmlformats.org/officeDocument/2006/math">
                    <m:sSub>
                      <m:sSubPr>
                        <m:ctrlPr>
                          <a:rPr lang="es-CL" sz="1600" b="0" i="1" spc="200" smtClean="0">
                            <a:solidFill>
                              <a:schemeClr val="accent2">
                                <a:lumMod val="75000"/>
                              </a:schemeClr>
                            </a:solidFill>
                            <a:latin typeface="Cambria Math"/>
                            <a:cs typeface="Roboto Medium"/>
                          </a:rPr>
                        </m:ctrlPr>
                      </m:sSubPr>
                      <m:e>
                        <m:r>
                          <a:rPr lang="es-CL" sz="1600" b="0" i="1" spc="200" smtClean="0">
                            <a:solidFill>
                              <a:schemeClr val="accent2">
                                <a:lumMod val="75000"/>
                              </a:schemeClr>
                            </a:solidFill>
                            <a:latin typeface="Cambria Math" panose="02040503050406030204" pitchFamily="18" charset="0"/>
                            <a:cs typeface="Roboto Medium"/>
                          </a:rPr>
                          <m:t>𝑟</m:t>
                        </m:r>
                      </m:e>
                      <m:sub>
                        <m:r>
                          <a:rPr lang="es-CL" sz="1600" b="0" i="1" spc="200" smtClean="0">
                            <a:solidFill>
                              <a:schemeClr val="accent2">
                                <a:lumMod val="75000"/>
                              </a:schemeClr>
                            </a:solidFill>
                            <a:latin typeface="Cambria Math" panose="02040503050406030204" pitchFamily="18" charset="0"/>
                            <a:cs typeface="Roboto Medium"/>
                          </a:rPr>
                          <m:t>1</m:t>
                        </m:r>
                      </m:sub>
                    </m:sSub>
                    <m:r>
                      <a:rPr lang="es-CL" sz="1600" b="0" i="1" spc="200" smtClean="0">
                        <a:solidFill>
                          <a:schemeClr val="accent2">
                            <a:lumMod val="75000"/>
                          </a:schemeClr>
                        </a:solidFill>
                        <a:latin typeface="Cambria Math" panose="02040503050406030204" pitchFamily="18" charset="0"/>
                        <a:cs typeface="Roboto Medium"/>
                      </a:rPr>
                      <m:t> </m:t>
                    </m:r>
                    <m:r>
                      <a:rPr lang="es-CL" sz="1600" b="0" i="1" spc="200" smtClean="0">
                        <a:solidFill>
                          <a:schemeClr val="accent2">
                            <a:lumMod val="75000"/>
                          </a:schemeClr>
                        </a:solidFill>
                        <a:latin typeface="Cambria Math" panose="02040503050406030204" pitchFamily="18" charset="0"/>
                        <a:cs typeface="Roboto Medium"/>
                      </a:rPr>
                      <m:t>𝑦</m:t>
                    </m:r>
                    <m:r>
                      <a:rPr lang="es-CL" sz="1600" b="0" i="1" spc="200" smtClean="0">
                        <a:solidFill>
                          <a:schemeClr val="accent2">
                            <a:lumMod val="75000"/>
                          </a:schemeClr>
                        </a:solidFill>
                        <a:latin typeface="Cambria Math" panose="02040503050406030204" pitchFamily="18" charset="0"/>
                        <a:cs typeface="Roboto Medium"/>
                      </a:rPr>
                      <m:t> </m:t>
                    </m:r>
                    <m:sSub>
                      <m:sSubPr>
                        <m:ctrlPr>
                          <a:rPr lang="es-CL" sz="1600" b="0" i="1" spc="200" smtClean="0">
                            <a:solidFill>
                              <a:schemeClr val="accent2">
                                <a:lumMod val="75000"/>
                              </a:schemeClr>
                            </a:solidFill>
                            <a:latin typeface="Cambria Math"/>
                            <a:cs typeface="Roboto Medium"/>
                          </a:rPr>
                        </m:ctrlPr>
                      </m:sSubPr>
                      <m:e>
                        <m:r>
                          <a:rPr lang="es-CL" sz="1600" b="0" i="1" spc="200" smtClean="0">
                            <a:solidFill>
                              <a:schemeClr val="accent2">
                                <a:lumMod val="75000"/>
                              </a:schemeClr>
                            </a:solidFill>
                            <a:latin typeface="Cambria Math" panose="02040503050406030204" pitchFamily="18" charset="0"/>
                            <a:cs typeface="Roboto Medium"/>
                          </a:rPr>
                          <m:t>𝑟</m:t>
                        </m:r>
                      </m:e>
                      <m:sub>
                        <m:r>
                          <a:rPr lang="es-CL" sz="1600" b="0" i="1" spc="200" smtClean="0">
                            <a:solidFill>
                              <a:schemeClr val="accent2">
                                <a:lumMod val="75000"/>
                              </a:schemeClr>
                            </a:solidFill>
                            <a:latin typeface="Cambria Math" panose="02040503050406030204" pitchFamily="18" charset="0"/>
                            <a:cs typeface="Roboto Medium"/>
                          </a:rPr>
                          <m:t>2</m:t>
                        </m:r>
                      </m:sub>
                    </m:sSub>
                  </m:oMath>
                </a14:m>
                <a:r>
                  <a:rPr lang="es-CL" sz="1600" spc="200" dirty="0">
                    <a:solidFill>
                      <a:schemeClr val="accent2">
                        <a:lumMod val="75000"/>
                      </a:schemeClr>
                    </a:solidFill>
                    <a:latin typeface="Roboto Medium"/>
                    <a:cs typeface="Roboto Medium"/>
                  </a:rPr>
                  <a:t> en el movimiento?</a:t>
                </a:r>
              </a:p>
            </p:txBody>
          </p:sp>
        </mc:Choice>
        <mc:Fallback xmlns="">
          <p:sp>
            <p:nvSpPr>
              <p:cNvPr id="4" name="TextBox 3"/>
              <p:cNvSpPr txBox="1">
                <a:spLocks noRot="1" noChangeAspect="1" noMove="1" noResize="1" noEditPoints="1" noAdjustHandles="1" noChangeArrowheads="1" noChangeShapeType="1" noTextEdit="1"/>
              </p:cNvSpPr>
              <p:nvPr/>
            </p:nvSpPr>
            <p:spPr>
              <a:xfrm>
                <a:off x="601428" y="1019819"/>
                <a:ext cx="4867217" cy="338554"/>
              </a:xfrm>
              <a:prstGeom prst="rect">
                <a:avLst/>
              </a:prstGeom>
              <a:blipFill>
                <a:blip r:embed="rId2"/>
                <a:stretch>
                  <a:fillRect l="-752" t="-5357" b="-2142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18788" y="1588162"/>
                <a:ext cx="8075378" cy="1617109"/>
              </a:xfrm>
              <a:prstGeom prst="rect">
                <a:avLst/>
              </a:prstGeom>
              <a:noFill/>
            </p:spPr>
            <p:txBody>
              <a:bodyPr wrap="square" rtlCol="0">
                <a:spAutoFit/>
              </a:bodyPr>
              <a:lstStyle/>
              <a:p>
                <a:pPr marL="285750" indent="-285750">
                  <a:buFont typeface="Arial"/>
                  <a:buChar char="•"/>
                </a:pPr>
                <a:r>
                  <a:rPr lang="it-IT" sz="1600" dirty="0">
                    <a:solidFill>
                      <a:schemeClr val="tx2">
                        <a:lumMod val="75000"/>
                      </a:schemeClr>
                    </a:solidFill>
                    <a:latin typeface="Roboto Light"/>
                    <a:cs typeface="Roboto Light"/>
                  </a:rPr>
                  <a:t>Consideremos un valor para </a:t>
                </a:r>
                <a14:m>
                  <m:oMath xmlns:m="http://schemas.openxmlformats.org/officeDocument/2006/math">
                    <m:sSub>
                      <m:sSubPr>
                        <m:ctrlPr>
                          <a:rPr lang="es-MX" sz="1600" b="0" i="1" smtClean="0">
                            <a:solidFill>
                              <a:schemeClr val="tx2">
                                <a:lumMod val="75000"/>
                              </a:schemeClr>
                            </a:solidFill>
                            <a:latin typeface="Cambria Math"/>
                            <a:cs typeface="Roboto Light"/>
                          </a:rPr>
                        </m:ctrlPr>
                      </m:sSubPr>
                      <m:e>
                        <m:r>
                          <a:rPr lang="es-MX" sz="1600" b="0" i="1" smtClean="0">
                            <a:solidFill>
                              <a:schemeClr val="tx2">
                                <a:lumMod val="75000"/>
                              </a:schemeClr>
                            </a:solidFill>
                            <a:latin typeface="Cambria Math" panose="02040503050406030204" pitchFamily="18" charset="0"/>
                            <a:cs typeface="Roboto Light"/>
                          </a:rPr>
                          <m:t>𝑟</m:t>
                        </m:r>
                      </m:e>
                      <m:sub>
                        <m:r>
                          <a:rPr lang="es-MX" sz="1600" b="0" i="1" smtClean="0">
                            <a:solidFill>
                              <a:schemeClr val="tx2">
                                <a:lumMod val="75000"/>
                              </a:schemeClr>
                            </a:solidFill>
                            <a:latin typeface="Cambria Math" panose="02040503050406030204" pitchFamily="18" charset="0"/>
                            <a:cs typeface="Roboto Light"/>
                          </a:rPr>
                          <m:t>1</m:t>
                        </m:r>
                      </m:sub>
                    </m:sSub>
                  </m:oMath>
                </a14:m>
                <a:r>
                  <a:rPr lang="it-IT" sz="1600" dirty="0">
                    <a:solidFill>
                      <a:schemeClr val="tx2">
                        <a:lumMod val="75000"/>
                      </a:schemeClr>
                    </a:solidFill>
                    <a:latin typeface="Roboto Light"/>
                    <a:cs typeface="Roboto Light"/>
                  </a:rPr>
                  <a:t> entre el rango [-2,2] y un valor de </a:t>
                </a:r>
                <a14:m>
                  <m:oMath xmlns:m="http://schemas.openxmlformats.org/officeDocument/2006/math">
                    <m:sSub>
                      <m:sSubPr>
                        <m:ctrlPr>
                          <a:rPr lang="es-MX" sz="1600" b="0" i="1" smtClean="0">
                            <a:solidFill>
                              <a:schemeClr val="tx2">
                                <a:lumMod val="75000"/>
                              </a:schemeClr>
                            </a:solidFill>
                            <a:latin typeface="Cambria Math"/>
                            <a:cs typeface="Roboto Light"/>
                          </a:rPr>
                        </m:ctrlPr>
                      </m:sSubPr>
                      <m:e>
                        <m:r>
                          <a:rPr lang="es-MX" sz="1600" b="0" i="1" smtClean="0">
                            <a:solidFill>
                              <a:schemeClr val="tx2">
                                <a:lumMod val="75000"/>
                              </a:schemeClr>
                            </a:solidFill>
                            <a:latin typeface="Cambria Math" panose="02040503050406030204" pitchFamily="18" charset="0"/>
                            <a:cs typeface="Roboto Light"/>
                          </a:rPr>
                          <m:t>𝑟</m:t>
                        </m:r>
                      </m:e>
                      <m:sub>
                        <m:r>
                          <a:rPr lang="es-MX" sz="1600" b="0" i="1" smtClean="0">
                            <a:solidFill>
                              <a:schemeClr val="tx2">
                                <a:lumMod val="75000"/>
                              </a:schemeClr>
                            </a:solidFill>
                            <a:latin typeface="Cambria Math" panose="02040503050406030204" pitchFamily="18" charset="0"/>
                            <a:cs typeface="Roboto Light"/>
                          </a:rPr>
                          <m:t>2</m:t>
                        </m:r>
                      </m:sub>
                    </m:sSub>
                    <m:r>
                      <a:rPr lang="es-MX" sz="1600" b="0" i="0" smtClean="0">
                        <a:solidFill>
                          <a:schemeClr val="tx2">
                            <a:lumMod val="75000"/>
                          </a:schemeClr>
                        </a:solidFill>
                        <a:latin typeface="Cambria Math" panose="02040503050406030204" pitchFamily="18" charset="0"/>
                        <a:cs typeface="Roboto Light"/>
                      </a:rPr>
                      <m:t> </m:t>
                    </m:r>
                  </m:oMath>
                </a14:m>
                <a:r>
                  <a:rPr lang="it-IT" sz="1600" dirty="0">
                    <a:solidFill>
                      <a:schemeClr val="tx2">
                        <a:lumMod val="75000"/>
                      </a:schemeClr>
                    </a:solidFill>
                    <a:latin typeface="Roboto Light"/>
                    <a:cs typeface="Roboto Light"/>
                  </a:rPr>
                  <a:t>entre el rango de </a:t>
                </a:r>
                <a14:m>
                  <m:oMath xmlns:m="http://schemas.openxmlformats.org/officeDocument/2006/math">
                    <m:r>
                      <a:rPr lang="es-MX" sz="1600" b="0" i="1" smtClean="0">
                        <a:solidFill>
                          <a:schemeClr val="tx2">
                            <a:lumMod val="75000"/>
                          </a:schemeClr>
                        </a:solidFill>
                        <a:latin typeface="Cambria Math" panose="02040503050406030204" pitchFamily="18" charset="0"/>
                        <a:cs typeface="Roboto Light"/>
                      </a:rPr>
                      <m:t>[0,2</m:t>
                    </m:r>
                    <m:r>
                      <a:rPr lang="es-MX" sz="1600" b="0" i="1" smtClean="0">
                        <a:solidFill>
                          <a:schemeClr val="tx2">
                            <a:lumMod val="75000"/>
                          </a:schemeClr>
                        </a:solidFill>
                        <a:latin typeface="Cambria Math" panose="02040503050406030204" pitchFamily="18" charset="0"/>
                        <a:cs typeface="Roboto Light"/>
                      </a:rPr>
                      <m:t>𝜋</m:t>
                    </m:r>
                    <m:r>
                      <a:rPr lang="es-MX" sz="1600" b="0" i="1" smtClean="0">
                        <a:solidFill>
                          <a:schemeClr val="tx2">
                            <a:lumMod val="75000"/>
                          </a:schemeClr>
                        </a:solidFill>
                        <a:latin typeface="Cambria Math" panose="02040503050406030204" pitchFamily="18" charset="0"/>
                        <a:cs typeface="Roboto Light"/>
                      </a:rPr>
                      <m:t>]</m:t>
                    </m:r>
                  </m:oMath>
                </a14:m>
                <a:endParaRPr lang="it-IT" sz="1600" dirty="0">
                  <a:solidFill>
                    <a:schemeClr val="tx2">
                      <a:lumMod val="75000"/>
                    </a:schemeClr>
                  </a:solidFill>
                  <a:latin typeface="Roboto Light"/>
                  <a:cs typeface="Roboto Light"/>
                </a:endParaRPr>
              </a:p>
              <a:p>
                <a:pPr/>
                <a14:m>
                  <m:oMathPara xmlns:m="http://schemas.openxmlformats.org/officeDocument/2006/math">
                    <m:oMathParaPr>
                      <m:jc m:val="centerGroup"/>
                    </m:oMathParaPr>
                    <m:oMath xmlns:m="http://schemas.openxmlformats.org/officeDocument/2006/math">
                      <m:sSubSup>
                        <m:sSubSupPr>
                          <m:ctrlPr>
                            <a:rPr lang="es-CL" sz="1600" i="1">
                              <a:solidFill>
                                <a:schemeClr val="tx2">
                                  <a:lumMod val="75000"/>
                                </a:schemeClr>
                              </a:solidFill>
                              <a:latin typeface="Cambria Math"/>
                              <a:cs typeface="Roboto Light"/>
                            </a:rPr>
                          </m:ctrlPr>
                        </m:sSubSupPr>
                        <m:e>
                          <m:r>
                            <a:rPr lang="es-CL" sz="1600" i="1">
                              <a:solidFill>
                                <a:schemeClr val="tx2">
                                  <a:lumMod val="75000"/>
                                </a:schemeClr>
                              </a:solidFill>
                              <a:latin typeface="Cambria Math" panose="02040503050406030204" pitchFamily="18" charset="0"/>
                              <a:cs typeface="Roboto Light"/>
                            </a:rPr>
                            <m:t>𝑋</m:t>
                          </m:r>
                        </m:e>
                        <m:sub>
                          <m:r>
                            <a:rPr lang="es-CL" sz="1600" i="1">
                              <a:solidFill>
                                <a:schemeClr val="tx2">
                                  <a:lumMod val="75000"/>
                                </a:schemeClr>
                              </a:solidFill>
                              <a:latin typeface="Cambria Math" panose="02040503050406030204" pitchFamily="18" charset="0"/>
                              <a:cs typeface="Roboto Light"/>
                            </a:rPr>
                            <m:t>𝑖</m:t>
                          </m:r>
                          <m:r>
                            <a:rPr lang="es-CL" sz="1600" i="1">
                              <a:solidFill>
                                <a:schemeClr val="tx2">
                                  <a:lumMod val="75000"/>
                                </a:schemeClr>
                              </a:solidFill>
                              <a:latin typeface="Cambria Math" panose="02040503050406030204" pitchFamily="18" charset="0"/>
                              <a:cs typeface="Roboto Light"/>
                            </a:rPr>
                            <m:t>,</m:t>
                          </m:r>
                          <m:r>
                            <a:rPr lang="es-CL" sz="1600" i="1">
                              <a:solidFill>
                                <a:schemeClr val="tx2">
                                  <a:lumMod val="75000"/>
                                </a:schemeClr>
                              </a:solidFill>
                              <a:latin typeface="Cambria Math" panose="02040503050406030204" pitchFamily="18" charset="0"/>
                              <a:cs typeface="Roboto Light"/>
                            </a:rPr>
                            <m:t>𝑗</m:t>
                          </m:r>
                        </m:sub>
                        <m:sup>
                          <m:r>
                            <a:rPr lang="es-CL" sz="1600" i="1">
                              <a:solidFill>
                                <a:schemeClr val="tx2">
                                  <a:lumMod val="75000"/>
                                </a:schemeClr>
                              </a:solidFill>
                              <a:latin typeface="Cambria Math" panose="02040503050406030204" pitchFamily="18" charset="0"/>
                              <a:cs typeface="Roboto Light"/>
                            </a:rPr>
                            <m:t>𝑡</m:t>
                          </m:r>
                          <m:r>
                            <a:rPr lang="es-CL" sz="1600" i="1">
                              <a:solidFill>
                                <a:schemeClr val="tx2">
                                  <a:lumMod val="75000"/>
                                </a:schemeClr>
                              </a:solidFill>
                              <a:latin typeface="Cambria Math" panose="02040503050406030204" pitchFamily="18" charset="0"/>
                              <a:cs typeface="Roboto Light"/>
                            </a:rPr>
                            <m:t>+1</m:t>
                          </m:r>
                        </m:sup>
                      </m:sSubSup>
                      <m:r>
                        <a:rPr lang="es-CL" sz="1600" i="1">
                          <a:solidFill>
                            <a:schemeClr val="tx2">
                              <a:lumMod val="75000"/>
                            </a:schemeClr>
                          </a:solidFill>
                          <a:latin typeface="Cambria Math" panose="02040503050406030204" pitchFamily="18" charset="0"/>
                          <a:cs typeface="Roboto Light"/>
                        </a:rPr>
                        <m:t>= </m:t>
                      </m:r>
                      <m:d>
                        <m:dPr>
                          <m:begChr m:val="{"/>
                          <m:endChr m:val=""/>
                          <m:ctrlPr>
                            <a:rPr lang="it-IT" sz="1600" i="1">
                              <a:solidFill>
                                <a:schemeClr val="tx2">
                                  <a:lumMod val="75000"/>
                                </a:schemeClr>
                              </a:solidFill>
                              <a:latin typeface="Cambria Math"/>
                            </a:rPr>
                          </m:ctrlPr>
                        </m:dPr>
                        <m:e>
                          <m:eqArr>
                            <m:eqArrPr>
                              <m:ctrlPr>
                                <a:rPr lang="it-IT" sz="1600" i="1">
                                  <a:solidFill>
                                    <a:schemeClr val="tx2">
                                      <a:lumMod val="75000"/>
                                    </a:schemeClr>
                                  </a:solidFill>
                                  <a:latin typeface="Cambria Math"/>
                                </a:rPr>
                              </m:ctrlPr>
                            </m:eqArrPr>
                            <m:e>
                              <m:sSubSup>
                                <m:sSubSupPr>
                                  <m:ctrlPr>
                                    <a:rPr lang="es-CL" sz="1600" i="1">
                                      <a:solidFill>
                                        <a:schemeClr val="tx2">
                                          <a:lumMod val="75000"/>
                                        </a:schemeClr>
                                      </a:solidFill>
                                      <a:latin typeface="Cambria Math"/>
                                      <a:cs typeface="Roboto Light"/>
                                    </a:rPr>
                                  </m:ctrlPr>
                                </m:sSubSupPr>
                                <m:e>
                                  <m:r>
                                    <a:rPr lang="es-CL" sz="1600" i="1">
                                      <a:solidFill>
                                        <a:schemeClr val="tx2">
                                          <a:lumMod val="75000"/>
                                        </a:schemeClr>
                                      </a:solidFill>
                                      <a:latin typeface="Cambria Math" panose="02040503050406030204" pitchFamily="18" charset="0"/>
                                      <a:cs typeface="Roboto Light"/>
                                    </a:rPr>
                                    <m:t>𝑋</m:t>
                                  </m:r>
                                </m:e>
                                <m:sub>
                                  <m:r>
                                    <a:rPr lang="es-CL" sz="1600" i="1">
                                      <a:solidFill>
                                        <a:schemeClr val="tx2">
                                          <a:lumMod val="75000"/>
                                        </a:schemeClr>
                                      </a:solidFill>
                                      <a:latin typeface="Cambria Math" panose="02040503050406030204" pitchFamily="18" charset="0"/>
                                      <a:cs typeface="Roboto Light"/>
                                    </a:rPr>
                                    <m:t>𝑖</m:t>
                                  </m:r>
                                  <m:r>
                                    <a:rPr lang="es-CL" sz="1600" i="1">
                                      <a:solidFill>
                                        <a:schemeClr val="tx2">
                                          <a:lumMod val="75000"/>
                                        </a:schemeClr>
                                      </a:solidFill>
                                      <a:latin typeface="Cambria Math" panose="02040503050406030204" pitchFamily="18" charset="0"/>
                                      <a:cs typeface="Roboto Light"/>
                                    </a:rPr>
                                    <m:t>,</m:t>
                                  </m:r>
                                  <m:r>
                                    <a:rPr lang="es-CL" sz="1600" i="1">
                                      <a:solidFill>
                                        <a:schemeClr val="tx2">
                                          <a:lumMod val="75000"/>
                                        </a:schemeClr>
                                      </a:solidFill>
                                      <a:latin typeface="Cambria Math" panose="02040503050406030204" pitchFamily="18" charset="0"/>
                                      <a:cs typeface="Roboto Light"/>
                                    </a:rPr>
                                    <m:t>𝑗</m:t>
                                  </m:r>
                                </m:sub>
                                <m:sup>
                                  <m:r>
                                    <a:rPr lang="es-CL" sz="1600" i="1">
                                      <a:solidFill>
                                        <a:schemeClr val="tx2">
                                          <a:lumMod val="75000"/>
                                        </a:schemeClr>
                                      </a:solidFill>
                                      <a:latin typeface="Cambria Math" panose="02040503050406030204" pitchFamily="18" charset="0"/>
                                      <a:cs typeface="Roboto Light"/>
                                    </a:rPr>
                                    <m:t>𝑡</m:t>
                                  </m:r>
                                </m:sup>
                              </m:sSubSup>
                              <m:r>
                                <a:rPr lang="es-CL" sz="1600" i="1">
                                  <a:solidFill>
                                    <a:schemeClr val="tx2">
                                      <a:lumMod val="75000"/>
                                    </a:schemeClr>
                                  </a:solidFill>
                                  <a:latin typeface="Cambria Math" panose="02040503050406030204" pitchFamily="18" charset="0"/>
                                  <a:cs typeface="Roboto Light"/>
                                </a:rPr>
                                <m:t>+</m:t>
                              </m:r>
                              <m:sSub>
                                <m:sSubPr>
                                  <m:ctrlPr>
                                    <a:rPr lang="es-CL" sz="1600" i="1">
                                      <a:solidFill>
                                        <a:schemeClr val="tx2">
                                          <a:lumMod val="75000"/>
                                        </a:schemeClr>
                                      </a:solidFill>
                                      <a:latin typeface="Cambria Math"/>
                                      <a:cs typeface="Roboto Light"/>
                                    </a:rPr>
                                  </m:ctrlPr>
                                </m:sSubPr>
                                <m:e>
                                  <m:r>
                                    <a:rPr lang="es-CL" sz="1600" i="1">
                                      <a:solidFill>
                                        <a:schemeClr val="tx2">
                                          <a:lumMod val="75000"/>
                                        </a:schemeClr>
                                      </a:solidFill>
                                      <a:latin typeface="Cambria Math" panose="02040503050406030204" pitchFamily="18" charset="0"/>
                                      <a:cs typeface="Roboto Light"/>
                                    </a:rPr>
                                    <m:t>𝑟</m:t>
                                  </m:r>
                                </m:e>
                                <m:sub>
                                  <m:r>
                                    <a:rPr lang="es-CL" sz="1600" i="1">
                                      <a:solidFill>
                                        <a:schemeClr val="tx2">
                                          <a:lumMod val="75000"/>
                                        </a:schemeClr>
                                      </a:solidFill>
                                      <a:latin typeface="Cambria Math" panose="02040503050406030204" pitchFamily="18" charset="0"/>
                                      <a:cs typeface="Roboto Light"/>
                                    </a:rPr>
                                    <m:t>1</m:t>
                                  </m:r>
                                </m:sub>
                              </m:sSub>
                              <m:r>
                                <a:rPr lang="es-CL" sz="1600" i="1">
                                  <a:solidFill>
                                    <a:schemeClr val="tx2">
                                      <a:lumMod val="75000"/>
                                    </a:schemeClr>
                                  </a:solidFill>
                                  <a:latin typeface="Cambria Math" panose="02040503050406030204" pitchFamily="18" charset="0"/>
                                  <a:cs typeface="Roboto Light"/>
                                </a:rPr>
                                <m:t>∙</m:t>
                              </m:r>
                              <m:func>
                                <m:funcPr>
                                  <m:ctrlPr>
                                    <a:rPr lang="es-CL" sz="1600" i="1">
                                      <a:solidFill>
                                        <a:schemeClr val="tx2">
                                          <a:lumMod val="75000"/>
                                        </a:schemeClr>
                                      </a:solidFill>
                                      <a:latin typeface="Cambria Math"/>
                                      <a:cs typeface="Roboto Light"/>
                                    </a:rPr>
                                  </m:ctrlPr>
                                </m:funcPr>
                                <m:fName>
                                  <m:r>
                                    <m:rPr>
                                      <m:sty m:val="p"/>
                                    </m:rPr>
                                    <a:rPr lang="es-CL" sz="1600">
                                      <a:solidFill>
                                        <a:schemeClr val="tx2">
                                          <a:lumMod val="75000"/>
                                        </a:schemeClr>
                                      </a:solidFill>
                                      <a:latin typeface="Cambria Math" panose="02040503050406030204" pitchFamily="18" charset="0"/>
                                      <a:cs typeface="Roboto Light"/>
                                    </a:rPr>
                                    <m:t>sin</m:t>
                                  </m:r>
                                </m:fName>
                                <m:e>
                                  <m:d>
                                    <m:dPr>
                                      <m:ctrlPr>
                                        <a:rPr lang="es-CL" sz="1600" i="1">
                                          <a:solidFill>
                                            <a:schemeClr val="tx2">
                                              <a:lumMod val="75000"/>
                                            </a:schemeClr>
                                          </a:solidFill>
                                          <a:latin typeface="Cambria Math"/>
                                          <a:cs typeface="Roboto Light"/>
                                        </a:rPr>
                                      </m:ctrlPr>
                                    </m:dPr>
                                    <m:e>
                                      <m:sSub>
                                        <m:sSubPr>
                                          <m:ctrlPr>
                                            <a:rPr lang="es-CL" sz="1600" i="1">
                                              <a:solidFill>
                                                <a:schemeClr val="tx2">
                                                  <a:lumMod val="75000"/>
                                                </a:schemeClr>
                                              </a:solidFill>
                                              <a:latin typeface="Cambria Math"/>
                                              <a:cs typeface="Roboto Light"/>
                                            </a:rPr>
                                          </m:ctrlPr>
                                        </m:sSubPr>
                                        <m:e>
                                          <m:r>
                                            <a:rPr lang="es-CL" sz="1600" i="1">
                                              <a:solidFill>
                                                <a:schemeClr val="tx2">
                                                  <a:lumMod val="75000"/>
                                                </a:schemeClr>
                                              </a:solidFill>
                                              <a:latin typeface="Cambria Math" panose="02040503050406030204" pitchFamily="18" charset="0"/>
                                              <a:cs typeface="Roboto Light"/>
                                            </a:rPr>
                                            <m:t>𝑟</m:t>
                                          </m:r>
                                        </m:e>
                                        <m:sub>
                                          <m:r>
                                            <a:rPr lang="es-CL" sz="1600" i="1">
                                              <a:solidFill>
                                                <a:schemeClr val="tx2">
                                                  <a:lumMod val="75000"/>
                                                </a:schemeClr>
                                              </a:solidFill>
                                              <a:latin typeface="Cambria Math" panose="02040503050406030204" pitchFamily="18" charset="0"/>
                                              <a:cs typeface="Roboto Light"/>
                                            </a:rPr>
                                            <m:t>2</m:t>
                                          </m:r>
                                        </m:sub>
                                      </m:sSub>
                                    </m:e>
                                  </m:d>
                                </m:e>
                              </m:func>
                              <m:r>
                                <a:rPr lang="es-CL" sz="1600" i="1">
                                  <a:solidFill>
                                    <a:schemeClr val="tx2">
                                      <a:lumMod val="75000"/>
                                    </a:schemeClr>
                                  </a:solidFill>
                                  <a:latin typeface="Cambria Math" panose="02040503050406030204" pitchFamily="18" charset="0"/>
                                  <a:cs typeface="Roboto Light"/>
                                </a:rPr>
                                <m:t>∙</m:t>
                              </m:r>
                              <m:d>
                                <m:dPr>
                                  <m:begChr m:val="|"/>
                                  <m:endChr m:val="|"/>
                                  <m:ctrlPr>
                                    <a:rPr lang="es-CL" sz="1600" i="1">
                                      <a:solidFill>
                                        <a:schemeClr val="tx2">
                                          <a:lumMod val="75000"/>
                                        </a:schemeClr>
                                      </a:solidFill>
                                      <a:latin typeface="Cambria Math"/>
                                      <a:cs typeface="Roboto Light"/>
                                    </a:rPr>
                                  </m:ctrlPr>
                                </m:dPr>
                                <m:e>
                                  <m:sSub>
                                    <m:sSubPr>
                                      <m:ctrlPr>
                                        <a:rPr lang="es-CL" sz="1600" i="1">
                                          <a:solidFill>
                                            <a:schemeClr val="tx2">
                                              <a:lumMod val="75000"/>
                                            </a:schemeClr>
                                          </a:solidFill>
                                          <a:latin typeface="Cambria Math"/>
                                          <a:cs typeface="Roboto Light"/>
                                        </a:rPr>
                                      </m:ctrlPr>
                                    </m:sSubPr>
                                    <m:e>
                                      <m:r>
                                        <a:rPr lang="es-CL" sz="1600" i="1">
                                          <a:solidFill>
                                            <a:schemeClr val="tx2">
                                              <a:lumMod val="75000"/>
                                            </a:schemeClr>
                                          </a:solidFill>
                                          <a:latin typeface="Cambria Math" panose="02040503050406030204" pitchFamily="18" charset="0"/>
                                          <a:cs typeface="Roboto Light"/>
                                        </a:rPr>
                                        <m:t>𝑟</m:t>
                                      </m:r>
                                    </m:e>
                                    <m:sub>
                                      <m:r>
                                        <a:rPr lang="es-CL" sz="1600" i="1">
                                          <a:solidFill>
                                            <a:schemeClr val="tx2">
                                              <a:lumMod val="75000"/>
                                            </a:schemeClr>
                                          </a:solidFill>
                                          <a:latin typeface="Cambria Math" panose="02040503050406030204" pitchFamily="18" charset="0"/>
                                          <a:cs typeface="Roboto Light"/>
                                        </a:rPr>
                                        <m:t>3</m:t>
                                      </m:r>
                                    </m:sub>
                                  </m:sSub>
                                  <m:sSubSup>
                                    <m:sSubSupPr>
                                      <m:ctrlPr>
                                        <a:rPr lang="es-CL" sz="1600" i="1">
                                          <a:solidFill>
                                            <a:schemeClr val="tx2">
                                              <a:lumMod val="75000"/>
                                            </a:schemeClr>
                                          </a:solidFill>
                                          <a:latin typeface="Cambria Math"/>
                                          <a:cs typeface="Roboto Light"/>
                                        </a:rPr>
                                      </m:ctrlPr>
                                    </m:sSubSupPr>
                                    <m:e>
                                      <m:r>
                                        <a:rPr lang="es-CL" sz="1600" i="1">
                                          <a:solidFill>
                                            <a:schemeClr val="tx2">
                                              <a:lumMod val="75000"/>
                                            </a:schemeClr>
                                          </a:solidFill>
                                          <a:latin typeface="Cambria Math" panose="02040503050406030204" pitchFamily="18" charset="0"/>
                                          <a:cs typeface="Roboto Light"/>
                                        </a:rPr>
                                        <m:t>𝑃</m:t>
                                      </m:r>
                                    </m:e>
                                    <m:sub>
                                      <m:r>
                                        <a:rPr lang="es-CL" sz="1600" i="1">
                                          <a:solidFill>
                                            <a:schemeClr val="tx2">
                                              <a:lumMod val="75000"/>
                                            </a:schemeClr>
                                          </a:solidFill>
                                          <a:latin typeface="Cambria Math" panose="02040503050406030204" pitchFamily="18" charset="0"/>
                                          <a:cs typeface="Roboto Light"/>
                                        </a:rPr>
                                        <m:t>𝑗</m:t>
                                      </m:r>
                                    </m:sub>
                                    <m:sup>
                                      <m:r>
                                        <a:rPr lang="es-CL" sz="1600" i="1">
                                          <a:solidFill>
                                            <a:schemeClr val="tx2">
                                              <a:lumMod val="75000"/>
                                            </a:schemeClr>
                                          </a:solidFill>
                                          <a:latin typeface="Cambria Math" panose="02040503050406030204" pitchFamily="18" charset="0"/>
                                          <a:cs typeface="Roboto Light"/>
                                        </a:rPr>
                                        <m:t>𝑡</m:t>
                                      </m:r>
                                    </m:sup>
                                  </m:sSubSup>
                                  <m:r>
                                    <a:rPr lang="es-CL" sz="1600" i="1">
                                      <a:solidFill>
                                        <a:schemeClr val="tx2">
                                          <a:lumMod val="75000"/>
                                        </a:schemeClr>
                                      </a:solidFill>
                                      <a:latin typeface="Cambria Math" panose="02040503050406030204" pitchFamily="18" charset="0"/>
                                      <a:cs typeface="Roboto Light"/>
                                    </a:rPr>
                                    <m:t>−</m:t>
                                  </m:r>
                                  <m:sSubSup>
                                    <m:sSubSupPr>
                                      <m:ctrlPr>
                                        <a:rPr lang="es-CL" sz="1600" i="1">
                                          <a:solidFill>
                                            <a:schemeClr val="tx2">
                                              <a:lumMod val="75000"/>
                                            </a:schemeClr>
                                          </a:solidFill>
                                          <a:latin typeface="Cambria Math"/>
                                          <a:cs typeface="Roboto Light"/>
                                        </a:rPr>
                                      </m:ctrlPr>
                                    </m:sSubSupPr>
                                    <m:e>
                                      <m:r>
                                        <a:rPr lang="es-CL" sz="1600" i="1">
                                          <a:solidFill>
                                            <a:schemeClr val="tx2">
                                              <a:lumMod val="75000"/>
                                            </a:schemeClr>
                                          </a:solidFill>
                                          <a:latin typeface="Cambria Math" panose="02040503050406030204" pitchFamily="18" charset="0"/>
                                          <a:cs typeface="Roboto Light"/>
                                        </a:rPr>
                                        <m:t>𝑋</m:t>
                                      </m:r>
                                    </m:e>
                                    <m:sub>
                                      <m:r>
                                        <a:rPr lang="es-CL" sz="1600" i="1">
                                          <a:solidFill>
                                            <a:schemeClr val="tx2">
                                              <a:lumMod val="75000"/>
                                            </a:schemeClr>
                                          </a:solidFill>
                                          <a:latin typeface="Cambria Math" panose="02040503050406030204" pitchFamily="18" charset="0"/>
                                          <a:cs typeface="Roboto Light"/>
                                        </a:rPr>
                                        <m:t>𝑖</m:t>
                                      </m:r>
                                      <m:r>
                                        <a:rPr lang="es-CL" sz="1600" i="1">
                                          <a:solidFill>
                                            <a:schemeClr val="tx2">
                                              <a:lumMod val="75000"/>
                                            </a:schemeClr>
                                          </a:solidFill>
                                          <a:latin typeface="Cambria Math" panose="02040503050406030204" pitchFamily="18" charset="0"/>
                                          <a:cs typeface="Roboto Light"/>
                                        </a:rPr>
                                        <m:t>,</m:t>
                                      </m:r>
                                      <m:r>
                                        <a:rPr lang="es-CL" sz="1600" i="1">
                                          <a:solidFill>
                                            <a:schemeClr val="tx2">
                                              <a:lumMod val="75000"/>
                                            </a:schemeClr>
                                          </a:solidFill>
                                          <a:latin typeface="Cambria Math" panose="02040503050406030204" pitchFamily="18" charset="0"/>
                                          <a:cs typeface="Roboto Light"/>
                                        </a:rPr>
                                        <m:t>𝑗</m:t>
                                      </m:r>
                                    </m:sub>
                                    <m:sup>
                                      <m:r>
                                        <a:rPr lang="es-CL" sz="1600" i="1">
                                          <a:solidFill>
                                            <a:schemeClr val="tx2">
                                              <a:lumMod val="75000"/>
                                            </a:schemeClr>
                                          </a:solidFill>
                                          <a:latin typeface="Cambria Math" panose="02040503050406030204" pitchFamily="18" charset="0"/>
                                          <a:cs typeface="Roboto Light"/>
                                        </a:rPr>
                                        <m:t>𝑡</m:t>
                                      </m:r>
                                    </m:sup>
                                  </m:sSubSup>
                                </m:e>
                              </m:d>
                              <m:r>
                                <a:rPr lang="es-CL" sz="1600" i="1">
                                  <a:solidFill>
                                    <a:schemeClr val="tx2">
                                      <a:lumMod val="75000"/>
                                    </a:schemeClr>
                                  </a:solidFill>
                                  <a:latin typeface="Cambria Math" panose="02040503050406030204" pitchFamily="18" charset="0"/>
                                  <a:cs typeface="Roboto Light"/>
                                </a:rPr>
                                <m:t>,       </m:t>
                              </m:r>
                              <m:sSub>
                                <m:sSubPr>
                                  <m:ctrlPr>
                                    <a:rPr lang="es-CL" sz="1600" i="1">
                                      <a:solidFill>
                                        <a:schemeClr val="tx2">
                                          <a:lumMod val="75000"/>
                                        </a:schemeClr>
                                      </a:solidFill>
                                      <a:latin typeface="Cambria Math"/>
                                      <a:cs typeface="Roboto Light"/>
                                    </a:rPr>
                                  </m:ctrlPr>
                                </m:sSubPr>
                                <m:e>
                                  <m:r>
                                    <a:rPr lang="es-CL" sz="1600" i="1">
                                      <a:solidFill>
                                        <a:schemeClr val="tx2">
                                          <a:lumMod val="75000"/>
                                        </a:schemeClr>
                                      </a:solidFill>
                                      <a:latin typeface="Cambria Math" panose="02040503050406030204" pitchFamily="18" charset="0"/>
                                      <a:cs typeface="Roboto Light"/>
                                    </a:rPr>
                                    <m:t>𝑟</m:t>
                                  </m:r>
                                </m:e>
                                <m:sub>
                                  <m:r>
                                    <a:rPr lang="es-CL" sz="1600" i="1">
                                      <a:solidFill>
                                        <a:schemeClr val="tx2">
                                          <a:lumMod val="75000"/>
                                        </a:schemeClr>
                                      </a:solidFill>
                                      <a:latin typeface="Cambria Math" panose="02040503050406030204" pitchFamily="18" charset="0"/>
                                      <a:cs typeface="Roboto Light"/>
                                    </a:rPr>
                                    <m:t>4</m:t>
                                  </m:r>
                                </m:sub>
                              </m:sSub>
                              <m:r>
                                <a:rPr lang="es-CL" sz="1600" i="1">
                                  <a:solidFill>
                                    <a:schemeClr val="tx2">
                                      <a:lumMod val="75000"/>
                                    </a:schemeClr>
                                  </a:solidFill>
                                  <a:latin typeface="Cambria Math" panose="02040503050406030204" pitchFamily="18" charset="0"/>
                                  <a:cs typeface="Roboto Light"/>
                                </a:rPr>
                                <m:t>&lt;0,5</m:t>
                              </m:r>
                            </m:e>
                            <m:e>
                              <m:sSubSup>
                                <m:sSubSupPr>
                                  <m:ctrlPr>
                                    <a:rPr lang="es-CL" sz="1600" i="1">
                                      <a:solidFill>
                                        <a:schemeClr val="tx2">
                                          <a:lumMod val="75000"/>
                                        </a:schemeClr>
                                      </a:solidFill>
                                      <a:latin typeface="Cambria Math"/>
                                      <a:cs typeface="Roboto Light"/>
                                    </a:rPr>
                                  </m:ctrlPr>
                                </m:sSubSupPr>
                                <m:e>
                                  <m:r>
                                    <a:rPr lang="es-CL" sz="1600" i="1">
                                      <a:solidFill>
                                        <a:schemeClr val="tx2">
                                          <a:lumMod val="75000"/>
                                        </a:schemeClr>
                                      </a:solidFill>
                                      <a:latin typeface="Cambria Math" panose="02040503050406030204" pitchFamily="18" charset="0"/>
                                      <a:cs typeface="Roboto Light"/>
                                    </a:rPr>
                                    <m:t>𝑋</m:t>
                                  </m:r>
                                </m:e>
                                <m:sub>
                                  <m:r>
                                    <a:rPr lang="es-CL" sz="1600" i="1">
                                      <a:solidFill>
                                        <a:schemeClr val="tx2">
                                          <a:lumMod val="75000"/>
                                        </a:schemeClr>
                                      </a:solidFill>
                                      <a:latin typeface="Cambria Math" panose="02040503050406030204" pitchFamily="18" charset="0"/>
                                      <a:cs typeface="Roboto Light"/>
                                    </a:rPr>
                                    <m:t>𝑖</m:t>
                                  </m:r>
                                  <m:r>
                                    <a:rPr lang="es-CL" sz="1600" i="1">
                                      <a:solidFill>
                                        <a:schemeClr val="tx2">
                                          <a:lumMod val="75000"/>
                                        </a:schemeClr>
                                      </a:solidFill>
                                      <a:latin typeface="Cambria Math" panose="02040503050406030204" pitchFamily="18" charset="0"/>
                                      <a:cs typeface="Roboto Light"/>
                                    </a:rPr>
                                    <m:t>,</m:t>
                                  </m:r>
                                  <m:r>
                                    <a:rPr lang="es-CL" sz="1600" i="1">
                                      <a:solidFill>
                                        <a:schemeClr val="tx2">
                                          <a:lumMod val="75000"/>
                                        </a:schemeClr>
                                      </a:solidFill>
                                      <a:latin typeface="Cambria Math" panose="02040503050406030204" pitchFamily="18" charset="0"/>
                                      <a:cs typeface="Roboto Light"/>
                                    </a:rPr>
                                    <m:t>𝑗</m:t>
                                  </m:r>
                                </m:sub>
                                <m:sup>
                                  <m:r>
                                    <a:rPr lang="es-CL" sz="1600" i="1">
                                      <a:solidFill>
                                        <a:schemeClr val="tx2">
                                          <a:lumMod val="75000"/>
                                        </a:schemeClr>
                                      </a:solidFill>
                                      <a:latin typeface="Cambria Math" panose="02040503050406030204" pitchFamily="18" charset="0"/>
                                      <a:cs typeface="Roboto Light"/>
                                    </a:rPr>
                                    <m:t>𝑡</m:t>
                                  </m:r>
                                </m:sup>
                              </m:sSubSup>
                              <m:r>
                                <a:rPr lang="es-CL" sz="1600" i="1">
                                  <a:solidFill>
                                    <a:schemeClr val="tx2">
                                      <a:lumMod val="75000"/>
                                    </a:schemeClr>
                                  </a:solidFill>
                                  <a:latin typeface="Cambria Math" panose="02040503050406030204" pitchFamily="18" charset="0"/>
                                  <a:cs typeface="Roboto Light"/>
                                </a:rPr>
                                <m:t>+</m:t>
                              </m:r>
                              <m:sSub>
                                <m:sSubPr>
                                  <m:ctrlPr>
                                    <a:rPr lang="es-CL" sz="1600" i="1">
                                      <a:solidFill>
                                        <a:schemeClr val="tx2">
                                          <a:lumMod val="75000"/>
                                        </a:schemeClr>
                                      </a:solidFill>
                                      <a:latin typeface="Cambria Math"/>
                                      <a:cs typeface="Roboto Light"/>
                                    </a:rPr>
                                  </m:ctrlPr>
                                </m:sSubPr>
                                <m:e>
                                  <m:r>
                                    <a:rPr lang="es-CL" sz="1600" i="1">
                                      <a:solidFill>
                                        <a:schemeClr val="tx2">
                                          <a:lumMod val="75000"/>
                                        </a:schemeClr>
                                      </a:solidFill>
                                      <a:latin typeface="Cambria Math" panose="02040503050406030204" pitchFamily="18" charset="0"/>
                                      <a:cs typeface="Roboto Light"/>
                                    </a:rPr>
                                    <m:t>𝑟</m:t>
                                  </m:r>
                                </m:e>
                                <m:sub>
                                  <m:r>
                                    <a:rPr lang="es-CL" sz="1600" i="1">
                                      <a:solidFill>
                                        <a:schemeClr val="tx2">
                                          <a:lumMod val="75000"/>
                                        </a:schemeClr>
                                      </a:solidFill>
                                      <a:latin typeface="Cambria Math" panose="02040503050406030204" pitchFamily="18" charset="0"/>
                                      <a:cs typeface="Roboto Light"/>
                                    </a:rPr>
                                    <m:t>1</m:t>
                                  </m:r>
                                </m:sub>
                              </m:sSub>
                              <m:r>
                                <a:rPr lang="es-CL" sz="1600" i="1">
                                  <a:solidFill>
                                    <a:schemeClr val="tx2">
                                      <a:lumMod val="75000"/>
                                    </a:schemeClr>
                                  </a:solidFill>
                                  <a:latin typeface="Cambria Math" panose="02040503050406030204" pitchFamily="18" charset="0"/>
                                  <a:cs typeface="Roboto Light"/>
                                </a:rPr>
                                <m:t>∙</m:t>
                              </m:r>
                              <m:func>
                                <m:funcPr>
                                  <m:ctrlPr>
                                    <a:rPr lang="es-CL" sz="1600" i="1">
                                      <a:solidFill>
                                        <a:schemeClr val="tx2">
                                          <a:lumMod val="75000"/>
                                        </a:schemeClr>
                                      </a:solidFill>
                                      <a:latin typeface="Cambria Math"/>
                                      <a:cs typeface="Roboto Light"/>
                                    </a:rPr>
                                  </m:ctrlPr>
                                </m:funcPr>
                                <m:fName>
                                  <m:r>
                                    <m:rPr>
                                      <m:sty m:val="p"/>
                                    </m:rPr>
                                    <a:rPr lang="es-CL" sz="1600">
                                      <a:solidFill>
                                        <a:schemeClr val="tx2">
                                          <a:lumMod val="75000"/>
                                        </a:schemeClr>
                                      </a:solidFill>
                                      <a:latin typeface="Cambria Math" panose="02040503050406030204" pitchFamily="18" charset="0"/>
                                      <a:cs typeface="Roboto Light"/>
                                    </a:rPr>
                                    <m:t>cos</m:t>
                                  </m:r>
                                </m:fName>
                                <m:e>
                                  <m:d>
                                    <m:dPr>
                                      <m:ctrlPr>
                                        <a:rPr lang="es-CL" sz="1600" i="1">
                                          <a:solidFill>
                                            <a:schemeClr val="tx2">
                                              <a:lumMod val="75000"/>
                                            </a:schemeClr>
                                          </a:solidFill>
                                          <a:latin typeface="Cambria Math"/>
                                          <a:cs typeface="Roboto Light"/>
                                        </a:rPr>
                                      </m:ctrlPr>
                                    </m:dPr>
                                    <m:e>
                                      <m:sSub>
                                        <m:sSubPr>
                                          <m:ctrlPr>
                                            <a:rPr lang="es-CL" sz="1600" i="1">
                                              <a:solidFill>
                                                <a:schemeClr val="tx2">
                                                  <a:lumMod val="75000"/>
                                                </a:schemeClr>
                                              </a:solidFill>
                                              <a:latin typeface="Cambria Math"/>
                                              <a:cs typeface="Roboto Light"/>
                                            </a:rPr>
                                          </m:ctrlPr>
                                        </m:sSubPr>
                                        <m:e>
                                          <m:r>
                                            <a:rPr lang="es-CL" sz="1600" i="1">
                                              <a:solidFill>
                                                <a:schemeClr val="tx2">
                                                  <a:lumMod val="75000"/>
                                                </a:schemeClr>
                                              </a:solidFill>
                                              <a:latin typeface="Cambria Math" panose="02040503050406030204" pitchFamily="18" charset="0"/>
                                              <a:cs typeface="Roboto Light"/>
                                            </a:rPr>
                                            <m:t>𝑟</m:t>
                                          </m:r>
                                        </m:e>
                                        <m:sub>
                                          <m:r>
                                            <a:rPr lang="es-CL" sz="1600" i="1">
                                              <a:solidFill>
                                                <a:schemeClr val="tx2">
                                                  <a:lumMod val="75000"/>
                                                </a:schemeClr>
                                              </a:solidFill>
                                              <a:latin typeface="Cambria Math" panose="02040503050406030204" pitchFamily="18" charset="0"/>
                                              <a:cs typeface="Roboto Light"/>
                                            </a:rPr>
                                            <m:t>2</m:t>
                                          </m:r>
                                        </m:sub>
                                      </m:sSub>
                                    </m:e>
                                  </m:d>
                                </m:e>
                              </m:func>
                              <m:r>
                                <a:rPr lang="es-CL" sz="1600" i="1">
                                  <a:solidFill>
                                    <a:schemeClr val="tx2">
                                      <a:lumMod val="75000"/>
                                    </a:schemeClr>
                                  </a:solidFill>
                                  <a:latin typeface="Cambria Math" panose="02040503050406030204" pitchFamily="18" charset="0"/>
                                  <a:cs typeface="Roboto Light"/>
                                </a:rPr>
                                <m:t>∙</m:t>
                              </m:r>
                              <m:d>
                                <m:dPr>
                                  <m:begChr m:val="|"/>
                                  <m:endChr m:val="|"/>
                                  <m:ctrlPr>
                                    <a:rPr lang="es-CL" sz="1600" i="1">
                                      <a:solidFill>
                                        <a:schemeClr val="tx2">
                                          <a:lumMod val="75000"/>
                                        </a:schemeClr>
                                      </a:solidFill>
                                      <a:latin typeface="Cambria Math"/>
                                      <a:cs typeface="Roboto Light"/>
                                    </a:rPr>
                                  </m:ctrlPr>
                                </m:dPr>
                                <m:e>
                                  <m:sSub>
                                    <m:sSubPr>
                                      <m:ctrlPr>
                                        <a:rPr lang="es-CL" sz="1600" i="1">
                                          <a:solidFill>
                                            <a:schemeClr val="tx2">
                                              <a:lumMod val="75000"/>
                                            </a:schemeClr>
                                          </a:solidFill>
                                          <a:latin typeface="Cambria Math"/>
                                          <a:cs typeface="Roboto Light"/>
                                        </a:rPr>
                                      </m:ctrlPr>
                                    </m:sSubPr>
                                    <m:e>
                                      <m:r>
                                        <a:rPr lang="es-CL" sz="1600" i="1">
                                          <a:solidFill>
                                            <a:schemeClr val="tx2">
                                              <a:lumMod val="75000"/>
                                            </a:schemeClr>
                                          </a:solidFill>
                                          <a:latin typeface="Cambria Math" panose="02040503050406030204" pitchFamily="18" charset="0"/>
                                          <a:cs typeface="Roboto Light"/>
                                        </a:rPr>
                                        <m:t>𝑟</m:t>
                                      </m:r>
                                    </m:e>
                                    <m:sub>
                                      <m:r>
                                        <a:rPr lang="es-CL" sz="1600" i="1">
                                          <a:solidFill>
                                            <a:schemeClr val="tx2">
                                              <a:lumMod val="75000"/>
                                            </a:schemeClr>
                                          </a:solidFill>
                                          <a:latin typeface="Cambria Math" panose="02040503050406030204" pitchFamily="18" charset="0"/>
                                          <a:cs typeface="Roboto Light"/>
                                        </a:rPr>
                                        <m:t>3</m:t>
                                      </m:r>
                                    </m:sub>
                                  </m:sSub>
                                  <m:sSubSup>
                                    <m:sSubSupPr>
                                      <m:ctrlPr>
                                        <a:rPr lang="es-CL" sz="1600" i="1">
                                          <a:solidFill>
                                            <a:schemeClr val="tx2">
                                              <a:lumMod val="75000"/>
                                            </a:schemeClr>
                                          </a:solidFill>
                                          <a:latin typeface="Cambria Math"/>
                                          <a:cs typeface="Roboto Light"/>
                                        </a:rPr>
                                      </m:ctrlPr>
                                    </m:sSubSupPr>
                                    <m:e>
                                      <m:r>
                                        <a:rPr lang="es-CL" sz="1600" i="1">
                                          <a:solidFill>
                                            <a:schemeClr val="tx2">
                                              <a:lumMod val="75000"/>
                                            </a:schemeClr>
                                          </a:solidFill>
                                          <a:latin typeface="Cambria Math" panose="02040503050406030204" pitchFamily="18" charset="0"/>
                                          <a:cs typeface="Roboto Light"/>
                                        </a:rPr>
                                        <m:t>𝑃</m:t>
                                      </m:r>
                                    </m:e>
                                    <m:sub>
                                      <m:r>
                                        <a:rPr lang="es-CL" sz="1600" i="1">
                                          <a:solidFill>
                                            <a:schemeClr val="tx2">
                                              <a:lumMod val="75000"/>
                                            </a:schemeClr>
                                          </a:solidFill>
                                          <a:latin typeface="Cambria Math" panose="02040503050406030204" pitchFamily="18" charset="0"/>
                                          <a:cs typeface="Roboto Light"/>
                                        </a:rPr>
                                        <m:t>𝑗</m:t>
                                      </m:r>
                                    </m:sub>
                                    <m:sup>
                                      <m:r>
                                        <a:rPr lang="es-CL" sz="1600" i="1">
                                          <a:solidFill>
                                            <a:schemeClr val="tx2">
                                              <a:lumMod val="75000"/>
                                            </a:schemeClr>
                                          </a:solidFill>
                                          <a:latin typeface="Cambria Math" panose="02040503050406030204" pitchFamily="18" charset="0"/>
                                          <a:cs typeface="Roboto Light"/>
                                        </a:rPr>
                                        <m:t>𝑡</m:t>
                                      </m:r>
                                    </m:sup>
                                  </m:sSubSup>
                                  <m:r>
                                    <a:rPr lang="es-CL" sz="1600" i="1">
                                      <a:solidFill>
                                        <a:schemeClr val="tx2">
                                          <a:lumMod val="75000"/>
                                        </a:schemeClr>
                                      </a:solidFill>
                                      <a:latin typeface="Cambria Math" panose="02040503050406030204" pitchFamily="18" charset="0"/>
                                      <a:cs typeface="Roboto Light"/>
                                    </a:rPr>
                                    <m:t>−</m:t>
                                  </m:r>
                                  <m:sSubSup>
                                    <m:sSubSupPr>
                                      <m:ctrlPr>
                                        <a:rPr lang="es-CL" sz="1600" i="1">
                                          <a:solidFill>
                                            <a:schemeClr val="tx2">
                                              <a:lumMod val="75000"/>
                                            </a:schemeClr>
                                          </a:solidFill>
                                          <a:latin typeface="Cambria Math"/>
                                          <a:cs typeface="Roboto Light"/>
                                        </a:rPr>
                                      </m:ctrlPr>
                                    </m:sSubSupPr>
                                    <m:e>
                                      <m:r>
                                        <a:rPr lang="es-CL" sz="1600" i="1">
                                          <a:solidFill>
                                            <a:schemeClr val="tx2">
                                              <a:lumMod val="75000"/>
                                            </a:schemeClr>
                                          </a:solidFill>
                                          <a:latin typeface="Cambria Math" panose="02040503050406030204" pitchFamily="18" charset="0"/>
                                          <a:cs typeface="Roboto Light"/>
                                        </a:rPr>
                                        <m:t>𝑋</m:t>
                                      </m:r>
                                    </m:e>
                                    <m:sub>
                                      <m:r>
                                        <a:rPr lang="es-CL" sz="1600" i="1">
                                          <a:solidFill>
                                            <a:schemeClr val="tx2">
                                              <a:lumMod val="75000"/>
                                            </a:schemeClr>
                                          </a:solidFill>
                                          <a:latin typeface="Cambria Math" panose="02040503050406030204" pitchFamily="18" charset="0"/>
                                          <a:cs typeface="Roboto Light"/>
                                        </a:rPr>
                                        <m:t>𝑖</m:t>
                                      </m:r>
                                      <m:r>
                                        <a:rPr lang="es-CL" sz="1600" i="1">
                                          <a:solidFill>
                                            <a:schemeClr val="tx2">
                                              <a:lumMod val="75000"/>
                                            </a:schemeClr>
                                          </a:solidFill>
                                          <a:latin typeface="Cambria Math" panose="02040503050406030204" pitchFamily="18" charset="0"/>
                                          <a:cs typeface="Roboto Light"/>
                                        </a:rPr>
                                        <m:t>,</m:t>
                                      </m:r>
                                      <m:r>
                                        <a:rPr lang="es-CL" sz="1600" i="1">
                                          <a:solidFill>
                                            <a:schemeClr val="tx2">
                                              <a:lumMod val="75000"/>
                                            </a:schemeClr>
                                          </a:solidFill>
                                          <a:latin typeface="Cambria Math" panose="02040503050406030204" pitchFamily="18" charset="0"/>
                                          <a:cs typeface="Roboto Light"/>
                                        </a:rPr>
                                        <m:t>𝑗</m:t>
                                      </m:r>
                                    </m:sub>
                                    <m:sup>
                                      <m:r>
                                        <a:rPr lang="es-CL" sz="1600" i="1">
                                          <a:solidFill>
                                            <a:schemeClr val="tx2">
                                              <a:lumMod val="75000"/>
                                            </a:schemeClr>
                                          </a:solidFill>
                                          <a:latin typeface="Cambria Math" panose="02040503050406030204" pitchFamily="18" charset="0"/>
                                          <a:cs typeface="Roboto Light"/>
                                        </a:rPr>
                                        <m:t>𝑡</m:t>
                                      </m:r>
                                    </m:sup>
                                  </m:sSubSup>
                                </m:e>
                              </m:d>
                              <m:r>
                                <a:rPr lang="es-CL" sz="1600" i="1">
                                  <a:solidFill>
                                    <a:schemeClr val="tx2">
                                      <a:lumMod val="75000"/>
                                    </a:schemeClr>
                                  </a:solidFill>
                                  <a:latin typeface="Cambria Math" panose="02040503050406030204" pitchFamily="18" charset="0"/>
                                  <a:cs typeface="Roboto Light"/>
                                </a:rPr>
                                <m:t>,       </m:t>
                              </m:r>
                              <m:sSub>
                                <m:sSubPr>
                                  <m:ctrlPr>
                                    <a:rPr lang="es-CL" sz="1600" i="1">
                                      <a:solidFill>
                                        <a:schemeClr val="tx2">
                                          <a:lumMod val="75000"/>
                                        </a:schemeClr>
                                      </a:solidFill>
                                      <a:latin typeface="Cambria Math"/>
                                      <a:cs typeface="Roboto Light"/>
                                    </a:rPr>
                                  </m:ctrlPr>
                                </m:sSubPr>
                                <m:e>
                                  <m:r>
                                    <a:rPr lang="es-CL" sz="1600" i="1">
                                      <a:solidFill>
                                        <a:schemeClr val="tx2">
                                          <a:lumMod val="75000"/>
                                        </a:schemeClr>
                                      </a:solidFill>
                                      <a:latin typeface="Cambria Math" panose="02040503050406030204" pitchFamily="18" charset="0"/>
                                      <a:cs typeface="Roboto Light"/>
                                    </a:rPr>
                                    <m:t>𝑟</m:t>
                                  </m:r>
                                </m:e>
                                <m:sub>
                                  <m:r>
                                    <a:rPr lang="es-CL" sz="1600" i="1">
                                      <a:solidFill>
                                        <a:schemeClr val="tx2">
                                          <a:lumMod val="75000"/>
                                        </a:schemeClr>
                                      </a:solidFill>
                                      <a:latin typeface="Cambria Math" panose="02040503050406030204" pitchFamily="18" charset="0"/>
                                      <a:cs typeface="Roboto Light"/>
                                    </a:rPr>
                                    <m:t>4</m:t>
                                  </m:r>
                                </m:sub>
                              </m:sSub>
                              <m:r>
                                <a:rPr lang="es-CL" sz="1600" i="1">
                                  <a:solidFill>
                                    <a:schemeClr val="tx2">
                                      <a:lumMod val="75000"/>
                                    </a:schemeClr>
                                  </a:solidFill>
                                  <a:latin typeface="Cambria Math" panose="02040503050406030204" pitchFamily="18" charset="0"/>
                                  <a:cs typeface="Roboto Light"/>
                                </a:rPr>
                                <m:t>≥0,5</m:t>
                              </m:r>
                            </m:e>
                          </m:eqArr>
                        </m:e>
                      </m:d>
                    </m:oMath>
                  </m:oMathPara>
                </a14:m>
                <a:endParaRPr lang="it-IT" sz="1600" dirty="0">
                  <a:solidFill>
                    <a:schemeClr val="tx2">
                      <a:lumMod val="75000"/>
                    </a:schemeClr>
                  </a:solidFill>
                  <a:latin typeface="Roboto Light"/>
                  <a:cs typeface="Roboto Light"/>
                </a:endParaRPr>
              </a:p>
              <a:p>
                <a:pPr marL="285750" indent="-285750">
                  <a:buFont typeface="Arial"/>
                  <a:buChar char="•"/>
                </a:pPr>
                <a:r>
                  <a:rPr lang="it-IT" sz="1600" dirty="0">
                    <a:solidFill>
                      <a:schemeClr val="tx2">
                        <a:lumMod val="75000"/>
                      </a:schemeClr>
                    </a:solidFill>
                    <a:latin typeface="Roboto Light"/>
                    <a:cs typeface="Roboto Light"/>
                  </a:rPr>
                  <a:t>Así...</a:t>
                </a:r>
              </a:p>
            </p:txBody>
          </p:sp>
        </mc:Choice>
        <mc:Fallback xmlns="">
          <p:sp>
            <p:nvSpPr>
              <p:cNvPr id="6" name="TextBox 5"/>
              <p:cNvSpPr txBox="1">
                <a:spLocks noRot="1" noChangeAspect="1" noMove="1" noResize="1" noEditPoints="1" noAdjustHandles="1" noChangeArrowheads="1" noChangeShapeType="1" noTextEdit="1"/>
              </p:cNvSpPr>
              <p:nvPr/>
            </p:nvSpPr>
            <p:spPr>
              <a:xfrm>
                <a:off x="418788" y="1588162"/>
                <a:ext cx="8075378" cy="1617109"/>
              </a:xfrm>
              <a:prstGeom prst="rect">
                <a:avLst/>
              </a:prstGeom>
              <a:blipFill>
                <a:blip r:embed="rId3"/>
                <a:stretch>
                  <a:fillRect l="-302" t="-1132" b="-4151"/>
                </a:stretch>
              </a:blipFill>
            </p:spPr>
            <p:txBody>
              <a:bodyPr/>
              <a:lstStyle/>
              <a:p>
                <a:r>
                  <a:rPr lang="es-CL">
                    <a:noFill/>
                  </a:rPr>
                  <a:t> </a:t>
                </a:r>
              </a:p>
            </p:txBody>
          </p:sp>
        </mc:Fallback>
      </mc:AlternateContent>
      <p:pic>
        <p:nvPicPr>
          <p:cNvPr id="5" name="Imagen 4">
            <a:extLst>
              <a:ext uri="{FF2B5EF4-FFF2-40B4-BE49-F238E27FC236}">
                <a16:creationId xmlns:a16="http://schemas.microsoft.com/office/drawing/2014/main" xmlns="" id="{DC0CCF8A-2ECF-4269-AC43-D106B97863C0}"/>
              </a:ext>
            </a:extLst>
          </p:cNvPr>
          <p:cNvPicPr>
            <a:picLocks noChangeAspect="1"/>
          </p:cNvPicPr>
          <p:nvPr/>
        </p:nvPicPr>
        <p:blipFill>
          <a:blip r:embed="rId4"/>
          <a:stretch>
            <a:fillRect/>
          </a:stretch>
        </p:blipFill>
        <p:spPr>
          <a:xfrm>
            <a:off x="938884" y="3205271"/>
            <a:ext cx="7266231" cy="3051111"/>
          </a:xfrm>
          <a:prstGeom prst="rect">
            <a:avLst/>
          </a:prstGeom>
        </p:spPr>
      </p:pic>
      <p:sp>
        <p:nvSpPr>
          <p:cNvPr id="2" name="Elipse 1">
            <a:extLst>
              <a:ext uri="{FF2B5EF4-FFF2-40B4-BE49-F238E27FC236}">
                <a16:creationId xmlns:a16="http://schemas.microsoft.com/office/drawing/2014/main" xmlns="" id="{DCEDEA4B-19E5-45EF-A78B-81C99BBF561C}"/>
              </a:ext>
            </a:extLst>
          </p:cNvPr>
          <p:cNvSpPr/>
          <p:nvPr/>
        </p:nvSpPr>
        <p:spPr>
          <a:xfrm>
            <a:off x="3225242" y="2006353"/>
            <a:ext cx="1231235" cy="10386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549680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428" y="1019819"/>
            <a:ext cx="3855049" cy="338554"/>
          </a:xfrm>
          <a:prstGeom prst="rect">
            <a:avLst/>
          </a:prstGeom>
          <a:noFill/>
        </p:spPr>
        <p:txBody>
          <a:bodyPr wrap="square" rtlCol="0">
            <a:spAutoFit/>
          </a:bodyPr>
          <a:lstStyle/>
          <a:p>
            <a:r>
              <a:rPr lang="es-CL" sz="1600" spc="200" dirty="0">
                <a:solidFill>
                  <a:schemeClr val="accent2">
                    <a:lumMod val="75000"/>
                  </a:schemeClr>
                </a:solidFill>
                <a:latin typeface="Roboto Medium"/>
                <a:cs typeface="Roboto Medium"/>
              </a:rPr>
              <a:t>Exploración y Explotación SCA</a:t>
            </a:r>
          </a:p>
        </p:txBody>
      </p:sp>
      <mc:AlternateContent xmlns:mc="http://schemas.openxmlformats.org/markup-compatibility/2006" xmlns:a14="http://schemas.microsoft.com/office/drawing/2010/main">
        <mc:Choice Requires="a14">
          <p:sp>
            <p:nvSpPr>
              <p:cNvPr id="6" name="TextBox 5"/>
              <p:cNvSpPr txBox="1"/>
              <p:nvPr/>
            </p:nvSpPr>
            <p:spPr>
              <a:xfrm>
                <a:off x="418788" y="1588162"/>
                <a:ext cx="8075378" cy="5252207"/>
              </a:xfrm>
              <a:prstGeom prst="rect">
                <a:avLst/>
              </a:prstGeom>
              <a:noFill/>
            </p:spPr>
            <p:txBody>
              <a:bodyPr wrap="square" rtlCol="0">
                <a:spAutoFit/>
              </a:bodyPr>
              <a:lstStyle/>
              <a:p>
                <a:pPr marL="285750" indent="-285750">
                  <a:buFont typeface="Arial"/>
                  <a:buChar char="•"/>
                </a:pPr>
                <a:r>
                  <a:rPr lang="es-CL" sz="1400" dirty="0">
                    <a:solidFill>
                      <a:schemeClr val="tx2">
                        <a:lumMod val="75000"/>
                      </a:schemeClr>
                    </a:solidFill>
                    <a:latin typeface="Roboto Light"/>
                    <a:cs typeface="Roboto Light"/>
                  </a:rPr>
                  <a:t>Recordemos el parámetro </a:t>
                </a:r>
                <a14:m>
                  <m:oMath xmlns:m="http://schemas.openxmlformats.org/officeDocument/2006/math">
                    <m:sSub>
                      <m:sSubPr>
                        <m:ctrlPr>
                          <a:rPr lang="es-CL" sz="1400" b="0" i="1" smtClean="0">
                            <a:solidFill>
                              <a:schemeClr val="tx2">
                                <a:lumMod val="75000"/>
                              </a:schemeClr>
                            </a:solidFill>
                            <a:latin typeface="Cambria Math"/>
                            <a:cs typeface="Roboto Light"/>
                          </a:rPr>
                        </m:ctrlPr>
                      </m:sSubPr>
                      <m:e>
                        <m:r>
                          <a:rPr lang="es-CL" sz="1400" b="0" i="1" smtClean="0">
                            <a:solidFill>
                              <a:schemeClr val="tx2">
                                <a:lumMod val="75000"/>
                              </a:schemeClr>
                            </a:solidFill>
                            <a:latin typeface="Cambria Math" panose="02040503050406030204" pitchFamily="18" charset="0"/>
                            <a:cs typeface="Roboto Light"/>
                          </a:rPr>
                          <m:t>𝑟</m:t>
                        </m:r>
                      </m:e>
                      <m:sub>
                        <m:r>
                          <a:rPr lang="es-CL" sz="1400" b="0" i="1" smtClean="0">
                            <a:solidFill>
                              <a:schemeClr val="tx2">
                                <a:lumMod val="75000"/>
                              </a:schemeClr>
                            </a:solidFill>
                            <a:latin typeface="Cambria Math" panose="02040503050406030204" pitchFamily="18" charset="0"/>
                            <a:cs typeface="Roboto Light"/>
                          </a:rPr>
                          <m:t>1</m:t>
                        </m:r>
                      </m:sub>
                    </m:sSub>
                    <m:r>
                      <a:rPr lang="es-CL" sz="1400" b="0" i="0" smtClean="0">
                        <a:solidFill>
                          <a:schemeClr val="tx2">
                            <a:lumMod val="75000"/>
                          </a:schemeClr>
                        </a:solidFill>
                        <a:latin typeface="Cambria Math" panose="02040503050406030204" pitchFamily="18" charset="0"/>
                        <a:cs typeface="Roboto Light"/>
                      </a:rPr>
                      <m:t>.</m:t>
                    </m:r>
                  </m:oMath>
                </a14:m>
                <a:r>
                  <a:rPr lang="it-IT" sz="1400" dirty="0">
                    <a:solidFill>
                      <a:schemeClr val="tx2">
                        <a:lumMod val="75000"/>
                      </a:schemeClr>
                    </a:solidFill>
                    <a:latin typeface="Roboto Light"/>
                    <a:cs typeface="Roboto Light"/>
                  </a:rPr>
                  <a:t>...</a:t>
                </a:r>
              </a:p>
              <a:p>
                <a:pPr/>
                <a14:m>
                  <m:oMathPara xmlns:m="http://schemas.openxmlformats.org/officeDocument/2006/math">
                    <m:oMathParaPr>
                      <m:jc m:val="centerGroup"/>
                    </m:oMathParaPr>
                    <m:oMath xmlns:m="http://schemas.openxmlformats.org/officeDocument/2006/math">
                      <m:sSub>
                        <m:sSubPr>
                          <m:ctrlPr>
                            <a:rPr lang="es-MX" sz="1600" i="1">
                              <a:solidFill>
                                <a:schemeClr val="tx2">
                                  <a:lumMod val="75000"/>
                                </a:schemeClr>
                              </a:solidFill>
                              <a:latin typeface="Cambria Math"/>
                              <a:cs typeface="Roboto Light"/>
                            </a:rPr>
                          </m:ctrlPr>
                        </m:sSubPr>
                        <m:e>
                          <m:r>
                            <a:rPr lang="es-MX" sz="1600" i="1">
                              <a:solidFill>
                                <a:schemeClr val="tx2">
                                  <a:lumMod val="75000"/>
                                </a:schemeClr>
                              </a:solidFill>
                              <a:latin typeface="Cambria Math" panose="02040503050406030204" pitchFamily="18" charset="0"/>
                              <a:cs typeface="Roboto Light"/>
                            </a:rPr>
                            <m:t>𝑟</m:t>
                          </m:r>
                        </m:e>
                        <m:sub>
                          <m:r>
                            <a:rPr lang="es-MX" sz="1600" i="1">
                              <a:solidFill>
                                <a:schemeClr val="tx2">
                                  <a:lumMod val="75000"/>
                                </a:schemeClr>
                              </a:solidFill>
                              <a:latin typeface="Cambria Math" panose="02040503050406030204" pitchFamily="18" charset="0"/>
                              <a:cs typeface="Roboto Light"/>
                            </a:rPr>
                            <m:t>1</m:t>
                          </m:r>
                        </m:sub>
                      </m:sSub>
                      <m:r>
                        <a:rPr lang="es-MX" sz="1600" i="1">
                          <a:solidFill>
                            <a:schemeClr val="tx2">
                              <a:lumMod val="75000"/>
                            </a:schemeClr>
                          </a:solidFill>
                          <a:latin typeface="Cambria Math" panose="02040503050406030204" pitchFamily="18" charset="0"/>
                          <a:cs typeface="Roboto Light"/>
                        </a:rPr>
                        <m:t>=</m:t>
                      </m:r>
                      <m:r>
                        <a:rPr lang="es-MX" sz="1600" i="1">
                          <a:solidFill>
                            <a:schemeClr val="tx2">
                              <a:lumMod val="75000"/>
                            </a:schemeClr>
                          </a:solidFill>
                          <a:latin typeface="Cambria Math" panose="02040503050406030204" pitchFamily="18" charset="0"/>
                          <a:cs typeface="Roboto Light"/>
                        </a:rPr>
                        <m:t>𝑎</m:t>
                      </m:r>
                      <m:r>
                        <a:rPr lang="es-MX" sz="1600" i="1">
                          <a:solidFill>
                            <a:schemeClr val="tx2">
                              <a:lumMod val="75000"/>
                            </a:schemeClr>
                          </a:solidFill>
                          <a:latin typeface="Cambria Math" panose="02040503050406030204" pitchFamily="18" charset="0"/>
                          <a:cs typeface="Roboto Light"/>
                        </a:rPr>
                        <m:t>−</m:t>
                      </m:r>
                      <m:r>
                        <a:rPr lang="es-MX" sz="1600" i="1">
                          <a:solidFill>
                            <a:schemeClr val="tx2">
                              <a:lumMod val="75000"/>
                            </a:schemeClr>
                          </a:solidFill>
                          <a:latin typeface="Cambria Math" panose="02040503050406030204" pitchFamily="18" charset="0"/>
                          <a:cs typeface="Roboto Light"/>
                        </a:rPr>
                        <m:t>𝑡</m:t>
                      </m:r>
                      <m:r>
                        <a:rPr lang="es-MX" sz="1600" i="1">
                          <a:solidFill>
                            <a:schemeClr val="tx2">
                              <a:lumMod val="75000"/>
                            </a:schemeClr>
                          </a:solidFill>
                          <a:latin typeface="Cambria Math" panose="02040503050406030204" pitchFamily="18" charset="0"/>
                          <a:cs typeface="Roboto Light"/>
                        </a:rPr>
                        <m:t>∙</m:t>
                      </m:r>
                      <m:f>
                        <m:fPr>
                          <m:ctrlPr>
                            <a:rPr lang="es-MX" sz="1600" i="1">
                              <a:solidFill>
                                <a:schemeClr val="tx2">
                                  <a:lumMod val="75000"/>
                                </a:schemeClr>
                              </a:solidFill>
                              <a:latin typeface="Cambria Math"/>
                              <a:cs typeface="Roboto Light"/>
                            </a:rPr>
                          </m:ctrlPr>
                        </m:fPr>
                        <m:num>
                          <m:r>
                            <a:rPr lang="es-MX" sz="1600" i="1">
                              <a:solidFill>
                                <a:schemeClr val="tx2">
                                  <a:lumMod val="75000"/>
                                </a:schemeClr>
                              </a:solidFill>
                              <a:latin typeface="Cambria Math" panose="02040503050406030204" pitchFamily="18" charset="0"/>
                              <a:cs typeface="Roboto Light"/>
                            </a:rPr>
                            <m:t>𝑎</m:t>
                          </m:r>
                        </m:num>
                        <m:den>
                          <m:r>
                            <a:rPr lang="es-MX" sz="1600" i="1">
                              <a:solidFill>
                                <a:schemeClr val="tx2">
                                  <a:lumMod val="75000"/>
                                </a:schemeClr>
                              </a:solidFill>
                              <a:latin typeface="Cambria Math" panose="02040503050406030204" pitchFamily="18" charset="0"/>
                              <a:cs typeface="Roboto Light"/>
                            </a:rPr>
                            <m:t>𝑇</m:t>
                          </m:r>
                        </m:den>
                      </m:f>
                    </m:oMath>
                  </m:oMathPara>
                </a14:m>
                <a:endParaRPr lang="es-MX" sz="1600" dirty="0">
                  <a:solidFill>
                    <a:schemeClr val="tx2">
                      <a:lumMod val="75000"/>
                    </a:schemeClr>
                  </a:solidFill>
                  <a:latin typeface="Roboto Light"/>
                  <a:cs typeface="Roboto Light"/>
                </a:endParaRPr>
              </a:p>
              <a:p>
                <a:pPr marL="285750" indent="-285750">
                  <a:buFont typeface="Arial"/>
                  <a:buChar char="•"/>
                </a:pPr>
                <a:r>
                  <a:rPr lang="it-IT" sz="1400" dirty="0">
                    <a:solidFill>
                      <a:schemeClr val="tx2">
                        <a:lumMod val="75000"/>
                      </a:schemeClr>
                    </a:solidFill>
                    <a:latin typeface="Roboto Light"/>
                    <a:cs typeface="Roboto Light"/>
                  </a:rPr>
                  <a:t>Donde:</a:t>
                </a:r>
              </a:p>
              <a:p>
                <a:pPr marL="742950" lvl="1" indent="-285750">
                  <a:buFont typeface="Arial"/>
                  <a:buChar char="•"/>
                </a:pPr>
                <a14:m>
                  <m:oMath xmlns:m="http://schemas.openxmlformats.org/officeDocument/2006/math">
                    <m:r>
                      <a:rPr lang="es-MX" sz="1400" i="1">
                        <a:solidFill>
                          <a:schemeClr val="tx2">
                            <a:lumMod val="75000"/>
                          </a:schemeClr>
                        </a:solidFill>
                        <a:latin typeface="Cambria Math" panose="02040503050406030204" pitchFamily="18" charset="0"/>
                        <a:cs typeface="Roboto Light"/>
                      </a:rPr>
                      <m:t>𝑡</m:t>
                    </m:r>
                    <m:r>
                      <a:rPr lang="es-MX" sz="1400" i="1">
                        <a:solidFill>
                          <a:schemeClr val="tx2">
                            <a:lumMod val="75000"/>
                          </a:schemeClr>
                        </a:solidFill>
                        <a:latin typeface="Cambria Math" panose="02040503050406030204" pitchFamily="18" charset="0"/>
                        <a:cs typeface="Roboto Light"/>
                      </a:rPr>
                      <m:t>: </m:t>
                    </m:r>
                  </m:oMath>
                </a14:m>
                <a:r>
                  <a:rPr lang="it-IT" sz="1400" dirty="0">
                    <a:solidFill>
                      <a:schemeClr val="tx2">
                        <a:lumMod val="75000"/>
                      </a:schemeClr>
                    </a:solidFill>
                    <a:latin typeface="Roboto Light"/>
                    <a:cs typeface="Roboto Light"/>
                  </a:rPr>
                  <a:t>es la iteración actual</a:t>
                </a:r>
              </a:p>
              <a:p>
                <a:pPr marL="742950" lvl="1" indent="-285750">
                  <a:buFont typeface="Arial"/>
                  <a:buChar char="•"/>
                </a:pPr>
                <a14:m>
                  <m:oMath xmlns:m="http://schemas.openxmlformats.org/officeDocument/2006/math">
                    <m:r>
                      <a:rPr lang="es-MX" sz="1400" i="1">
                        <a:solidFill>
                          <a:schemeClr val="tx2">
                            <a:lumMod val="75000"/>
                          </a:schemeClr>
                        </a:solidFill>
                        <a:latin typeface="Cambria Math" panose="02040503050406030204" pitchFamily="18" charset="0"/>
                        <a:cs typeface="Roboto Light"/>
                      </a:rPr>
                      <m:t>𝑇</m:t>
                    </m:r>
                    <m:r>
                      <a:rPr lang="es-MX" sz="1400" i="1">
                        <a:solidFill>
                          <a:schemeClr val="tx2">
                            <a:lumMod val="75000"/>
                          </a:schemeClr>
                        </a:solidFill>
                        <a:latin typeface="Cambria Math" panose="02040503050406030204" pitchFamily="18" charset="0"/>
                        <a:cs typeface="Roboto Light"/>
                      </a:rPr>
                      <m:t>:</m:t>
                    </m:r>
                  </m:oMath>
                </a14:m>
                <a:r>
                  <a:rPr lang="it-IT" sz="1400" dirty="0">
                    <a:solidFill>
                      <a:schemeClr val="tx2">
                        <a:lumMod val="75000"/>
                      </a:schemeClr>
                    </a:solidFill>
                    <a:latin typeface="Roboto Light"/>
                    <a:cs typeface="Roboto Light"/>
                  </a:rPr>
                  <a:t> es el n° de iteraciones totales</a:t>
                </a:r>
              </a:p>
              <a:p>
                <a:pPr marL="742950" lvl="1" indent="-285750">
                  <a:buFont typeface="Arial"/>
                  <a:buChar char="•"/>
                </a:pPr>
                <a14:m>
                  <m:oMath xmlns:m="http://schemas.openxmlformats.org/officeDocument/2006/math">
                    <m:r>
                      <a:rPr lang="es-MX" sz="1400" i="1">
                        <a:solidFill>
                          <a:schemeClr val="tx2">
                            <a:lumMod val="75000"/>
                          </a:schemeClr>
                        </a:solidFill>
                        <a:latin typeface="Cambria Math" panose="02040503050406030204" pitchFamily="18" charset="0"/>
                        <a:cs typeface="Roboto Light"/>
                      </a:rPr>
                      <m:t>𝑎</m:t>
                    </m:r>
                    <m:r>
                      <a:rPr lang="es-MX" sz="1400" i="1">
                        <a:solidFill>
                          <a:schemeClr val="tx2">
                            <a:lumMod val="75000"/>
                          </a:schemeClr>
                        </a:solidFill>
                        <a:latin typeface="Cambria Math" panose="02040503050406030204" pitchFamily="18" charset="0"/>
                        <a:cs typeface="Roboto Light"/>
                      </a:rPr>
                      <m:t>:</m:t>
                    </m:r>
                  </m:oMath>
                </a14:m>
                <a:r>
                  <a:rPr lang="it-IT" sz="1400" dirty="0">
                    <a:solidFill>
                      <a:schemeClr val="tx2">
                        <a:lumMod val="75000"/>
                      </a:schemeClr>
                    </a:solidFill>
                    <a:latin typeface="Roboto Light"/>
                    <a:cs typeface="Roboto Light"/>
                  </a:rPr>
                  <a:t> es una constante</a:t>
                </a:r>
              </a:p>
              <a:p>
                <a:pPr marL="742950" lvl="1"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r>
                  <a:rPr lang="it-IT" sz="1400" dirty="0">
                    <a:solidFill>
                      <a:schemeClr val="tx2">
                        <a:lumMod val="75000"/>
                      </a:schemeClr>
                    </a:solidFill>
                    <a:latin typeface="Roboto Light"/>
                    <a:cs typeface="Roboto Light"/>
                  </a:rPr>
                  <a:t>Considerando un rango de [-2,2] para </a:t>
                </a:r>
                <a14:m>
                  <m:oMath xmlns:m="http://schemas.openxmlformats.org/officeDocument/2006/math">
                    <m:sSub>
                      <m:sSubPr>
                        <m:ctrlPr>
                          <a:rPr lang="es-CL" sz="1400" b="0" i="1" smtClean="0">
                            <a:solidFill>
                              <a:schemeClr val="tx2">
                                <a:lumMod val="75000"/>
                              </a:schemeClr>
                            </a:solidFill>
                            <a:latin typeface="Cambria Math"/>
                            <a:cs typeface="Roboto Light"/>
                          </a:rPr>
                        </m:ctrlPr>
                      </m:sSubPr>
                      <m:e>
                        <m:r>
                          <a:rPr lang="es-CL" sz="1400" b="0" i="1" smtClean="0">
                            <a:solidFill>
                              <a:schemeClr val="tx2">
                                <a:lumMod val="75000"/>
                              </a:schemeClr>
                            </a:solidFill>
                            <a:latin typeface="Cambria Math" panose="02040503050406030204" pitchFamily="18" charset="0"/>
                            <a:cs typeface="Roboto Light"/>
                          </a:rPr>
                          <m:t>𝑟</m:t>
                        </m:r>
                      </m:e>
                      <m:sub>
                        <m:r>
                          <a:rPr lang="es-CL" sz="1400" b="0" i="1" smtClean="0">
                            <a:solidFill>
                              <a:schemeClr val="tx2">
                                <a:lumMod val="75000"/>
                              </a:schemeClr>
                            </a:solidFill>
                            <a:latin typeface="Cambria Math" panose="02040503050406030204" pitchFamily="18" charset="0"/>
                            <a:cs typeface="Roboto Light"/>
                          </a:rPr>
                          <m:t>1</m:t>
                        </m:r>
                      </m:sub>
                    </m:sSub>
                  </m:oMath>
                </a14:m>
                <a:r>
                  <a:rPr lang="it-IT" sz="1400" dirty="0">
                    <a:solidFill>
                      <a:schemeClr val="tx2">
                        <a:lumMod val="75000"/>
                      </a:schemeClr>
                    </a:solidFill>
                    <a:latin typeface="Roboto Light"/>
                    <a:cs typeface="Roboto Light"/>
                  </a:rPr>
                  <a:t> y un rango para </a:t>
                </a:r>
                <a14:m>
                  <m:oMath xmlns:m="http://schemas.openxmlformats.org/officeDocument/2006/math">
                    <m:sSub>
                      <m:sSubPr>
                        <m:ctrlPr>
                          <a:rPr lang="es-CL" sz="1400" b="0" i="1" smtClean="0">
                            <a:solidFill>
                              <a:schemeClr val="tx2">
                                <a:lumMod val="75000"/>
                              </a:schemeClr>
                            </a:solidFill>
                            <a:latin typeface="Cambria Math"/>
                            <a:cs typeface="Roboto Light"/>
                          </a:rPr>
                        </m:ctrlPr>
                      </m:sSubPr>
                      <m:e>
                        <m:r>
                          <a:rPr lang="es-CL" sz="1400" b="0" i="1" smtClean="0">
                            <a:solidFill>
                              <a:schemeClr val="tx2">
                                <a:lumMod val="75000"/>
                              </a:schemeClr>
                            </a:solidFill>
                            <a:latin typeface="Cambria Math" panose="02040503050406030204" pitchFamily="18" charset="0"/>
                            <a:cs typeface="Roboto Light"/>
                          </a:rPr>
                          <m:t>𝑟</m:t>
                        </m:r>
                      </m:e>
                      <m:sub>
                        <m:r>
                          <a:rPr lang="es-CL" sz="1400" b="0" i="1" smtClean="0">
                            <a:solidFill>
                              <a:schemeClr val="tx2">
                                <a:lumMod val="75000"/>
                              </a:schemeClr>
                            </a:solidFill>
                            <a:latin typeface="Cambria Math" panose="02040503050406030204" pitchFamily="18" charset="0"/>
                            <a:cs typeface="Roboto Light"/>
                          </a:rPr>
                          <m:t>2</m:t>
                        </m:r>
                      </m:sub>
                    </m:sSub>
                  </m:oMath>
                </a14:m>
                <a:r>
                  <a:rPr lang="it-IT" sz="1400" dirty="0">
                    <a:solidFill>
                      <a:schemeClr val="tx2">
                        <a:lumMod val="75000"/>
                      </a:schemeClr>
                    </a:solidFill>
                    <a:latin typeface="Roboto Light"/>
                    <a:cs typeface="Roboto Light"/>
                  </a:rPr>
                  <a:t> de [</a:t>
                </a:r>
                <a14:m>
                  <m:oMath xmlns:m="http://schemas.openxmlformats.org/officeDocument/2006/math">
                    <m:r>
                      <a:rPr lang="es-CL" sz="1400" b="0" i="1" smtClean="0">
                        <a:solidFill>
                          <a:schemeClr val="tx2">
                            <a:lumMod val="75000"/>
                          </a:schemeClr>
                        </a:solidFill>
                        <a:latin typeface="Cambria Math" panose="02040503050406030204" pitchFamily="18" charset="0"/>
                        <a:cs typeface="Roboto Light"/>
                      </a:rPr>
                      <m:t>0,2</m:t>
                    </m:r>
                    <m:r>
                      <a:rPr lang="es-CL" sz="1400" b="0" i="1" smtClean="0">
                        <a:solidFill>
                          <a:schemeClr val="tx2">
                            <a:lumMod val="75000"/>
                          </a:schemeClr>
                        </a:solidFill>
                        <a:latin typeface="Cambria Math" panose="02040503050406030204" pitchFamily="18" charset="0"/>
                        <a:cs typeface="Roboto Light"/>
                      </a:rPr>
                      <m:t>𝜋</m:t>
                    </m:r>
                  </m:oMath>
                </a14:m>
                <a:r>
                  <a:rPr lang="it-IT" sz="1400" dirty="0">
                    <a:solidFill>
                      <a:schemeClr val="tx2">
                        <a:lumMod val="75000"/>
                      </a:schemeClr>
                    </a:solidFill>
                    <a:latin typeface="Roboto Light"/>
                    <a:cs typeface="Roboto Light"/>
                  </a:rPr>
                  <a:t>] obtenemos una variacion de las funciones seno y coseno de la siguiente forma:</a:t>
                </a: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endParaRPr lang="it-IT" sz="1400" dirty="0">
                  <a:solidFill>
                    <a:schemeClr val="tx2">
                      <a:lumMod val="75000"/>
                    </a:schemeClr>
                  </a:solidFill>
                  <a:latin typeface="Roboto Light"/>
                  <a:cs typeface="Roboto Ligh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18788" y="1588162"/>
                <a:ext cx="8075378" cy="5252207"/>
              </a:xfrm>
              <a:prstGeom prst="rect">
                <a:avLst/>
              </a:prstGeom>
              <a:blipFill>
                <a:blip r:embed="rId3"/>
                <a:stretch>
                  <a:fillRect l="-151" t="-232"/>
                </a:stretch>
              </a:blipFill>
            </p:spPr>
            <p:txBody>
              <a:bodyPr/>
              <a:lstStyle/>
              <a:p>
                <a:r>
                  <a:rPr lang="es-CL">
                    <a:noFill/>
                  </a:rPr>
                  <a:t> </a:t>
                </a:r>
              </a:p>
            </p:txBody>
          </p:sp>
        </mc:Fallback>
      </mc:AlternateContent>
      <p:pic>
        <p:nvPicPr>
          <p:cNvPr id="9" name="Imagen 8">
            <a:extLst>
              <a:ext uri="{FF2B5EF4-FFF2-40B4-BE49-F238E27FC236}">
                <a16:creationId xmlns:a16="http://schemas.microsoft.com/office/drawing/2014/main" xmlns="" id="{1690A213-5E43-4E13-B20B-A2F2D2740347}"/>
              </a:ext>
            </a:extLst>
          </p:cNvPr>
          <p:cNvPicPr>
            <a:picLocks noChangeAspect="1"/>
          </p:cNvPicPr>
          <p:nvPr/>
        </p:nvPicPr>
        <p:blipFill>
          <a:blip r:embed="rId4"/>
          <a:stretch>
            <a:fillRect/>
          </a:stretch>
        </p:blipFill>
        <p:spPr>
          <a:xfrm>
            <a:off x="1" y="3806826"/>
            <a:ext cx="5547360" cy="2428875"/>
          </a:xfrm>
          <a:prstGeom prst="rect">
            <a:avLst/>
          </a:prstGeom>
        </p:spPr>
      </p:pic>
      <p:pic>
        <p:nvPicPr>
          <p:cNvPr id="10" name="Imagen 9">
            <a:extLst>
              <a:ext uri="{FF2B5EF4-FFF2-40B4-BE49-F238E27FC236}">
                <a16:creationId xmlns:a16="http://schemas.microsoft.com/office/drawing/2014/main" xmlns="" id="{87D76C48-D856-4FC2-8CC0-1452F1C4FAEB}"/>
              </a:ext>
            </a:extLst>
          </p:cNvPr>
          <p:cNvPicPr>
            <a:picLocks noChangeAspect="1"/>
          </p:cNvPicPr>
          <p:nvPr/>
        </p:nvPicPr>
        <p:blipFill>
          <a:blip r:embed="rId5"/>
          <a:stretch>
            <a:fillRect/>
          </a:stretch>
        </p:blipFill>
        <p:spPr>
          <a:xfrm>
            <a:off x="5382787" y="3655904"/>
            <a:ext cx="3530166" cy="2428875"/>
          </a:xfrm>
          <a:prstGeom prst="rect">
            <a:avLst/>
          </a:prstGeom>
        </p:spPr>
      </p:pic>
    </p:spTree>
    <p:extLst>
      <p:ext uri="{BB962C8B-B14F-4D97-AF65-F5344CB8AC3E}">
        <p14:creationId xmlns:p14="http://schemas.microsoft.com/office/powerpoint/2010/main" val="2951976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428" y="1019819"/>
            <a:ext cx="3855049" cy="338554"/>
          </a:xfrm>
          <a:prstGeom prst="rect">
            <a:avLst/>
          </a:prstGeom>
          <a:noFill/>
        </p:spPr>
        <p:txBody>
          <a:bodyPr wrap="square" rtlCol="0">
            <a:spAutoFit/>
          </a:bodyPr>
          <a:lstStyle/>
          <a:p>
            <a:r>
              <a:rPr lang="es-CL" sz="1600" spc="200" dirty="0">
                <a:solidFill>
                  <a:schemeClr val="accent2">
                    <a:lumMod val="75000"/>
                  </a:schemeClr>
                </a:solidFill>
                <a:latin typeface="Roboto Medium"/>
                <a:cs typeface="Roboto Medium"/>
              </a:rPr>
              <a:t>Parámetros SCA</a:t>
            </a:r>
          </a:p>
        </p:txBody>
      </p:sp>
      <mc:AlternateContent xmlns:mc="http://schemas.openxmlformats.org/markup-compatibility/2006">
        <mc:Choice xmlns:a14="http://schemas.microsoft.com/office/drawing/2010/main" Requires="a14">
          <p:sp>
            <p:nvSpPr>
              <p:cNvPr id="6" name="TextBox 5"/>
              <p:cNvSpPr txBox="1"/>
              <p:nvPr/>
            </p:nvSpPr>
            <p:spPr>
              <a:xfrm>
                <a:off x="418788" y="1588162"/>
                <a:ext cx="8075378" cy="5036763"/>
              </a:xfrm>
              <a:prstGeom prst="rect">
                <a:avLst/>
              </a:prstGeom>
              <a:noFill/>
            </p:spPr>
            <p:txBody>
              <a:bodyPr wrap="square" rtlCol="0">
                <a:spAutoFit/>
              </a:bodyPr>
              <a:lstStyle/>
              <a:p>
                <a:pPr marL="285750" indent="-285750">
                  <a:buFont typeface="Arial"/>
                  <a:buChar char="•"/>
                </a:pPr>
                <a:r>
                  <a:rPr lang="es-CL" sz="1400" dirty="0">
                    <a:solidFill>
                      <a:schemeClr val="tx2">
                        <a:lumMod val="75000"/>
                      </a:schemeClr>
                    </a:solidFill>
                    <a:latin typeface="Roboto Light"/>
                    <a:cs typeface="Roboto Light"/>
                  </a:rPr>
                  <a:t>Recordemos el parámetro </a:t>
                </a:r>
                <a14:m>
                  <m:oMath xmlns:m="http://schemas.openxmlformats.org/officeDocument/2006/math">
                    <m:sSub>
                      <m:sSubPr>
                        <m:ctrlPr>
                          <a:rPr lang="es-CL" sz="1400" i="1">
                            <a:solidFill>
                              <a:schemeClr val="tx2">
                                <a:lumMod val="75000"/>
                              </a:schemeClr>
                            </a:solidFill>
                            <a:latin typeface="Cambria Math"/>
                            <a:cs typeface="Roboto Light"/>
                          </a:rPr>
                        </m:ctrlPr>
                      </m:sSubPr>
                      <m:e>
                        <m:r>
                          <a:rPr lang="es-CL" sz="1400" i="1">
                            <a:solidFill>
                              <a:schemeClr val="tx2">
                                <a:lumMod val="75000"/>
                              </a:schemeClr>
                            </a:solidFill>
                            <a:latin typeface="Cambria Math" panose="02040503050406030204" pitchFamily="18" charset="0"/>
                            <a:cs typeface="Roboto Light"/>
                          </a:rPr>
                          <m:t>𝑟</m:t>
                        </m:r>
                      </m:e>
                      <m:sub>
                        <m:r>
                          <a:rPr lang="es-CL" sz="1400" i="1">
                            <a:solidFill>
                              <a:schemeClr val="tx2">
                                <a:lumMod val="75000"/>
                              </a:schemeClr>
                            </a:solidFill>
                            <a:latin typeface="Cambria Math" panose="02040503050406030204" pitchFamily="18" charset="0"/>
                            <a:cs typeface="Roboto Light"/>
                          </a:rPr>
                          <m:t>1</m:t>
                        </m:r>
                      </m:sub>
                    </m:sSub>
                    <m:r>
                      <a:rPr lang="es-CL" sz="1400">
                        <a:solidFill>
                          <a:schemeClr val="tx2">
                            <a:lumMod val="75000"/>
                          </a:schemeClr>
                        </a:solidFill>
                        <a:latin typeface="Cambria Math" panose="02040503050406030204" pitchFamily="18" charset="0"/>
                        <a:cs typeface="Roboto Light"/>
                      </a:rPr>
                      <m:t>.</m:t>
                    </m:r>
                  </m:oMath>
                </a14:m>
                <a:r>
                  <a:rPr lang="it-IT" sz="1400" dirty="0">
                    <a:solidFill>
                      <a:schemeClr val="tx2">
                        <a:lumMod val="75000"/>
                      </a:schemeClr>
                    </a:solidFill>
                    <a:latin typeface="Roboto Light"/>
                    <a:cs typeface="Roboto Light"/>
                  </a:rPr>
                  <a:t>...</a:t>
                </a:r>
              </a:p>
              <a:p>
                <a:pPr/>
                <a14:m>
                  <m:oMathPara xmlns:m="http://schemas.openxmlformats.org/officeDocument/2006/math">
                    <m:oMathParaPr>
                      <m:jc m:val="centerGroup"/>
                    </m:oMathParaPr>
                    <m:oMath xmlns:m="http://schemas.openxmlformats.org/officeDocument/2006/math">
                      <m:sSub>
                        <m:sSubPr>
                          <m:ctrlPr>
                            <a:rPr lang="es-MX" sz="1600" i="1">
                              <a:solidFill>
                                <a:schemeClr val="tx2">
                                  <a:lumMod val="75000"/>
                                </a:schemeClr>
                              </a:solidFill>
                              <a:latin typeface="Cambria Math"/>
                              <a:cs typeface="Roboto Light"/>
                            </a:rPr>
                          </m:ctrlPr>
                        </m:sSubPr>
                        <m:e>
                          <m:r>
                            <a:rPr lang="es-MX" sz="1600" i="1">
                              <a:solidFill>
                                <a:schemeClr val="tx2">
                                  <a:lumMod val="75000"/>
                                </a:schemeClr>
                              </a:solidFill>
                              <a:latin typeface="Cambria Math" panose="02040503050406030204" pitchFamily="18" charset="0"/>
                              <a:cs typeface="Roboto Light"/>
                            </a:rPr>
                            <m:t>𝑟</m:t>
                          </m:r>
                        </m:e>
                        <m:sub>
                          <m:r>
                            <a:rPr lang="es-MX" sz="1600" i="1">
                              <a:solidFill>
                                <a:schemeClr val="tx2">
                                  <a:lumMod val="75000"/>
                                </a:schemeClr>
                              </a:solidFill>
                              <a:latin typeface="Cambria Math" panose="02040503050406030204" pitchFamily="18" charset="0"/>
                              <a:cs typeface="Roboto Light"/>
                            </a:rPr>
                            <m:t>1</m:t>
                          </m:r>
                        </m:sub>
                      </m:sSub>
                      <m:r>
                        <a:rPr lang="es-MX" sz="1600" i="1">
                          <a:solidFill>
                            <a:schemeClr val="tx2">
                              <a:lumMod val="75000"/>
                            </a:schemeClr>
                          </a:solidFill>
                          <a:latin typeface="Cambria Math" panose="02040503050406030204" pitchFamily="18" charset="0"/>
                          <a:cs typeface="Roboto Light"/>
                        </a:rPr>
                        <m:t>=</m:t>
                      </m:r>
                      <m:r>
                        <a:rPr lang="es-MX" sz="1600" i="1">
                          <a:solidFill>
                            <a:schemeClr val="tx2">
                              <a:lumMod val="75000"/>
                            </a:schemeClr>
                          </a:solidFill>
                          <a:latin typeface="Cambria Math" panose="02040503050406030204" pitchFamily="18" charset="0"/>
                          <a:cs typeface="Roboto Light"/>
                        </a:rPr>
                        <m:t>𝑎</m:t>
                      </m:r>
                      <m:r>
                        <a:rPr lang="es-MX" sz="1600" i="1">
                          <a:solidFill>
                            <a:schemeClr val="tx2">
                              <a:lumMod val="75000"/>
                            </a:schemeClr>
                          </a:solidFill>
                          <a:latin typeface="Cambria Math" panose="02040503050406030204" pitchFamily="18" charset="0"/>
                          <a:cs typeface="Roboto Light"/>
                        </a:rPr>
                        <m:t>−</m:t>
                      </m:r>
                      <m:r>
                        <a:rPr lang="es-MX" sz="1600" i="1">
                          <a:solidFill>
                            <a:schemeClr val="tx2">
                              <a:lumMod val="75000"/>
                            </a:schemeClr>
                          </a:solidFill>
                          <a:latin typeface="Cambria Math" panose="02040503050406030204" pitchFamily="18" charset="0"/>
                          <a:cs typeface="Roboto Light"/>
                        </a:rPr>
                        <m:t>𝑡</m:t>
                      </m:r>
                      <m:r>
                        <a:rPr lang="es-MX" sz="1600" i="1">
                          <a:solidFill>
                            <a:schemeClr val="tx2">
                              <a:lumMod val="75000"/>
                            </a:schemeClr>
                          </a:solidFill>
                          <a:latin typeface="Cambria Math" panose="02040503050406030204" pitchFamily="18" charset="0"/>
                          <a:cs typeface="Roboto Light"/>
                        </a:rPr>
                        <m:t>∙</m:t>
                      </m:r>
                      <m:f>
                        <m:fPr>
                          <m:ctrlPr>
                            <a:rPr lang="es-MX" sz="1600" i="1">
                              <a:solidFill>
                                <a:schemeClr val="tx2">
                                  <a:lumMod val="75000"/>
                                </a:schemeClr>
                              </a:solidFill>
                              <a:latin typeface="Cambria Math"/>
                              <a:cs typeface="Roboto Light"/>
                            </a:rPr>
                          </m:ctrlPr>
                        </m:fPr>
                        <m:num>
                          <m:r>
                            <a:rPr lang="es-MX" sz="1600" i="1">
                              <a:solidFill>
                                <a:schemeClr val="tx2">
                                  <a:lumMod val="75000"/>
                                </a:schemeClr>
                              </a:solidFill>
                              <a:latin typeface="Cambria Math" panose="02040503050406030204" pitchFamily="18" charset="0"/>
                              <a:cs typeface="Roboto Light"/>
                            </a:rPr>
                            <m:t>𝑎</m:t>
                          </m:r>
                        </m:num>
                        <m:den>
                          <m:r>
                            <a:rPr lang="es-MX" sz="1600" i="1">
                              <a:solidFill>
                                <a:schemeClr val="tx2">
                                  <a:lumMod val="75000"/>
                                </a:schemeClr>
                              </a:solidFill>
                              <a:latin typeface="Cambria Math" panose="02040503050406030204" pitchFamily="18" charset="0"/>
                              <a:cs typeface="Roboto Light"/>
                            </a:rPr>
                            <m:t>𝑇</m:t>
                          </m:r>
                        </m:den>
                      </m:f>
                    </m:oMath>
                  </m:oMathPara>
                </a14:m>
                <a:endParaRPr lang="es-MX" sz="1600" dirty="0">
                  <a:solidFill>
                    <a:schemeClr val="tx2">
                      <a:lumMod val="75000"/>
                    </a:schemeClr>
                  </a:solidFill>
                  <a:latin typeface="Roboto Light"/>
                  <a:cs typeface="Roboto Light"/>
                </a:endParaRPr>
              </a:p>
              <a:p>
                <a:pPr marL="285750" indent="-285750">
                  <a:buFont typeface="Arial"/>
                  <a:buChar char="•"/>
                </a:pPr>
                <a:r>
                  <a:rPr lang="it-IT" sz="1400" dirty="0">
                    <a:solidFill>
                      <a:schemeClr val="tx2">
                        <a:lumMod val="75000"/>
                      </a:schemeClr>
                    </a:solidFill>
                    <a:latin typeface="Roboto Light"/>
                    <a:cs typeface="Roboto Light"/>
                  </a:rPr>
                  <a:t>Donde:</a:t>
                </a:r>
              </a:p>
              <a:p>
                <a:pPr marL="742950" lvl="1" indent="-285750">
                  <a:buFont typeface="Arial"/>
                  <a:buChar char="•"/>
                </a:pPr>
                <a14:m>
                  <m:oMath xmlns:m="http://schemas.openxmlformats.org/officeDocument/2006/math">
                    <m:r>
                      <a:rPr lang="es-MX" sz="1400" i="1">
                        <a:solidFill>
                          <a:schemeClr val="tx2">
                            <a:lumMod val="75000"/>
                          </a:schemeClr>
                        </a:solidFill>
                        <a:latin typeface="Cambria Math" panose="02040503050406030204" pitchFamily="18" charset="0"/>
                        <a:cs typeface="Roboto Light"/>
                      </a:rPr>
                      <m:t>𝑡</m:t>
                    </m:r>
                    <m:r>
                      <a:rPr lang="es-MX" sz="1400" i="1">
                        <a:solidFill>
                          <a:schemeClr val="tx2">
                            <a:lumMod val="75000"/>
                          </a:schemeClr>
                        </a:solidFill>
                        <a:latin typeface="Cambria Math" panose="02040503050406030204" pitchFamily="18" charset="0"/>
                        <a:cs typeface="Roboto Light"/>
                      </a:rPr>
                      <m:t>: </m:t>
                    </m:r>
                  </m:oMath>
                </a14:m>
                <a:r>
                  <a:rPr lang="it-IT" sz="1400" dirty="0">
                    <a:solidFill>
                      <a:schemeClr val="tx2">
                        <a:lumMod val="75000"/>
                      </a:schemeClr>
                    </a:solidFill>
                    <a:latin typeface="Roboto Light"/>
                    <a:cs typeface="Roboto Light"/>
                  </a:rPr>
                  <a:t>es la iteración actual</a:t>
                </a:r>
              </a:p>
              <a:p>
                <a:pPr marL="742950" lvl="1" indent="-285750">
                  <a:buFont typeface="Arial"/>
                  <a:buChar char="•"/>
                </a:pPr>
                <a14:m>
                  <m:oMath xmlns:m="http://schemas.openxmlformats.org/officeDocument/2006/math">
                    <m:r>
                      <a:rPr lang="es-MX" sz="1400" i="1">
                        <a:solidFill>
                          <a:schemeClr val="tx2">
                            <a:lumMod val="75000"/>
                          </a:schemeClr>
                        </a:solidFill>
                        <a:latin typeface="Cambria Math" panose="02040503050406030204" pitchFamily="18" charset="0"/>
                        <a:cs typeface="Roboto Light"/>
                      </a:rPr>
                      <m:t>𝑇</m:t>
                    </m:r>
                    <m:r>
                      <a:rPr lang="es-MX" sz="1400" i="1">
                        <a:solidFill>
                          <a:schemeClr val="tx2">
                            <a:lumMod val="75000"/>
                          </a:schemeClr>
                        </a:solidFill>
                        <a:latin typeface="Cambria Math" panose="02040503050406030204" pitchFamily="18" charset="0"/>
                        <a:cs typeface="Roboto Light"/>
                      </a:rPr>
                      <m:t>:</m:t>
                    </m:r>
                  </m:oMath>
                </a14:m>
                <a:r>
                  <a:rPr lang="it-IT" sz="1400" dirty="0">
                    <a:solidFill>
                      <a:schemeClr val="tx2">
                        <a:lumMod val="75000"/>
                      </a:schemeClr>
                    </a:solidFill>
                    <a:latin typeface="Roboto Light"/>
                    <a:cs typeface="Roboto Light"/>
                  </a:rPr>
                  <a:t> es el n° de iteraciones totales</a:t>
                </a:r>
              </a:p>
              <a:p>
                <a:pPr marL="742950" lvl="1" indent="-285750">
                  <a:buFont typeface="Arial"/>
                  <a:buChar char="•"/>
                </a:pPr>
                <a14:m>
                  <m:oMath xmlns:m="http://schemas.openxmlformats.org/officeDocument/2006/math">
                    <m:r>
                      <a:rPr lang="es-MX" sz="1400" i="1">
                        <a:solidFill>
                          <a:schemeClr val="tx2">
                            <a:lumMod val="75000"/>
                          </a:schemeClr>
                        </a:solidFill>
                        <a:latin typeface="Cambria Math" panose="02040503050406030204" pitchFamily="18" charset="0"/>
                        <a:cs typeface="Roboto Light"/>
                      </a:rPr>
                      <m:t>𝑎</m:t>
                    </m:r>
                    <m:r>
                      <a:rPr lang="es-MX" sz="1400" i="1">
                        <a:solidFill>
                          <a:schemeClr val="tx2">
                            <a:lumMod val="75000"/>
                          </a:schemeClr>
                        </a:solidFill>
                        <a:latin typeface="Cambria Math" panose="02040503050406030204" pitchFamily="18" charset="0"/>
                        <a:cs typeface="Roboto Light"/>
                      </a:rPr>
                      <m:t>:</m:t>
                    </m:r>
                  </m:oMath>
                </a14:m>
                <a:r>
                  <a:rPr lang="it-IT" sz="1400" dirty="0">
                    <a:solidFill>
                      <a:schemeClr val="tx2">
                        <a:lumMod val="75000"/>
                      </a:schemeClr>
                    </a:solidFill>
                    <a:latin typeface="Roboto Light"/>
                    <a:cs typeface="Roboto Light"/>
                  </a:rPr>
                  <a:t> es una constante</a:t>
                </a:r>
              </a:p>
              <a:p>
                <a:pPr marL="742950" lvl="1"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r>
                  <a:rPr lang="it-IT" sz="1400" dirty="0">
                    <a:solidFill>
                      <a:schemeClr val="tx2">
                        <a:lumMod val="75000"/>
                      </a:schemeClr>
                    </a:solidFill>
                    <a:latin typeface="Roboto Light"/>
                    <a:cs typeface="Roboto Light"/>
                  </a:rPr>
                  <a:t>Considerando un rango para </a:t>
                </a:r>
                <a14:m>
                  <m:oMath xmlns:m="http://schemas.openxmlformats.org/officeDocument/2006/math">
                    <m:sSub>
                      <m:sSubPr>
                        <m:ctrlPr>
                          <a:rPr lang="es-CL" sz="1400" i="1">
                            <a:solidFill>
                              <a:schemeClr val="tx2">
                                <a:lumMod val="75000"/>
                              </a:schemeClr>
                            </a:solidFill>
                            <a:latin typeface="Cambria Math"/>
                            <a:cs typeface="Roboto Light"/>
                          </a:rPr>
                        </m:ctrlPr>
                      </m:sSubPr>
                      <m:e>
                        <m:r>
                          <a:rPr lang="es-CL" sz="1400" i="1">
                            <a:solidFill>
                              <a:schemeClr val="tx2">
                                <a:lumMod val="75000"/>
                              </a:schemeClr>
                            </a:solidFill>
                            <a:latin typeface="Cambria Math" panose="02040503050406030204" pitchFamily="18" charset="0"/>
                            <a:cs typeface="Roboto Light"/>
                          </a:rPr>
                          <m:t>𝑟</m:t>
                        </m:r>
                      </m:e>
                      <m:sub>
                        <m:r>
                          <a:rPr lang="es-CL" sz="1400" i="1">
                            <a:solidFill>
                              <a:schemeClr val="tx2">
                                <a:lumMod val="75000"/>
                              </a:schemeClr>
                            </a:solidFill>
                            <a:latin typeface="Cambria Math" panose="02040503050406030204" pitchFamily="18" charset="0"/>
                            <a:cs typeface="Roboto Light"/>
                          </a:rPr>
                          <m:t>1</m:t>
                        </m:r>
                      </m:sub>
                    </m:sSub>
                  </m:oMath>
                </a14:m>
                <a:r>
                  <a:rPr lang="it-IT" sz="1400" dirty="0">
                    <a:solidFill>
                      <a:schemeClr val="tx2">
                        <a:lumMod val="75000"/>
                      </a:schemeClr>
                    </a:solidFill>
                    <a:latin typeface="Roboto Light"/>
                    <a:cs typeface="Roboto Light"/>
                  </a:rPr>
                  <a:t> y un rango para </a:t>
                </a:r>
                <a14:m>
                  <m:oMath xmlns:m="http://schemas.openxmlformats.org/officeDocument/2006/math">
                    <m:sSub>
                      <m:sSubPr>
                        <m:ctrlPr>
                          <a:rPr lang="es-CL" sz="1400" i="1">
                            <a:solidFill>
                              <a:schemeClr val="tx2">
                                <a:lumMod val="75000"/>
                              </a:schemeClr>
                            </a:solidFill>
                            <a:latin typeface="Cambria Math"/>
                            <a:cs typeface="Roboto Light"/>
                          </a:rPr>
                        </m:ctrlPr>
                      </m:sSubPr>
                      <m:e>
                        <m:r>
                          <a:rPr lang="es-CL" sz="1400" i="1">
                            <a:solidFill>
                              <a:schemeClr val="tx2">
                                <a:lumMod val="75000"/>
                              </a:schemeClr>
                            </a:solidFill>
                            <a:latin typeface="Cambria Math" panose="02040503050406030204" pitchFamily="18" charset="0"/>
                            <a:cs typeface="Roboto Light"/>
                          </a:rPr>
                          <m:t>𝑟</m:t>
                        </m:r>
                      </m:e>
                      <m:sub>
                        <m:r>
                          <a:rPr lang="es-CL" sz="1400" i="1">
                            <a:solidFill>
                              <a:schemeClr val="tx2">
                                <a:lumMod val="75000"/>
                              </a:schemeClr>
                            </a:solidFill>
                            <a:latin typeface="Cambria Math" panose="02040503050406030204" pitchFamily="18" charset="0"/>
                            <a:cs typeface="Roboto Light"/>
                          </a:rPr>
                          <m:t>2</m:t>
                        </m:r>
                      </m:sub>
                    </m:sSub>
                  </m:oMath>
                </a14:m>
                <a:r>
                  <a:rPr lang="it-IT" sz="1400" dirty="0">
                    <a:solidFill>
                      <a:schemeClr val="tx2">
                        <a:lumMod val="75000"/>
                      </a:schemeClr>
                    </a:solidFill>
                    <a:latin typeface="Roboto Light"/>
                    <a:cs typeface="Roboto Light"/>
                  </a:rPr>
                  <a:t> obtenemos una </a:t>
                </a:r>
                <a:r>
                  <a:rPr lang="it-IT" sz="1400" dirty="0" smtClean="0">
                    <a:solidFill>
                      <a:schemeClr val="tx2">
                        <a:lumMod val="75000"/>
                      </a:schemeClr>
                    </a:solidFill>
                    <a:latin typeface="Roboto Light"/>
                    <a:cs typeface="Roboto Light"/>
                  </a:rPr>
                  <a:t>variación </a:t>
                </a:r>
                <a:r>
                  <a:rPr lang="it-IT" sz="1400" dirty="0">
                    <a:solidFill>
                      <a:schemeClr val="tx2">
                        <a:lumMod val="75000"/>
                      </a:schemeClr>
                    </a:solidFill>
                    <a:latin typeface="Roboto Light"/>
                    <a:cs typeface="Roboto Light"/>
                  </a:rPr>
                  <a:t>de las funciones seno y coseno de la siguiente forma:</a:t>
                </a: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endParaRPr lang="it-IT" sz="1400" dirty="0">
                  <a:solidFill>
                    <a:schemeClr val="tx2">
                      <a:lumMod val="75000"/>
                    </a:schemeClr>
                  </a:solidFill>
                  <a:latin typeface="Roboto Light"/>
                  <a:cs typeface="Roboto Light"/>
                </a:endParaRPr>
              </a:p>
              <a:p>
                <a:pPr marL="285750" indent="-285750">
                  <a:buFont typeface="Arial"/>
                  <a:buChar char="•"/>
                </a:pPr>
                <a:r>
                  <a:rPr lang="it-IT" sz="1400" dirty="0">
                    <a:solidFill>
                      <a:schemeClr val="tx2">
                        <a:lumMod val="75000"/>
                      </a:schemeClr>
                    </a:solidFill>
                    <a:latin typeface="Roboto Light"/>
                    <a:cs typeface="Roboto Light"/>
                  </a:rPr>
                  <a:t>Así con </a:t>
                </a:r>
                <a14:m>
                  <m:oMath xmlns:m="http://schemas.openxmlformats.org/officeDocument/2006/math">
                    <m:sSub>
                      <m:sSubPr>
                        <m:ctrlPr>
                          <a:rPr lang="es-CL" sz="1400" i="1">
                            <a:solidFill>
                              <a:schemeClr val="tx2">
                                <a:lumMod val="75000"/>
                              </a:schemeClr>
                            </a:solidFill>
                            <a:latin typeface="Cambria Math"/>
                            <a:cs typeface="Roboto Light"/>
                          </a:rPr>
                        </m:ctrlPr>
                      </m:sSubPr>
                      <m:e>
                        <m:r>
                          <a:rPr lang="es-CL" sz="1400" i="1">
                            <a:solidFill>
                              <a:schemeClr val="tx2">
                                <a:lumMod val="75000"/>
                              </a:schemeClr>
                            </a:solidFill>
                            <a:latin typeface="Cambria Math" panose="02040503050406030204" pitchFamily="18" charset="0"/>
                            <a:cs typeface="Roboto Light"/>
                          </a:rPr>
                          <m:t>𝑟</m:t>
                        </m:r>
                      </m:e>
                      <m:sub>
                        <m:r>
                          <a:rPr lang="es-CL" sz="1400" i="1">
                            <a:solidFill>
                              <a:schemeClr val="tx2">
                                <a:lumMod val="75000"/>
                              </a:schemeClr>
                            </a:solidFill>
                            <a:latin typeface="Cambria Math" panose="02040503050406030204" pitchFamily="18" charset="0"/>
                            <a:cs typeface="Roboto Light"/>
                          </a:rPr>
                          <m:t>1</m:t>
                        </m:r>
                      </m:sub>
                    </m:sSub>
                  </m:oMath>
                </a14:m>
                <a:r>
                  <a:rPr lang="it-IT" sz="1400" dirty="0">
                    <a:solidFill>
                      <a:schemeClr val="tx2">
                        <a:lumMod val="75000"/>
                      </a:schemeClr>
                    </a:solidFill>
                    <a:latin typeface="Roboto Light"/>
                    <a:cs typeface="Roboto Light"/>
                  </a:rPr>
                  <a:t> se garantiza la exploración y explotación del espacio de búsqueda</a:t>
                </a:r>
              </a:p>
            </p:txBody>
          </p:sp>
        </mc:Choice>
        <mc:Fallback>
          <p:sp>
            <p:nvSpPr>
              <p:cNvPr id="6" name="TextBox 5"/>
              <p:cNvSpPr txBox="1">
                <a:spLocks noRot="1" noChangeAspect="1" noMove="1" noResize="1" noEditPoints="1" noAdjustHandles="1" noChangeArrowheads="1" noChangeShapeType="1" noTextEdit="1"/>
              </p:cNvSpPr>
              <p:nvPr/>
            </p:nvSpPr>
            <p:spPr>
              <a:xfrm>
                <a:off x="418788" y="1588162"/>
                <a:ext cx="8075378" cy="5036763"/>
              </a:xfrm>
              <a:prstGeom prst="rect">
                <a:avLst/>
              </a:prstGeom>
              <a:blipFill rotWithShape="1">
                <a:blip r:embed="rId3"/>
                <a:stretch>
                  <a:fillRect l="-151" t="-121" b="-363"/>
                </a:stretch>
              </a:blipFill>
            </p:spPr>
            <p:txBody>
              <a:bodyPr/>
              <a:lstStyle/>
              <a:p>
                <a:r>
                  <a:rPr lang="es-CL">
                    <a:noFill/>
                  </a:rPr>
                  <a:t> </a:t>
                </a:r>
              </a:p>
            </p:txBody>
          </p:sp>
        </mc:Fallback>
      </mc:AlternateContent>
      <p:pic>
        <p:nvPicPr>
          <p:cNvPr id="9" name="Imagen 8">
            <a:extLst>
              <a:ext uri="{FF2B5EF4-FFF2-40B4-BE49-F238E27FC236}">
                <a16:creationId xmlns:a16="http://schemas.microsoft.com/office/drawing/2014/main" xmlns="" id="{1690A213-5E43-4E13-B20B-A2F2D2740347}"/>
              </a:ext>
            </a:extLst>
          </p:cNvPr>
          <p:cNvPicPr>
            <a:picLocks noChangeAspect="1"/>
          </p:cNvPicPr>
          <p:nvPr/>
        </p:nvPicPr>
        <p:blipFill>
          <a:blip r:embed="rId4"/>
          <a:stretch>
            <a:fillRect/>
          </a:stretch>
        </p:blipFill>
        <p:spPr>
          <a:xfrm>
            <a:off x="14767" y="3881302"/>
            <a:ext cx="5547360" cy="2428875"/>
          </a:xfrm>
          <a:prstGeom prst="rect">
            <a:avLst/>
          </a:prstGeom>
        </p:spPr>
      </p:pic>
      <p:pic>
        <p:nvPicPr>
          <p:cNvPr id="10" name="Imagen 9">
            <a:extLst>
              <a:ext uri="{FF2B5EF4-FFF2-40B4-BE49-F238E27FC236}">
                <a16:creationId xmlns:a16="http://schemas.microsoft.com/office/drawing/2014/main" xmlns="" id="{87D76C48-D856-4FC2-8CC0-1452F1C4FAEB}"/>
              </a:ext>
            </a:extLst>
          </p:cNvPr>
          <p:cNvPicPr>
            <a:picLocks noChangeAspect="1"/>
          </p:cNvPicPr>
          <p:nvPr/>
        </p:nvPicPr>
        <p:blipFill>
          <a:blip r:embed="rId5"/>
          <a:stretch>
            <a:fillRect/>
          </a:stretch>
        </p:blipFill>
        <p:spPr>
          <a:xfrm>
            <a:off x="5397553" y="3881301"/>
            <a:ext cx="3530166" cy="2428875"/>
          </a:xfrm>
          <a:prstGeom prst="rect">
            <a:avLst/>
          </a:prstGeom>
        </p:spPr>
      </p:pic>
      <p:sp>
        <p:nvSpPr>
          <p:cNvPr id="2" name="Rectángulo 1">
            <a:extLst>
              <a:ext uri="{FF2B5EF4-FFF2-40B4-BE49-F238E27FC236}">
                <a16:creationId xmlns:a16="http://schemas.microsoft.com/office/drawing/2014/main" xmlns="" id="{3C918FED-4AFD-4295-81B3-1457CC7EBF9D}"/>
              </a:ext>
            </a:extLst>
          </p:cNvPr>
          <p:cNvSpPr/>
          <p:nvPr/>
        </p:nvSpPr>
        <p:spPr>
          <a:xfrm>
            <a:off x="192319" y="3881301"/>
            <a:ext cx="5220000" cy="658644"/>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7" name="Rectángulo 6">
            <a:extLst>
              <a:ext uri="{FF2B5EF4-FFF2-40B4-BE49-F238E27FC236}">
                <a16:creationId xmlns:a16="http://schemas.microsoft.com/office/drawing/2014/main" xmlns="" id="{7F74715D-266F-4947-9FF1-595B21BCCA3B}"/>
              </a:ext>
            </a:extLst>
          </p:cNvPr>
          <p:cNvSpPr/>
          <p:nvPr/>
        </p:nvSpPr>
        <p:spPr>
          <a:xfrm>
            <a:off x="192319" y="5489638"/>
            <a:ext cx="5220000" cy="658644"/>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xmlns="" id="{7E3CD040-D10D-4ABF-BF7C-F62B1BC8E3E9}"/>
              </a:ext>
            </a:extLst>
          </p:cNvPr>
          <p:cNvSpPr/>
          <p:nvPr/>
        </p:nvSpPr>
        <p:spPr>
          <a:xfrm>
            <a:off x="298851" y="4460046"/>
            <a:ext cx="5098702" cy="110083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cxnSp>
        <p:nvCxnSpPr>
          <p:cNvPr id="8" name="Conector recto de flecha 7">
            <a:extLst>
              <a:ext uri="{FF2B5EF4-FFF2-40B4-BE49-F238E27FC236}">
                <a16:creationId xmlns:a16="http://schemas.microsoft.com/office/drawing/2014/main" xmlns="" id="{5C74D72A-1DC6-4D9D-9E08-21590BCE7FE5}"/>
              </a:ext>
            </a:extLst>
          </p:cNvPr>
          <p:cNvCxnSpPr>
            <a:cxnSpLocks/>
          </p:cNvCxnSpPr>
          <p:nvPr/>
        </p:nvCxnSpPr>
        <p:spPr>
          <a:xfrm flipH="1">
            <a:off x="5495279" y="3730380"/>
            <a:ext cx="630313" cy="3888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xmlns="" id="{5D1801AF-0B5B-4449-A8A9-1A1E7A216365}"/>
              </a:ext>
            </a:extLst>
          </p:cNvPr>
          <p:cNvSpPr txBox="1"/>
          <p:nvPr/>
        </p:nvSpPr>
        <p:spPr>
          <a:xfrm>
            <a:off x="6125592" y="3591880"/>
            <a:ext cx="910890" cy="276999"/>
          </a:xfrm>
          <a:prstGeom prst="rect">
            <a:avLst/>
          </a:prstGeom>
          <a:noFill/>
        </p:spPr>
        <p:txBody>
          <a:bodyPr wrap="none" rtlCol="0">
            <a:spAutoFit/>
          </a:bodyPr>
          <a:lstStyle/>
          <a:p>
            <a:r>
              <a:rPr lang="es-CL" sz="1200" dirty="0"/>
              <a:t>Exploración</a:t>
            </a:r>
          </a:p>
        </p:txBody>
      </p:sp>
      <p:cxnSp>
        <p:nvCxnSpPr>
          <p:cNvPr id="14" name="Conector recto de flecha 13">
            <a:extLst>
              <a:ext uri="{FF2B5EF4-FFF2-40B4-BE49-F238E27FC236}">
                <a16:creationId xmlns:a16="http://schemas.microsoft.com/office/drawing/2014/main" xmlns="" id="{B5865A3F-C6FD-4822-A351-DB6E62532151}"/>
              </a:ext>
            </a:extLst>
          </p:cNvPr>
          <p:cNvCxnSpPr>
            <a:endCxn id="3" idx="3"/>
          </p:cNvCxnSpPr>
          <p:nvPr/>
        </p:nvCxnSpPr>
        <p:spPr>
          <a:xfrm flipH="1">
            <a:off x="5397553" y="4349028"/>
            <a:ext cx="728039" cy="66143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5" name="CuadroTexto 14">
            <a:extLst>
              <a:ext uri="{FF2B5EF4-FFF2-40B4-BE49-F238E27FC236}">
                <a16:creationId xmlns:a16="http://schemas.microsoft.com/office/drawing/2014/main" xmlns="" id="{B8BE7D03-1A18-427F-83B7-73852287A611}"/>
              </a:ext>
            </a:extLst>
          </p:cNvPr>
          <p:cNvSpPr txBox="1"/>
          <p:nvPr/>
        </p:nvSpPr>
        <p:spPr>
          <a:xfrm>
            <a:off x="6125592" y="4172073"/>
            <a:ext cx="910570" cy="276999"/>
          </a:xfrm>
          <a:prstGeom prst="rect">
            <a:avLst/>
          </a:prstGeom>
          <a:noFill/>
        </p:spPr>
        <p:txBody>
          <a:bodyPr wrap="none" rtlCol="0">
            <a:spAutoFit/>
          </a:bodyPr>
          <a:lstStyle/>
          <a:p>
            <a:r>
              <a:rPr lang="es-CL" sz="1200" dirty="0"/>
              <a:t>Explotación</a:t>
            </a:r>
          </a:p>
        </p:txBody>
      </p:sp>
    </p:spTree>
    <p:extLst>
      <p:ext uri="{BB962C8B-B14F-4D97-AF65-F5344CB8AC3E}">
        <p14:creationId xmlns:p14="http://schemas.microsoft.com/office/powerpoint/2010/main" val="510692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8788" y="1687754"/>
            <a:ext cx="8075378" cy="3877985"/>
          </a:xfrm>
          <a:prstGeom prst="rect">
            <a:avLst/>
          </a:prstGeom>
          <a:noFill/>
        </p:spPr>
        <p:txBody>
          <a:bodyPr wrap="square" rtlCol="0">
            <a:spAutoFit/>
          </a:bodyPr>
          <a:lstStyle/>
          <a:p>
            <a:pPr marL="285750" indent="-285750">
              <a:buFont typeface="Arial"/>
              <a:buChar char="•"/>
            </a:pPr>
            <a:r>
              <a:rPr lang="es-CL" sz="1400" dirty="0">
                <a:solidFill>
                  <a:schemeClr val="tx2">
                    <a:lumMod val="75000"/>
                  </a:schemeClr>
                </a:solidFill>
                <a:latin typeface="Roboto Light"/>
                <a:cs typeface="Roboto Light"/>
              </a:rPr>
              <a:t>Crea y mejora un </a:t>
            </a:r>
            <a:r>
              <a:rPr lang="es-CL" sz="1600" b="1" dirty="0">
                <a:solidFill>
                  <a:schemeClr val="tx2">
                    <a:lumMod val="75000"/>
                  </a:schemeClr>
                </a:solidFill>
                <a:latin typeface="Roboto Light"/>
                <a:cs typeface="Roboto Light"/>
              </a:rPr>
              <a:t>conjunto </a:t>
            </a:r>
            <a:r>
              <a:rPr lang="es-CL" sz="1600" b="1" dirty="0" smtClean="0">
                <a:solidFill>
                  <a:schemeClr val="tx2">
                    <a:lumMod val="75000"/>
                  </a:schemeClr>
                </a:solidFill>
                <a:latin typeface="Roboto Light"/>
                <a:cs typeface="Roboto Light"/>
              </a:rPr>
              <a:t>inicial de </a:t>
            </a:r>
            <a:r>
              <a:rPr lang="es-CL" sz="1600" b="1" dirty="0">
                <a:solidFill>
                  <a:schemeClr val="tx2">
                    <a:lumMod val="75000"/>
                  </a:schemeClr>
                </a:solidFill>
                <a:latin typeface="Roboto Light"/>
                <a:cs typeface="Roboto Light"/>
              </a:rPr>
              <a:t>soluciones aleatorias </a:t>
            </a:r>
            <a:r>
              <a:rPr lang="es-CL" sz="1400" dirty="0">
                <a:solidFill>
                  <a:schemeClr val="tx2">
                    <a:lumMod val="75000"/>
                  </a:schemeClr>
                </a:solidFill>
                <a:latin typeface="Roboto Light"/>
                <a:cs typeface="Roboto Light"/>
              </a:rPr>
              <a:t>beneficiándose de la alta exploración, evitando caer en óptimos locales.</a:t>
            </a:r>
          </a:p>
          <a:p>
            <a:pPr marL="285750" indent="-285750">
              <a:buFont typeface="Arial"/>
              <a:buChar char="•"/>
            </a:pPr>
            <a:endParaRPr lang="es-CL" sz="1400" dirty="0">
              <a:solidFill>
                <a:schemeClr val="tx2">
                  <a:lumMod val="75000"/>
                </a:schemeClr>
              </a:solidFill>
              <a:latin typeface="Roboto Light"/>
              <a:cs typeface="Roboto Light"/>
            </a:endParaRPr>
          </a:p>
          <a:p>
            <a:pPr marL="285750" indent="-285750">
              <a:buFont typeface="Arial"/>
              <a:buChar char="•"/>
            </a:pPr>
            <a:r>
              <a:rPr lang="es-CL" sz="1400" dirty="0">
                <a:solidFill>
                  <a:schemeClr val="tx2">
                    <a:lumMod val="75000"/>
                  </a:schemeClr>
                </a:solidFill>
                <a:latin typeface="Roboto Light"/>
                <a:cs typeface="Roboto Light"/>
              </a:rPr>
              <a:t>Se </a:t>
            </a:r>
            <a:r>
              <a:rPr lang="es-CL" sz="1600" b="1" dirty="0">
                <a:solidFill>
                  <a:schemeClr val="tx2">
                    <a:lumMod val="75000"/>
                  </a:schemeClr>
                </a:solidFill>
                <a:latin typeface="Roboto Light"/>
                <a:cs typeface="Roboto Light"/>
              </a:rPr>
              <a:t>explora</a:t>
            </a:r>
            <a:r>
              <a:rPr lang="es-CL" sz="1400" dirty="0">
                <a:solidFill>
                  <a:schemeClr val="tx2">
                    <a:lumMod val="75000"/>
                  </a:schemeClr>
                </a:solidFill>
                <a:latin typeface="Roboto Light"/>
                <a:cs typeface="Roboto Light"/>
              </a:rPr>
              <a:t> el espacio de búsqueda cuando las funciones seno y coseno devuelven un valor mayor a 1 o menor a -1.</a:t>
            </a:r>
          </a:p>
          <a:p>
            <a:pPr marL="285750" indent="-285750">
              <a:buFont typeface="Arial"/>
              <a:buChar char="•"/>
            </a:pPr>
            <a:endParaRPr lang="es-CL" sz="1400" dirty="0">
              <a:solidFill>
                <a:schemeClr val="tx2">
                  <a:lumMod val="75000"/>
                </a:schemeClr>
              </a:solidFill>
              <a:latin typeface="Roboto Light"/>
              <a:cs typeface="Roboto Light"/>
            </a:endParaRPr>
          </a:p>
          <a:p>
            <a:pPr marL="285750" indent="-285750">
              <a:buFont typeface="Arial"/>
              <a:buChar char="•"/>
            </a:pPr>
            <a:r>
              <a:rPr lang="es-CL" sz="1400" dirty="0">
                <a:solidFill>
                  <a:schemeClr val="tx2">
                    <a:lumMod val="75000"/>
                  </a:schemeClr>
                </a:solidFill>
                <a:latin typeface="Roboto Light"/>
                <a:cs typeface="Roboto Light"/>
              </a:rPr>
              <a:t>Se </a:t>
            </a:r>
            <a:r>
              <a:rPr lang="es-CL" sz="1600" b="1" dirty="0">
                <a:solidFill>
                  <a:schemeClr val="tx2">
                    <a:lumMod val="75000"/>
                  </a:schemeClr>
                </a:solidFill>
                <a:latin typeface="Roboto Light"/>
                <a:cs typeface="Roboto Light"/>
              </a:rPr>
              <a:t>explota</a:t>
            </a:r>
            <a:r>
              <a:rPr lang="es-CL" sz="1400" dirty="0">
                <a:solidFill>
                  <a:schemeClr val="tx2">
                    <a:lumMod val="75000"/>
                  </a:schemeClr>
                </a:solidFill>
                <a:latin typeface="Roboto Light"/>
                <a:cs typeface="Roboto Light"/>
              </a:rPr>
              <a:t> las regiones prometedoras del espacio de búsqueda cuando la función seno y coseno devuelven un valor entre -1 y 1.</a:t>
            </a:r>
          </a:p>
          <a:p>
            <a:pPr marL="285750" indent="-285750">
              <a:buFont typeface="Arial"/>
              <a:buChar char="•"/>
            </a:pPr>
            <a:endParaRPr lang="es-CL" sz="1400" dirty="0">
              <a:solidFill>
                <a:schemeClr val="tx2">
                  <a:lumMod val="75000"/>
                </a:schemeClr>
              </a:solidFill>
              <a:latin typeface="Roboto Light"/>
              <a:cs typeface="Roboto Light"/>
            </a:endParaRPr>
          </a:p>
          <a:p>
            <a:pPr marL="285750" indent="-285750">
              <a:buFont typeface="Arial"/>
              <a:buChar char="•"/>
            </a:pPr>
            <a:r>
              <a:rPr lang="es-CL" sz="1400" dirty="0">
                <a:solidFill>
                  <a:schemeClr val="tx2">
                    <a:lumMod val="75000"/>
                  </a:schemeClr>
                </a:solidFill>
                <a:latin typeface="Roboto Light"/>
                <a:cs typeface="Roboto Light"/>
              </a:rPr>
              <a:t>SCA </a:t>
            </a:r>
            <a:r>
              <a:rPr lang="es-CL" sz="1600" b="1" dirty="0">
                <a:solidFill>
                  <a:schemeClr val="tx2">
                    <a:lumMod val="75000"/>
                  </a:schemeClr>
                </a:solidFill>
                <a:latin typeface="Roboto Light"/>
                <a:cs typeface="Roboto Light"/>
              </a:rPr>
              <a:t>transita suavemente de la exploración a la explotación </a:t>
            </a:r>
            <a:r>
              <a:rPr lang="es-CL" sz="1400" dirty="0">
                <a:solidFill>
                  <a:schemeClr val="tx2">
                    <a:lumMod val="75000"/>
                  </a:schemeClr>
                </a:solidFill>
                <a:latin typeface="Roboto Light"/>
                <a:cs typeface="Roboto Light"/>
              </a:rPr>
              <a:t>gracias al cambio adaptativo de las funciones seno y coseno.</a:t>
            </a:r>
          </a:p>
          <a:p>
            <a:pPr marL="285750" indent="-285750">
              <a:buFont typeface="Arial"/>
              <a:buChar char="•"/>
            </a:pPr>
            <a:endParaRPr lang="es-CL" sz="1400" dirty="0">
              <a:solidFill>
                <a:schemeClr val="tx2">
                  <a:lumMod val="75000"/>
                </a:schemeClr>
              </a:solidFill>
              <a:latin typeface="Roboto Light"/>
              <a:cs typeface="Roboto Light"/>
            </a:endParaRPr>
          </a:p>
          <a:p>
            <a:pPr marL="285750" indent="-285750">
              <a:buFont typeface="Arial"/>
              <a:buChar char="•"/>
            </a:pPr>
            <a:r>
              <a:rPr lang="es-CL" sz="1400" dirty="0">
                <a:solidFill>
                  <a:schemeClr val="tx2">
                    <a:lumMod val="75000"/>
                  </a:schemeClr>
                </a:solidFill>
                <a:latin typeface="Roboto Light"/>
                <a:cs typeface="Roboto Light"/>
              </a:rPr>
              <a:t>Siempre se almacena la mejor solución como punto de destino y nunca se pierde.</a:t>
            </a:r>
          </a:p>
          <a:p>
            <a:pPr marL="285750" indent="-285750">
              <a:buFont typeface="Arial"/>
              <a:buChar char="•"/>
            </a:pPr>
            <a:endParaRPr lang="es-CL" sz="1400" dirty="0">
              <a:solidFill>
                <a:schemeClr val="tx2">
                  <a:lumMod val="75000"/>
                </a:schemeClr>
              </a:solidFill>
              <a:latin typeface="Roboto Light"/>
              <a:cs typeface="Roboto Light"/>
            </a:endParaRPr>
          </a:p>
          <a:p>
            <a:pPr marL="285750" indent="-285750">
              <a:buFont typeface="Arial"/>
              <a:buChar char="•"/>
            </a:pPr>
            <a:r>
              <a:rPr lang="es-CL" sz="1400" dirty="0">
                <a:solidFill>
                  <a:schemeClr val="tx2">
                    <a:lumMod val="75000"/>
                  </a:schemeClr>
                </a:solidFill>
                <a:latin typeface="Roboto Light"/>
                <a:cs typeface="Roboto Light"/>
              </a:rPr>
              <a:t>Existe una tendencia hacia las mejores regiones del espacio de búsqueda.</a:t>
            </a:r>
          </a:p>
          <a:p>
            <a:pPr marL="285750" indent="-285750">
              <a:buFont typeface="Arial"/>
              <a:buChar char="•"/>
            </a:pPr>
            <a:endParaRPr lang="es-CL" sz="1400" dirty="0">
              <a:solidFill>
                <a:schemeClr val="tx2">
                  <a:lumMod val="75000"/>
                </a:schemeClr>
              </a:solidFill>
              <a:latin typeface="Roboto Light"/>
              <a:cs typeface="Roboto Light"/>
            </a:endParaRPr>
          </a:p>
          <a:p>
            <a:pPr marL="285750" indent="-285750">
              <a:buFont typeface="Arial"/>
              <a:buChar char="•"/>
            </a:pPr>
            <a:r>
              <a:rPr lang="es-CL" sz="1400" dirty="0">
                <a:solidFill>
                  <a:schemeClr val="tx2">
                    <a:lumMod val="75000"/>
                  </a:schemeClr>
                </a:solidFill>
                <a:latin typeface="Roboto Light"/>
                <a:cs typeface="Roboto Light"/>
              </a:rPr>
              <a:t>Fácil adaptación a cualquier problema de optimización.</a:t>
            </a:r>
          </a:p>
        </p:txBody>
      </p:sp>
      <p:sp>
        <p:nvSpPr>
          <p:cNvPr id="2" name="CuadroTexto 1">
            <a:extLst>
              <a:ext uri="{FF2B5EF4-FFF2-40B4-BE49-F238E27FC236}">
                <a16:creationId xmlns:a16="http://schemas.microsoft.com/office/drawing/2014/main" xmlns="" id="{B7DABCDA-1BCB-3320-C818-7262EAAD740B}"/>
              </a:ext>
            </a:extLst>
          </p:cNvPr>
          <p:cNvSpPr txBox="1"/>
          <p:nvPr/>
        </p:nvSpPr>
        <p:spPr>
          <a:xfrm>
            <a:off x="457199" y="789901"/>
            <a:ext cx="7355941"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Características del SCA</a:t>
            </a:r>
            <a:endParaRPr lang="en-US" sz="2000" b="1" strike="noStrike" spc="-1" dirty="0">
              <a:solidFill>
                <a:srgbClr val="000000"/>
              </a:solidFill>
              <a:latin typeface="Arial"/>
            </a:endParaRPr>
          </a:p>
        </p:txBody>
      </p:sp>
      <p:sp>
        <p:nvSpPr>
          <p:cNvPr id="3" name="Marcador de número de diapositiva 4">
            <a:extLst>
              <a:ext uri="{FF2B5EF4-FFF2-40B4-BE49-F238E27FC236}">
                <a16:creationId xmlns:a16="http://schemas.microsoft.com/office/drawing/2014/main" xmlns="" id="{97300986-6B9B-479F-807F-C7EE0E2BC4BC}"/>
              </a:ext>
            </a:extLst>
          </p:cNvPr>
          <p:cNvSpPr txBox="1">
            <a:spLocks/>
          </p:cNvSpPr>
          <p:nvPr/>
        </p:nvSpPr>
        <p:spPr>
          <a:xfrm>
            <a:off x="6408228" y="6528529"/>
            <a:ext cx="2133360" cy="364680"/>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0FB3B-000C-4DA9-81C9-E3F000FD275D}" type="slidenum">
              <a:rPr lang="es-CL" b="1" smtClean="0">
                <a:solidFill>
                  <a:schemeClr val="bg1"/>
                </a:solidFill>
              </a:rPr>
              <a:pPr/>
              <a:t>26</a:t>
            </a:fld>
            <a:r>
              <a:rPr lang="es-CL" b="1" dirty="0">
                <a:solidFill>
                  <a:schemeClr val="bg1"/>
                </a:solidFill>
              </a:rPr>
              <a:t>/33</a:t>
            </a:r>
          </a:p>
        </p:txBody>
      </p:sp>
    </p:spTree>
    <p:extLst>
      <p:ext uri="{BB962C8B-B14F-4D97-AF65-F5344CB8AC3E}">
        <p14:creationId xmlns:p14="http://schemas.microsoft.com/office/powerpoint/2010/main" val="3868379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adroTexto 176"/>
          <p:cNvSpPr txBox="1"/>
          <p:nvPr/>
        </p:nvSpPr>
        <p:spPr>
          <a:xfrm>
            <a:off x="457199" y="1143000"/>
            <a:ext cx="7355941"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¿Por qué es Necesario </a:t>
            </a:r>
            <a:r>
              <a:rPr lang="es-CL" sz="2000" b="1" strike="noStrike" spc="-1" dirty="0" err="1">
                <a:solidFill>
                  <a:srgbClr val="17375E"/>
                </a:solidFill>
                <a:latin typeface="Roboto Light"/>
              </a:rPr>
              <a:t>Binarizar</a:t>
            </a:r>
            <a:r>
              <a:rPr lang="es-CL" sz="2000" b="1" strike="noStrike" spc="-1" dirty="0">
                <a:solidFill>
                  <a:srgbClr val="17375E"/>
                </a:solidFill>
                <a:latin typeface="Roboto Light"/>
              </a:rPr>
              <a:t>?</a:t>
            </a:r>
            <a:endParaRPr lang="en-US" sz="2000" b="1" strike="noStrike" spc="-1" dirty="0">
              <a:solidFill>
                <a:srgbClr val="000000"/>
              </a:solidFill>
              <a:latin typeface="Arial"/>
            </a:endParaRPr>
          </a:p>
        </p:txBody>
      </p:sp>
      <p:sp>
        <p:nvSpPr>
          <p:cNvPr id="2" name="Rectangle 4">
            <a:extLst>
              <a:ext uri="{FF2B5EF4-FFF2-40B4-BE49-F238E27FC236}">
                <a16:creationId xmlns:a16="http://schemas.microsoft.com/office/drawing/2014/main" xmlns="" id="{1DC24A0A-6BE8-A573-2F54-F6825042FD06}"/>
              </a:ext>
            </a:extLst>
          </p:cNvPr>
          <p:cNvSpPr txBox="1">
            <a:spLocks/>
          </p:cNvSpPr>
          <p:nvPr/>
        </p:nvSpPr>
        <p:spPr bwMode="auto">
          <a:xfrm>
            <a:off x="1598065" y="6070608"/>
            <a:ext cx="6993674" cy="395287"/>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s-CL" sz="1200" b="1" dirty="0">
                <a:solidFill>
                  <a:srgbClr val="953735"/>
                </a:solidFill>
                <a:latin typeface="Roboto Medium"/>
                <a:ea typeface="Roboto Medium"/>
                <a:cs typeface="Roboto Medium"/>
              </a:rPr>
              <a:t>Crawford et al; "Putting continuous metaheuristics to work in binary search spaces.“ (2017).</a:t>
            </a:r>
          </a:p>
        </p:txBody>
      </p:sp>
      <p:sp>
        <p:nvSpPr>
          <p:cNvPr id="5" name="CuadroTexto 4">
            <a:extLst>
              <a:ext uri="{FF2B5EF4-FFF2-40B4-BE49-F238E27FC236}">
                <a16:creationId xmlns:a16="http://schemas.microsoft.com/office/drawing/2014/main" xmlns="" id="{BE8B9F36-BB93-F22F-3F32-3873C0324510}"/>
              </a:ext>
            </a:extLst>
          </p:cNvPr>
          <p:cNvSpPr txBox="1"/>
          <p:nvPr/>
        </p:nvSpPr>
        <p:spPr>
          <a:xfrm>
            <a:off x="650345" y="1622410"/>
            <a:ext cx="7939890" cy="1477328"/>
          </a:xfrm>
          <a:prstGeom prst="rect">
            <a:avLst/>
          </a:prstGeom>
          <a:noFill/>
        </p:spPr>
        <p:txBody>
          <a:bodyPr wrap="square" rtlCol="0">
            <a:spAutoFit/>
          </a:bodyPr>
          <a:lstStyle/>
          <a:p>
            <a:endParaRPr lang="es-CL" sz="1800" kern="100" dirty="0" smtClean="0">
              <a:effectLst/>
              <a:latin typeface="Calibri" panose="020F0502020204030204" pitchFamily="34" charset="0"/>
              <a:ea typeface="Yu Mincho" panose="02020400000000000000" pitchFamily="18" charset="-128"/>
              <a:cs typeface="Times New Roman" panose="02020603050405020304" pitchFamily="18" charset="0"/>
            </a:endParaRPr>
          </a:p>
          <a:p>
            <a:endParaRPr lang="es-CL" kern="100" dirty="0">
              <a:latin typeface="Calibri" panose="020F0502020204030204" pitchFamily="34" charset="0"/>
              <a:ea typeface="Yu Mincho" panose="02020400000000000000" pitchFamily="18" charset="-128"/>
              <a:cs typeface="Times New Roman" panose="02020603050405020304" pitchFamily="18" charset="0"/>
            </a:endParaRPr>
          </a:p>
          <a:p>
            <a:r>
              <a:rPr lang="es-CL" sz="1800" kern="100" dirty="0" smtClean="0">
                <a:effectLst/>
                <a:latin typeface="Calibri" panose="020F0502020204030204" pitchFamily="34" charset="0"/>
                <a:ea typeface="Yu Mincho" panose="02020400000000000000" pitchFamily="18" charset="-128"/>
                <a:cs typeface="Times New Roman" panose="02020603050405020304" pitchFamily="18" charset="0"/>
              </a:rPr>
              <a:t>Dado </a:t>
            </a:r>
            <a:r>
              <a:rPr lang="es-CL" sz="1800" kern="100" dirty="0">
                <a:effectLst/>
                <a:latin typeface="Calibri" panose="020F0502020204030204" pitchFamily="34" charset="0"/>
                <a:ea typeface="Yu Mincho" panose="02020400000000000000" pitchFamily="18" charset="-128"/>
                <a:cs typeface="Times New Roman" panose="02020603050405020304" pitchFamily="18" charset="0"/>
              </a:rPr>
              <a:t>que la gran mayoría de las metaheurísticas son creadas y probadas resolviendo problemas continuos, se hace necesario el encontrar una forma de utilizar estas </a:t>
            </a:r>
            <a:r>
              <a:rPr lang="es-CL" sz="1800" kern="100" dirty="0" err="1">
                <a:effectLst/>
                <a:latin typeface="Calibri" panose="020F0502020204030204" pitchFamily="34" charset="0"/>
                <a:ea typeface="Yu Mincho" panose="02020400000000000000" pitchFamily="18" charset="-128"/>
                <a:cs typeface="Times New Roman" panose="02020603050405020304" pitchFamily="18" charset="0"/>
              </a:rPr>
              <a:t>metaheurísticas</a:t>
            </a:r>
            <a:r>
              <a:rPr lang="es-CL" sz="1800" kern="100" dirty="0">
                <a:effectLst/>
                <a:latin typeface="Calibri" panose="020F0502020204030204" pitchFamily="34" charset="0"/>
                <a:ea typeface="Yu Mincho" panose="02020400000000000000" pitchFamily="18" charset="-128"/>
                <a:cs typeface="Times New Roman" panose="02020603050405020304" pitchFamily="18" charset="0"/>
              </a:rPr>
              <a:t> </a:t>
            </a:r>
            <a:r>
              <a:rPr lang="es-CL" sz="1800" kern="100" dirty="0" smtClean="0">
                <a:effectLst/>
                <a:latin typeface="Calibri" panose="020F0502020204030204" pitchFamily="34" charset="0"/>
                <a:ea typeface="Yu Mincho" panose="02020400000000000000" pitchFamily="18" charset="-128"/>
                <a:cs typeface="Times New Roman" panose="02020603050405020304" pitchFamily="18" charset="0"/>
              </a:rPr>
              <a:t>en </a:t>
            </a:r>
            <a:r>
              <a:rPr lang="es-CL" sz="1800" kern="100" dirty="0">
                <a:effectLst/>
                <a:latin typeface="Calibri" panose="020F0502020204030204" pitchFamily="34" charset="0"/>
                <a:ea typeface="Yu Mincho" panose="02020400000000000000" pitchFamily="18" charset="-128"/>
                <a:cs typeface="Times New Roman" panose="02020603050405020304" pitchFamily="18" charset="0"/>
              </a:rPr>
              <a:t>problemas discretos.</a:t>
            </a:r>
          </a:p>
        </p:txBody>
      </p:sp>
      <p:sp>
        <p:nvSpPr>
          <p:cNvPr id="6" name="Marcador de número de diapositiva 4">
            <a:extLst>
              <a:ext uri="{FF2B5EF4-FFF2-40B4-BE49-F238E27FC236}">
                <a16:creationId xmlns:a16="http://schemas.microsoft.com/office/drawing/2014/main" xmlns="" id="{0E6EBA4E-42CB-8505-49AD-EF87A18C38D5}"/>
              </a:ext>
            </a:extLst>
          </p:cNvPr>
          <p:cNvSpPr txBox="1">
            <a:spLocks/>
          </p:cNvSpPr>
          <p:nvPr/>
        </p:nvSpPr>
        <p:spPr>
          <a:xfrm>
            <a:off x="6408228" y="6528529"/>
            <a:ext cx="2133360" cy="364680"/>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0FB3B-000C-4DA9-81C9-E3F000FD275D}" type="slidenum">
              <a:rPr lang="es-CL" b="1" smtClean="0">
                <a:solidFill>
                  <a:schemeClr val="bg1"/>
                </a:solidFill>
              </a:rPr>
              <a:pPr/>
              <a:t>27</a:t>
            </a:fld>
            <a:r>
              <a:rPr lang="es-CL" b="1" dirty="0">
                <a:solidFill>
                  <a:schemeClr val="bg1"/>
                </a:solidFill>
              </a:rPr>
              <a:t>/33</a:t>
            </a:r>
          </a:p>
        </p:txBody>
      </p:sp>
    </p:spTree>
    <p:extLst>
      <p:ext uri="{BB962C8B-B14F-4D97-AF65-F5344CB8AC3E}">
        <p14:creationId xmlns:p14="http://schemas.microsoft.com/office/powerpoint/2010/main" val="2636890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adroTexto 177"/>
          <p:cNvSpPr txBox="1"/>
          <p:nvPr/>
        </p:nvSpPr>
        <p:spPr>
          <a:xfrm>
            <a:off x="457200" y="1143000"/>
            <a:ext cx="6629400" cy="389160"/>
          </a:xfrm>
          <a:prstGeom prst="rect">
            <a:avLst/>
          </a:prstGeom>
          <a:noFill/>
          <a:ln w="0">
            <a:noFill/>
          </a:ln>
        </p:spPr>
        <p:txBody>
          <a:bodyPr lIns="90000" tIns="45000" rIns="90000" bIns="45000" anchor="t">
            <a:noAutofit/>
          </a:bodyPr>
          <a:lstStyle/>
          <a:p>
            <a:pPr>
              <a:lnSpc>
                <a:spcPct val="100000"/>
              </a:lnSpc>
            </a:pPr>
            <a:r>
              <a:rPr lang="es-CL" sz="2000" b="1" strike="noStrike" spc="-1">
                <a:solidFill>
                  <a:srgbClr val="17375E"/>
                </a:solidFill>
                <a:latin typeface="Roboto Light"/>
              </a:rPr>
              <a:t>Binarización</a:t>
            </a:r>
            <a:endParaRPr lang="en-US" sz="2000" b="1" strike="noStrike" spc="-1">
              <a:solidFill>
                <a:srgbClr val="000000"/>
              </a:solidFill>
              <a:latin typeface="Arial"/>
            </a:endParaRPr>
          </a:p>
        </p:txBody>
      </p:sp>
      <p:sp>
        <p:nvSpPr>
          <p:cNvPr id="2" name="TextBox 5">
            <a:extLst>
              <a:ext uri="{FF2B5EF4-FFF2-40B4-BE49-F238E27FC236}">
                <a16:creationId xmlns:a16="http://schemas.microsoft.com/office/drawing/2014/main" xmlns="" id="{7910DC12-6CB9-13E4-24BF-EE1CE6A583C8}"/>
              </a:ext>
            </a:extLst>
          </p:cNvPr>
          <p:cNvSpPr txBox="1"/>
          <p:nvPr/>
        </p:nvSpPr>
        <p:spPr>
          <a:xfrm>
            <a:off x="802574" y="1726071"/>
            <a:ext cx="7629467" cy="523220"/>
          </a:xfrm>
          <a:prstGeom prst="rect">
            <a:avLst/>
          </a:prstGeom>
          <a:noFill/>
        </p:spPr>
        <p:txBody>
          <a:bodyPr wrap="square" rtlCol="0">
            <a:spAutoFit/>
          </a:bodyPr>
          <a:lstStyle/>
          <a:p>
            <a:pPr marL="285750" indent="-285750" algn="just">
              <a:buFont typeface="Arial"/>
              <a:buChar char="•"/>
            </a:pPr>
            <a:r>
              <a:rPr lang="it-IT" sz="1400" dirty="0">
                <a:solidFill>
                  <a:schemeClr val="tx2">
                    <a:lumMod val="75000"/>
                  </a:schemeClr>
                </a:solidFill>
                <a:latin typeface="Roboto Light"/>
                <a:cs typeface="Roboto Light"/>
              </a:rPr>
              <a:t>En la literatura existen diferentes formas de binarizar, pero la </a:t>
            </a:r>
            <a:r>
              <a:rPr lang="it-IT" sz="1400" b="1" dirty="0">
                <a:solidFill>
                  <a:schemeClr val="tx2">
                    <a:lumMod val="75000"/>
                  </a:schemeClr>
                </a:solidFill>
                <a:latin typeface="Roboto Light"/>
                <a:cs typeface="Roboto Light"/>
              </a:rPr>
              <a:t>más utilizada</a:t>
            </a:r>
            <a:r>
              <a:rPr lang="it-IT" sz="1400" dirty="0">
                <a:solidFill>
                  <a:schemeClr val="tx2">
                    <a:lumMod val="75000"/>
                  </a:schemeClr>
                </a:solidFill>
                <a:latin typeface="Roboto Light"/>
                <a:cs typeface="Roboto Light"/>
              </a:rPr>
              <a:t> es </a:t>
            </a:r>
            <a:r>
              <a:rPr lang="it-IT" sz="1400" b="1" dirty="0">
                <a:solidFill>
                  <a:schemeClr val="tx2">
                    <a:lumMod val="75000"/>
                  </a:schemeClr>
                </a:solidFill>
                <a:latin typeface="Roboto Light"/>
                <a:cs typeface="Roboto Light"/>
              </a:rPr>
              <a:t>Two Step Techniques.</a:t>
            </a:r>
            <a:endParaRPr lang="it-IT" sz="1400" dirty="0">
              <a:solidFill>
                <a:schemeClr val="tx2">
                  <a:lumMod val="75000"/>
                </a:schemeClr>
              </a:solidFill>
              <a:latin typeface="Roboto Light"/>
              <a:cs typeface="Roboto Light"/>
            </a:endParaRPr>
          </a:p>
        </p:txBody>
      </p:sp>
      <p:sp>
        <p:nvSpPr>
          <p:cNvPr id="3" name="Rectángulo 2">
            <a:extLst>
              <a:ext uri="{FF2B5EF4-FFF2-40B4-BE49-F238E27FC236}">
                <a16:creationId xmlns:a16="http://schemas.microsoft.com/office/drawing/2014/main" xmlns="" id="{E970379C-83F8-F0D1-90ED-D5BB4D405F99}"/>
              </a:ext>
            </a:extLst>
          </p:cNvPr>
          <p:cNvSpPr/>
          <p:nvPr/>
        </p:nvSpPr>
        <p:spPr>
          <a:xfrm>
            <a:off x="815781" y="2348198"/>
            <a:ext cx="7616261" cy="553998"/>
          </a:xfrm>
          <a:prstGeom prst="rect">
            <a:avLst/>
          </a:prstGeom>
        </p:spPr>
        <p:txBody>
          <a:bodyPr wrap="square">
            <a:spAutoFit/>
          </a:bodyPr>
          <a:lstStyle/>
          <a:p>
            <a:pPr marL="285750" indent="-285750" algn="just">
              <a:buFont typeface="Arial" panose="020B0604020202020204" pitchFamily="34" charset="0"/>
              <a:buChar char="•"/>
            </a:pPr>
            <a:r>
              <a:rPr lang="it-IT" sz="1500" b="1" dirty="0">
                <a:solidFill>
                  <a:schemeClr val="tx2">
                    <a:lumMod val="75000"/>
                  </a:schemeClr>
                </a:solidFill>
                <a:latin typeface="Roboto Light"/>
                <a:cs typeface="Roboto Light"/>
              </a:rPr>
              <a:t>Two Step Techniques</a:t>
            </a:r>
            <a:r>
              <a:rPr lang="it-IT" sz="1500" dirty="0">
                <a:solidFill>
                  <a:schemeClr val="tx2">
                    <a:lumMod val="75000"/>
                  </a:schemeClr>
                </a:solidFill>
                <a:latin typeface="Roboto Light"/>
                <a:cs typeface="Roboto Light"/>
              </a:rPr>
              <a:t>, como su nombre lo indica, binariza los valores continuos en dos etapas:</a:t>
            </a:r>
          </a:p>
        </p:txBody>
      </p:sp>
      <p:pic>
        <p:nvPicPr>
          <p:cNvPr id="4" name="Imagen 3">
            <a:extLst>
              <a:ext uri="{FF2B5EF4-FFF2-40B4-BE49-F238E27FC236}">
                <a16:creationId xmlns:a16="http://schemas.microsoft.com/office/drawing/2014/main" xmlns="" id="{C85F961B-481C-F771-58A6-3BD090107F90}"/>
              </a:ext>
            </a:extLst>
          </p:cNvPr>
          <p:cNvPicPr>
            <a:picLocks noChangeAspect="1"/>
          </p:cNvPicPr>
          <p:nvPr/>
        </p:nvPicPr>
        <p:blipFill>
          <a:blip r:embed="rId3"/>
          <a:stretch>
            <a:fillRect/>
          </a:stretch>
        </p:blipFill>
        <p:spPr>
          <a:xfrm>
            <a:off x="1374495" y="4118843"/>
            <a:ext cx="797528" cy="1636667"/>
          </a:xfrm>
          <a:prstGeom prst="rect">
            <a:avLst/>
          </a:prstGeom>
        </p:spPr>
      </p:pic>
      <p:pic>
        <p:nvPicPr>
          <p:cNvPr id="5" name="Imagen 4">
            <a:extLst>
              <a:ext uri="{FF2B5EF4-FFF2-40B4-BE49-F238E27FC236}">
                <a16:creationId xmlns:a16="http://schemas.microsoft.com/office/drawing/2014/main" xmlns="" id="{3786AA06-23AC-A8FE-2B9D-3B36D867E11B}"/>
              </a:ext>
            </a:extLst>
          </p:cNvPr>
          <p:cNvPicPr>
            <a:picLocks noChangeAspect="1"/>
          </p:cNvPicPr>
          <p:nvPr/>
        </p:nvPicPr>
        <p:blipFill>
          <a:blip r:embed="rId4"/>
          <a:stretch>
            <a:fillRect/>
          </a:stretch>
        </p:blipFill>
        <p:spPr>
          <a:xfrm>
            <a:off x="2282908" y="4418679"/>
            <a:ext cx="1363572" cy="729352"/>
          </a:xfrm>
          <a:prstGeom prst="rect">
            <a:avLst/>
          </a:prstGeom>
        </p:spPr>
      </p:pic>
      <p:pic>
        <p:nvPicPr>
          <p:cNvPr id="6" name="Imagen 5">
            <a:extLst>
              <a:ext uri="{FF2B5EF4-FFF2-40B4-BE49-F238E27FC236}">
                <a16:creationId xmlns:a16="http://schemas.microsoft.com/office/drawing/2014/main" xmlns="" id="{25E69D69-737A-6C81-FD51-AB3FADEF27E9}"/>
              </a:ext>
            </a:extLst>
          </p:cNvPr>
          <p:cNvPicPr>
            <a:picLocks noChangeAspect="1"/>
          </p:cNvPicPr>
          <p:nvPr/>
        </p:nvPicPr>
        <p:blipFill>
          <a:blip r:embed="rId5"/>
          <a:stretch>
            <a:fillRect/>
          </a:stretch>
        </p:blipFill>
        <p:spPr>
          <a:xfrm>
            <a:off x="3713038" y="4118843"/>
            <a:ext cx="898426" cy="1636667"/>
          </a:xfrm>
          <a:prstGeom prst="rect">
            <a:avLst/>
          </a:prstGeom>
        </p:spPr>
      </p:pic>
      <p:pic>
        <p:nvPicPr>
          <p:cNvPr id="7" name="Imagen 6">
            <a:extLst>
              <a:ext uri="{FF2B5EF4-FFF2-40B4-BE49-F238E27FC236}">
                <a16:creationId xmlns:a16="http://schemas.microsoft.com/office/drawing/2014/main" xmlns="" id="{4C1FD9DF-30AF-668A-7C88-F9D26F372984}"/>
              </a:ext>
            </a:extLst>
          </p:cNvPr>
          <p:cNvPicPr>
            <a:picLocks noChangeAspect="1"/>
          </p:cNvPicPr>
          <p:nvPr/>
        </p:nvPicPr>
        <p:blipFill>
          <a:blip r:embed="rId6"/>
          <a:stretch>
            <a:fillRect/>
          </a:stretch>
        </p:blipFill>
        <p:spPr>
          <a:xfrm>
            <a:off x="4816149" y="4619697"/>
            <a:ext cx="1469028" cy="528334"/>
          </a:xfrm>
          <a:prstGeom prst="rect">
            <a:avLst/>
          </a:prstGeom>
        </p:spPr>
      </p:pic>
      <p:pic>
        <p:nvPicPr>
          <p:cNvPr id="8" name="Imagen 7">
            <a:extLst>
              <a:ext uri="{FF2B5EF4-FFF2-40B4-BE49-F238E27FC236}">
                <a16:creationId xmlns:a16="http://schemas.microsoft.com/office/drawing/2014/main" xmlns="" id="{1F0F03E7-1469-84B5-BBDC-6B3B95DB1EC0}"/>
              </a:ext>
            </a:extLst>
          </p:cNvPr>
          <p:cNvPicPr>
            <a:picLocks noChangeAspect="1"/>
          </p:cNvPicPr>
          <p:nvPr/>
        </p:nvPicPr>
        <p:blipFill>
          <a:blip r:embed="rId7"/>
          <a:stretch>
            <a:fillRect/>
          </a:stretch>
        </p:blipFill>
        <p:spPr>
          <a:xfrm>
            <a:off x="6375393" y="4118843"/>
            <a:ext cx="911298" cy="1634772"/>
          </a:xfrm>
          <a:prstGeom prst="rect">
            <a:avLst/>
          </a:prstGeom>
        </p:spPr>
      </p:pic>
      <p:sp>
        <p:nvSpPr>
          <p:cNvPr id="9" name="CuadroTexto 8">
            <a:extLst>
              <a:ext uri="{FF2B5EF4-FFF2-40B4-BE49-F238E27FC236}">
                <a16:creationId xmlns:a16="http://schemas.microsoft.com/office/drawing/2014/main" xmlns="" id="{2B8EE5A5-9638-DC13-4B68-7C15EAA204CB}"/>
              </a:ext>
            </a:extLst>
          </p:cNvPr>
          <p:cNvSpPr txBox="1"/>
          <p:nvPr/>
        </p:nvSpPr>
        <p:spPr>
          <a:xfrm>
            <a:off x="815781" y="3218253"/>
            <a:ext cx="5842672" cy="323165"/>
          </a:xfrm>
          <a:prstGeom prst="rect">
            <a:avLst/>
          </a:prstGeom>
          <a:noFill/>
        </p:spPr>
        <p:txBody>
          <a:bodyPr wrap="square">
            <a:spAutoFit/>
          </a:bodyPr>
          <a:lstStyle/>
          <a:p>
            <a:pPr marL="742950" lvl="1" indent="-285750" algn="just">
              <a:buFont typeface="Arial" panose="020B0604020202020204" pitchFamily="34" charset="0"/>
              <a:buChar char="•"/>
            </a:pPr>
            <a:r>
              <a:rPr lang="it-IT" sz="1500" dirty="0">
                <a:solidFill>
                  <a:schemeClr val="tx2">
                    <a:lumMod val="75000"/>
                  </a:schemeClr>
                </a:solidFill>
                <a:latin typeface="Roboto Light"/>
                <a:cs typeface="Roboto Light"/>
              </a:rPr>
              <a:t>Step 2: Discretizar el valor en el dominio {0,1}</a:t>
            </a:r>
          </a:p>
        </p:txBody>
      </p:sp>
      <p:sp>
        <p:nvSpPr>
          <p:cNvPr id="10" name="CuadroTexto 9">
            <a:extLst>
              <a:ext uri="{FF2B5EF4-FFF2-40B4-BE49-F238E27FC236}">
                <a16:creationId xmlns:a16="http://schemas.microsoft.com/office/drawing/2014/main" xmlns="" id="{1126820E-382C-6AA7-7473-F0B20F8B974F}"/>
              </a:ext>
            </a:extLst>
          </p:cNvPr>
          <p:cNvSpPr txBox="1"/>
          <p:nvPr/>
        </p:nvSpPr>
        <p:spPr>
          <a:xfrm>
            <a:off x="821290" y="2865175"/>
            <a:ext cx="6810784" cy="323165"/>
          </a:xfrm>
          <a:prstGeom prst="rect">
            <a:avLst/>
          </a:prstGeom>
          <a:noFill/>
        </p:spPr>
        <p:txBody>
          <a:bodyPr wrap="square">
            <a:spAutoFit/>
          </a:bodyPr>
          <a:lstStyle/>
          <a:p>
            <a:pPr marL="742950" lvl="1" indent="-285750" algn="just">
              <a:buFont typeface="Arial" panose="020B0604020202020204" pitchFamily="34" charset="0"/>
              <a:buChar char="•"/>
            </a:pPr>
            <a:r>
              <a:rPr lang="it-IT" sz="1500" dirty="0">
                <a:solidFill>
                  <a:schemeClr val="tx2">
                    <a:lumMod val="75000"/>
                  </a:schemeClr>
                </a:solidFill>
                <a:latin typeface="Roboto Light"/>
                <a:cs typeface="Roboto Light"/>
              </a:rPr>
              <a:t>Step 1: Transferir los valores continuos al dominio {0,1}.</a:t>
            </a:r>
          </a:p>
        </p:txBody>
      </p:sp>
      <p:sp>
        <p:nvSpPr>
          <p:cNvPr id="12" name="Marcador de número de diapositiva 4">
            <a:extLst>
              <a:ext uri="{FF2B5EF4-FFF2-40B4-BE49-F238E27FC236}">
                <a16:creationId xmlns:a16="http://schemas.microsoft.com/office/drawing/2014/main" xmlns="" id="{B6B3B522-F35B-0FE1-3594-B5A7EC337707}"/>
              </a:ext>
            </a:extLst>
          </p:cNvPr>
          <p:cNvSpPr txBox="1">
            <a:spLocks/>
          </p:cNvSpPr>
          <p:nvPr/>
        </p:nvSpPr>
        <p:spPr>
          <a:xfrm>
            <a:off x="6408228" y="6528529"/>
            <a:ext cx="2133360" cy="364680"/>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0FB3B-000C-4DA9-81C9-E3F000FD275D}" type="slidenum">
              <a:rPr lang="es-CL" b="1" smtClean="0">
                <a:solidFill>
                  <a:schemeClr val="bg1"/>
                </a:solidFill>
              </a:rPr>
              <a:pPr/>
              <a:t>28</a:t>
            </a:fld>
            <a:r>
              <a:rPr lang="es-CL" b="1" dirty="0">
                <a:solidFill>
                  <a:schemeClr val="bg1"/>
                </a:solidFill>
              </a:rPr>
              <a:t>/33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6"/>
                                        </p:tgtEl>
                                      </p:cBhvr>
                                    </p:animEffect>
                                    <p:animScale>
                                      <p:cBhvr>
                                        <p:cTn id="43" dur="250" autoRev="1" fill="hold"/>
                                        <p:tgtEl>
                                          <p:spTgt spid="6"/>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par>
                                <p:cTn id="56" presetID="53" presetClass="entr" presetSubtype="16"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adroTexto 177"/>
          <p:cNvSpPr txBox="1"/>
          <p:nvPr/>
        </p:nvSpPr>
        <p:spPr>
          <a:xfrm>
            <a:off x="457200" y="1143000"/>
            <a:ext cx="6629400" cy="389160"/>
          </a:xfrm>
          <a:prstGeom prst="rect">
            <a:avLst/>
          </a:prstGeom>
          <a:noFill/>
          <a:ln w="0">
            <a:noFill/>
          </a:ln>
        </p:spPr>
        <p:txBody>
          <a:bodyPr lIns="90000" tIns="45000" rIns="90000" bIns="45000" anchor="t">
            <a:noAutofit/>
          </a:bodyPr>
          <a:lstStyle/>
          <a:p>
            <a:pPr>
              <a:lnSpc>
                <a:spcPct val="100000"/>
              </a:lnSpc>
            </a:pPr>
            <a:r>
              <a:rPr lang="es-CL" sz="2000" b="1" strike="noStrike" spc="-1" dirty="0" err="1">
                <a:solidFill>
                  <a:srgbClr val="17375E"/>
                </a:solidFill>
                <a:latin typeface="Roboto Light"/>
              </a:rPr>
              <a:t>Binarización</a:t>
            </a:r>
            <a:r>
              <a:rPr lang="es-CL" sz="2000" b="1" strike="noStrike" spc="-1" dirty="0">
                <a:solidFill>
                  <a:srgbClr val="17375E"/>
                </a:solidFill>
                <a:latin typeface="Roboto Light"/>
              </a:rPr>
              <a:t>: </a:t>
            </a:r>
            <a:r>
              <a:rPr lang="es-CL" sz="2000" b="1" strike="noStrike" spc="-1" dirty="0" err="1">
                <a:solidFill>
                  <a:srgbClr val="17375E"/>
                </a:solidFill>
                <a:latin typeface="Roboto Light"/>
              </a:rPr>
              <a:t>Two</a:t>
            </a:r>
            <a:r>
              <a:rPr lang="es-CL" sz="2000" b="1" strike="noStrike" spc="-1" dirty="0">
                <a:solidFill>
                  <a:srgbClr val="17375E"/>
                </a:solidFill>
                <a:latin typeface="Roboto Light"/>
              </a:rPr>
              <a:t> Step </a:t>
            </a:r>
            <a:r>
              <a:rPr lang="es-CL" sz="2000" b="1" strike="noStrike" spc="-1" dirty="0" err="1">
                <a:solidFill>
                  <a:srgbClr val="17375E"/>
                </a:solidFill>
                <a:latin typeface="Roboto Light"/>
              </a:rPr>
              <a:t>Technique</a:t>
            </a:r>
            <a:r>
              <a:rPr lang="es-CL" sz="2000" b="1" strike="noStrike" spc="-1" dirty="0">
                <a:solidFill>
                  <a:srgbClr val="17375E"/>
                </a:solidFill>
                <a:latin typeface="Roboto Light"/>
              </a:rPr>
              <a:t> – Step 1</a:t>
            </a:r>
            <a:endParaRPr lang="en-US" sz="2000" b="1" strike="noStrike" spc="-1" dirty="0">
              <a:solidFill>
                <a:srgbClr val="000000"/>
              </a:solidFill>
              <a:latin typeface="Arial"/>
            </a:endParaRPr>
          </a:p>
        </p:txBody>
      </p:sp>
      <p:pic>
        <p:nvPicPr>
          <p:cNvPr id="12" name="Imagen 11" descr="Gráfico, Gráfico de líneas&#10;&#10;Descripción generada automáticamente">
            <a:extLst>
              <a:ext uri="{FF2B5EF4-FFF2-40B4-BE49-F238E27FC236}">
                <a16:creationId xmlns:a16="http://schemas.microsoft.com/office/drawing/2014/main" xmlns="" id="{866E0BA4-B47C-B523-4A7D-49A59379FE25}"/>
              </a:ext>
            </a:extLst>
          </p:cNvPr>
          <p:cNvPicPr>
            <a:picLocks noChangeAspect="1"/>
          </p:cNvPicPr>
          <p:nvPr/>
        </p:nvPicPr>
        <p:blipFill>
          <a:blip r:embed="rId3"/>
          <a:stretch>
            <a:fillRect/>
          </a:stretch>
        </p:blipFill>
        <p:spPr>
          <a:xfrm>
            <a:off x="4661998" y="1884344"/>
            <a:ext cx="4138885" cy="2759256"/>
          </a:xfrm>
          <a:prstGeom prst="rect">
            <a:avLst/>
          </a:prstGeom>
        </p:spPr>
      </p:pic>
      <p:pic>
        <p:nvPicPr>
          <p:cNvPr id="13" name="Imagen 12" descr="Gráfico, Gráfico de líneas&#10;&#10;Descripción generada automáticamente">
            <a:extLst>
              <a:ext uri="{FF2B5EF4-FFF2-40B4-BE49-F238E27FC236}">
                <a16:creationId xmlns:a16="http://schemas.microsoft.com/office/drawing/2014/main" xmlns="" id="{649DF236-1501-97A2-84CC-75FC1B3B6057}"/>
              </a:ext>
            </a:extLst>
          </p:cNvPr>
          <p:cNvPicPr>
            <a:picLocks noChangeAspect="1"/>
          </p:cNvPicPr>
          <p:nvPr/>
        </p:nvPicPr>
        <p:blipFill>
          <a:blip r:embed="rId4"/>
          <a:stretch>
            <a:fillRect/>
          </a:stretch>
        </p:blipFill>
        <p:spPr>
          <a:xfrm>
            <a:off x="523115" y="1854329"/>
            <a:ext cx="4138883" cy="2759255"/>
          </a:xfrm>
          <a:prstGeom prst="rect">
            <a:avLst/>
          </a:prstGeom>
        </p:spPr>
      </p:pic>
      <p:sp>
        <p:nvSpPr>
          <p:cNvPr id="14" name="TextBox 5">
            <a:extLst>
              <a:ext uri="{FF2B5EF4-FFF2-40B4-BE49-F238E27FC236}">
                <a16:creationId xmlns:a16="http://schemas.microsoft.com/office/drawing/2014/main" xmlns="" id="{B0397E3C-1A52-799D-B204-7081F6DD0FA7}"/>
              </a:ext>
            </a:extLst>
          </p:cNvPr>
          <p:cNvSpPr txBox="1"/>
          <p:nvPr/>
        </p:nvSpPr>
        <p:spPr>
          <a:xfrm>
            <a:off x="654148" y="1623260"/>
            <a:ext cx="8075378" cy="307777"/>
          </a:xfrm>
          <a:prstGeom prst="rect">
            <a:avLst/>
          </a:prstGeom>
          <a:noFill/>
        </p:spPr>
        <p:txBody>
          <a:bodyPr wrap="square" rtlCol="0">
            <a:spAutoFit/>
          </a:bodyPr>
          <a:lstStyle/>
          <a:p>
            <a:pPr marL="285750" indent="-285750">
              <a:buFont typeface="Arial" panose="020B0604020202020204" pitchFamily="34" charset="0"/>
              <a:buChar char="•"/>
            </a:pPr>
            <a:r>
              <a:rPr lang="es-CL" sz="1400" dirty="0">
                <a:solidFill>
                  <a:schemeClr val="tx2">
                    <a:lumMod val="75000"/>
                  </a:schemeClr>
                </a:solidFill>
                <a:latin typeface="Roboto Light"/>
                <a:cs typeface="Roboto Light"/>
              </a:rPr>
              <a:t>Se realiza mediante funciones de transferencia.</a:t>
            </a:r>
          </a:p>
        </p:txBody>
      </p:sp>
      <mc:AlternateContent xmlns:mc="http://schemas.openxmlformats.org/markup-compatibility/2006" xmlns:a14="http://schemas.microsoft.com/office/drawing/2010/main">
        <mc:Choice Requires="a14">
          <p:sp>
            <p:nvSpPr>
              <p:cNvPr id="15" name="TextBox 5">
                <a:extLst>
                  <a:ext uri="{FF2B5EF4-FFF2-40B4-BE49-F238E27FC236}">
                    <a16:creationId xmlns:a16="http://schemas.microsoft.com/office/drawing/2014/main" xmlns="" id="{9566A7D5-E14D-2CF4-F794-33FC20C13DB4}"/>
                  </a:ext>
                </a:extLst>
              </p:cNvPr>
              <p:cNvSpPr txBox="1"/>
              <p:nvPr/>
            </p:nvSpPr>
            <p:spPr>
              <a:xfrm>
                <a:off x="774929" y="4576662"/>
                <a:ext cx="2717066" cy="2097305"/>
              </a:xfrm>
              <a:prstGeom prst="rect">
                <a:avLst/>
              </a:prstGeom>
              <a:noFill/>
            </p:spPr>
            <p:txBody>
              <a:bodyPr wrap="square" rtlCol="0">
                <a:spAutoFit/>
              </a:bodyPr>
              <a:lstStyle/>
              <a:p>
                <a:r>
                  <a:rPr lang="es-CL" sz="1500" b="0" dirty="0">
                    <a:solidFill>
                      <a:schemeClr val="tx2">
                        <a:lumMod val="75000"/>
                      </a:schemeClr>
                    </a:solidFill>
                    <a:cs typeface="Roboto Light"/>
                  </a:rPr>
                  <a:t>S</a:t>
                </a:r>
                <a14:m>
                  <m:oMath xmlns:m="http://schemas.openxmlformats.org/officeDocument/2006/math">
                    <m:r>
                      <a:rPr lang="es-CL" sz="1500" b="0" i="1" smtClean="0">
                        <a:solidFill>
                          <a:schemeClr val="tx2">
                            <a:lumMod val="75000"/>
                          </a:schemeClr>
                        </a:solidFill>
                        <a:latin typeface="Cambria Math" panose="02040503050406030204" pitchFamily="18" charset="0"/>
                        <a:cs typeface="Roboto Light"/>
                      </a:rPr>
                      <m:t>1→</m:t>
                    </m:r>
                    <m:r>
                      <a:rPr lang="es-CL" sz="1500" b="0" i="1" smtClean="0">
                        <a:solidFill>
                          <a:schemeClr val="tx2">
                            <a:lumMod val="75000"/>
                          </a:schemeClr>
                        </a:solidFill>
                        <a:latin typeface="Cambria Math" panose="02040503050406030204" pitchFamily="18" charset="0"/>
                        <a:cs typeface="Roboto Light"/>
                      </a:rPr>
                      <m:t>𝑇</m:t>
                    </m:r>
                    <m:d>
                      <m:dPr>
                        <m:ctrlPr>
                          <a:rPr lang="es-CL" sz="1500" b="0" i="1" smtClean="0">
                            <a:solidFill>
                              <a:schemeClr val="tx2">
                                <a:lumMod val="75000"/>
                              </a:schemeClr>
                            </a:solidFill>
                            <a:latin typeface="Cambria Math"/>
                            <a:cs typeface="Roboto Light"/>
                          </a:rPr>
                        </m:ctrlPr>
                      </m:dPr>
                      <m:e>
                        <m:sSubSup>
                          <m:sSubSupPr>
                            <m:ctrlPr>
                              <a:rPr lang="es-CL" sz="1500" b="0" i="1" smtClean="0">
                                <a:solidFill>
                                  <a:schemeClr val="tx2">
                                    <a:lumMod val="75000"/>
                                  </a:schemeClr>
                                </a:solidFill>
                                <a:latin typeface="Cambria Math"/>
                                <a:cs typeface="Roboto Light"/>
                              </a:rPr>
                            </m:ctrlPr>
                          </m:sSubSupPr>
                          <m:e>
                            <m:r>
                              <a:rPr lang="es-CL" sz="1500" b="0" i="1" smtClean="0">
                                <a:solidFill>
                                  <a:schemeClr val="tx2">
                                    <a:lumMod val="75000"/>
                                  </a:schemeClr>
                                </a:solidFill>
                                <a:latin typeface="Cambria Math" panose="02040503050406030204" pitchFamily="18" charset="0"/>
                                <a:cs typeface="Roboto Light"/>
                              </a:rPr>
                              <m:t>𝑑</m:t>
                            </m:r>
                          </m:e>
                          <m:sub>
                            <m:r>
                              <a:rPr lang="es-CL" sz="1500" b="0" i="1" smtClean="0">
                                <a:solidFill>
                                  <a:schemeClr val="tx2">
                                    <a:lumMod val="75000"/>
                                  </a:schemeClr>
                                </a:solidFill>
                                <a:latin typeface="Cambria Math" panose="02040503050406030204" pitchFamily="18" charset="0"/>
                                <a:cs typeface="Roboto Light"/>
                              </a:rPr>
                              <m:t>𝑤</m:t>
                            </m:r>
                          </m:sub>
                          <m:sup>
                            <m:r>
                              <a:rPr lang="es-CL" sz="1500" b="0" i="1" smtClean="0">
                                <a:solidFill>
                                  <a:schemeClr val="tx2">
                                    <a:lumMod val="75000"/>
                                  </a:schemeClr>
                                </a:solidFill>
                                <a:latin typeface="Cambria Math" panose="02040503050406030204" pitchFamily="18" charset="0"/>
                                <a:cs typeface="Roboto Light"/>
                              </a:rPr>
                              <m:t>𝑗</m:t>
                            </m:r>
                          </m:sup>
                        </m:sSubSup>
                      </m:e>
                    </m:d>
                    <m:r>
                      <a:rPr lang="es-CL" sz="1500" b="0" i="1" smtClean="0">
                        <a:solidFill>
                          <a:schemeClr val="tx2">
                            <a:lumMod val="75000"/>
                          </a:schemeClr>
                        </a:solidFill>
                        <a:latin typeface="Cambria Math" panose="02040503050406030204" pitchFamily="18" charset="0"/>
                        <a:cs typeface="Roboto Light"/>
                      </a:rPr>
                      <m:t>=</m:t>
                    </m:r>
                    <m:f>
                      <m:fPr>
                        <m:ctrlPr>
                          <a:rPr lang="es-CL" sz="1500" b="0" i="1" smtClean="0">
                            <a:solidFill>
                              <a:schemeClr val="tx2">
                                <a:lumMod val="75000"/>
                              </a:schemeClr>
                            </a:solidFill>
                            <a:latin typeface="Cambria Math"/>
                            <a:cs typeface="Roboto Light"/>
                          </a:rPr>
                        </m:ctrlPr>
                      </m:fPr>
                      <m:num>
                        <m:r>
                          <a:rPr lang="es-CL" sz="1500" b="0" i="1" smtClean="0">
                            <a:solidFill>
                              <a:schemeClr val="tx2">
                                <a:lumMod val="75000"/>
                              </a:schemeClr>
                            </a:solidFill>
                            <a:latin typeface="Cambria Math" panose="02040503050406030204" pitchFamily="18" charset="0"/>
                            <a:cs typeface="Roboto Light"/>
                          </a:rPr>
                          <m:t>1</m:t>
                        </m:r>
                      </m:num>
                      <m:den>
                        <m:r>
                          <a:rPr lang="es-CL" sz="1500" b="0" i="1" smtClean="0">
                            <a:solidFill>
                              <a:schemeClr val="tx2">
                                <a:lumMod val="75000"/>
                              </a:schemeClr>
                            </a:solidFill>
                            <a:latin typeface="Cambria Math" panose="02040503050406030204" pitchFamily="18" charset="0"/>
                            <a:cs typeface="Roboto Light"/>
                          </a:rPr>
                          <m:t>1+</m:t>
                        </m:r>
                        <m:sSup>
                          <m:sSupPr>
                            <m:ctrlPr>
                              <a:rPr lang="es-CL" sz="1500" b="0" i="1" smtClean="0">
                                <a:solidFill>
                                  <a:schemeClr val="tx2">
                                    <a:lumMod val="75000"/>
                                  </a:schemeClr>
                                </a:solidFill>
                                <a:latin typeface="Cambria Math"/>
                                <a:cs typeface="Roboto Light"/>
                              </a:rPr>
                            </m:ctrlPr>
                          </m:sSupPr>
                          <m:e>
                            <m:r>
                              <a:rPr lang="es-CL" sz="1500" b="0" i="1" smtClean="0">
                                <a:solidFill>
                                  <a:schemeClr val="tx2">
                                    <a:lumMod val="75000"/>
                                  </a:schemeClr>
                                </a:solidFill>
                                <a:latin typeface="Cambria Math" panose="02040503050406030204" pitchFamily="18" charset="0"/>
                                <a:cs typeface="Roboto Light"/>
                              </a:rPr>
                              <m:t>𝑒</m:t>
                            </m:r>
                          </m:e>
                          <m:sup>
                            <m:r>
                              <a:rPr lang="es-CL" sz="1500" b="0" i="1" smtClean="0">
                                <a:solidFill>
                                  <a:schemeClr val="tx2">
                                    <a:lumMod val="75000"/>
                                  </a:schemeClr>
                                </a:solidFill>
                                <a:latin typeface="Cambria Math" panose="02040503050406030204" pitchFamily="18" charset="0"/>
                                <a:cs typeface="Roboto Light"/>
                              </a:rPr>
                              <m:t>−2</m:t>
                            </m:r>
                            <m:sSubSup>
                              <m:sSubSupPr>
                                <m:ctrlPr>
                                  <a:rPr lang="es-CL" sz="1500" b="0" i="1" smtClean="0">
                                    <a:solidFill>
                                      <a:schemeClr val="tx2">
                                        <a:lumMod val="75000"/>
                                      </a:schemeClr>
                                    </a:solidFill>
                                    <a:latin typeface="Cambria Math"/>
                                    <a:cs typeface="Roboto Light"/>
                                  </a:rPr>
                                </m:ctrlPr>
                              </m:sSubSupPr>
                              <m:e>
                                <m:r>
                                  <a:rPr lang="es-CL" sz="1500" b="0" i="1" smtClean="0">
                                    <a:solidFill>
                                      <a:schemeClr val="tx2">
                                        <a:lumMod val="75000"/>
                                      </a:schemeClr>
                                    </a:solidFill>
                                    <a:latin typeface="Cambria Math" panose="02040503050406030204" pitchFamily="18" charset="0"/>
                                    <a:cs typeface="Roboto Light"/>
                                  </a:rPr>
                                  <m:t>𝑑</m:t>
                                </m:r>
                              </m:e>
                              <m:sub>
                                <m:r>
                                  <a:rPr lang="es-CL" sz="1500" b="0" i="1" smtClean="0">
                                    <a:solidFill>
                                      <a:schemeClr val="tx2">
                                        <a:lumMod val="75000"/>
                                      </a:schemeClr>
                                    </a:solidFill>
                                    <a:latin typeface="Cambria Math" panose="02040503050406030204" pitchFamily="18" charset="0"/>
                                    <a:cs typeface="Roboto Light"/>
                                  </a:rPr>
                                  <m:t>𝑤</m:t>
                                </m:r>
                              </m:sub>
                              <m:sup>
                                <m:r>
                                  <a:rPr lang="es-CL" sz="1500" b="0" i="1" smtClean="0">
                                    <a:solidFill>
                                      <a:schemeClr val="tx2">
                                        <a:lumMod val="75000"/>
                                      </a:schemeClr>
                                    </a:solidFill>
                                    <a:latin typeface="Cambria Math" panose="02040503050406030204" pitchFamily="18" charset="0"/>
                                    <a:cs typeface="Roboto Light"/>
                                  </a:rPr>
                                  <m:t>𝑗</m:t>
                                </m:r>
                              </m:sup>
                            </m:sSubSup>
                          </m:sup>
                        </m:sSup>
                      </m:den>
                    </m:f>
                  </m:oMath>
                </a14:m>
                <a:endParaRPr lang="es-CL" sz="1500" b="0" dirty="0">
                  <a:solidFill>
                    <a:schemeClr val="tx2">
                      <a:lumMod val="75000"/>
                    </a:schemeClr>
                  </a:solidFill>
                  <a:latin typeface="Roboto Light"/>
                  <a:cs typeface="Roboto Light"/>
                </a:endParaRPr>
              </a:p>
              <a:p>
                <a:r>
                  <a:rPr lang="es-CL" sz="1500" b="0" dirty="0">
                    <a:solidFill>
                      <a:schemeClr val="tx2">
                        <a:lumMod val="75000"/>
                      </a:schemeClr>
                    </a:solidFill>
                    <a:cs typeface="Roboto Light"/>
                  </a:rPr>
                  <a:t>S</a:t>
                </a:r>
                <a14:m>
                  <m:oMath xmlns:m="http://schemas.openxmlformats.org/officeDocument/2006/math">
                    <m:r>
                      <a:rPr lang="es-CL" sz="1500" b="0" i="1" smtClean="0">
                        <a:solidFill>
                          <a:schemeClr val="tx2">
                            <a:lumMod val="75000"/>
                          </a:schemeClr>
                        </a:solidFill>
                        <a:latin typeface="Cambria Math" panose="02040503050406030204" pitchFamily="18" charset="0"/>
                        <a:cs typeface="Roboto Light"/>
                      </a:rPr>
                      <m:t>2</m:t>
                    </m:r>
                    <m:r>
                      <a:rPr lang="es-CL" sz="1500" i="1">
                        <a:solidFill>
                          <a:schemeClr val="tx2">
                            <a:lumMod val="75000"/>
                          </a:schemeClr>
                        </a:solidFill>
                        <a:latin typeface="Cambria Math" panose="02040503050406030204" pitchFamily="18" charset="0"/>
                        <a:cs typeface="Roboto Light"/>
                      </a:rPr>
                      <m:t>→</m:t>
                    </m:r>
                    <m:r>
                      <a:rPr lang="es-CL" sz="1500" i="1">
                        <a:solidFill>
                          <a:schemeClr val="tx2">
                            <a:lumMod val="75000"/>
                          </a:schemeClr>
                        </a:solidFill>
                        <a:latin typeface="Cambria Math" panose="02040503050406030204" pitchFamily="18" charset="0"/>
                        <a:cs typeface="Roboto Light"/>
                      </a:rPr>
                      <m:t>𝑇</m:t>
                    </m:r>
                    <m:d>
                      <m:dPr>
                        <m:ctrlPr>
                          <a:rPr lang="es-CL" sz="1500" i="1">
                            <a:solidFill>
                              <a:schemeClr val="tx2">
                                <a:lumMod val="75000"/>
                              </a:schemeClr>
                            </a:solidFill>
                            <a:latin typeface="Cambria Math"/>
                            <a:cs typeface="Roboto Light"/>
                          </a:rPr>
                        </m:ctrlPr>
                      </m:dPr>
                      <m:e>
                        <m:sSubSup>
                          <m:sSubSupPr>
                            <m:ctrlPr>
                              <a:rPr lang="es-CL" sz="1500" i="1">
                                <a:solidFill>
                                  <a:schemeClr val="tx2">
                                    <a:lumMod val="75000"/>
                                  </a:schemeClr>
                                </a:solidFill>
                                <a:latin typeface="Cambria Math"/>
                                <a:cs typeface="Roboto Light"/>
                              </a:rPr>
                            </m:ctrlPr>
                          </m:sSubSupPr>
                          <m:e>
                            <m:r>
                              <a:rPr lang="es-CL" sz="1500" i="1">
                                <a:solidFill>
                                  <a:schemeClr val="tx2">
                                    <a:lumMod val="75000"/>
                                  </a:schemeClr>
                                </a:solidFill>
                                <a:latin typeface="Cambria Math" panose="02040503050406030204" pitchFamily="18" charset="0"/>
                                <a:cs typeface="Roboto Light"/>
                              </a:rPr>
                              <m:t>𝑑</m:t>
                            </m:r>
                          </m:e>
                          <m:sub>
                            <m:r>
                              <a:rPr lang="es-CL" sz="1500" i="1">
                                <a:solidFill>
                                  <a:schemeClr val="tx2">
                                    <a:lumMod val="75000"/>
                                  </a:schemeClr>
                                </a:solidFill>
                                <a:latin typeface="Cambria Math" panose="02040503050406030204" pitchFamily="18" charset="0"/>
                                <a:cs typeface="Roboto Light"/>
                              </a:rPr>
                              <m:t>𝑤</m:t>
                            </m:r>
                          </m:sub>
                          <m:sup>
                            <m:r>
                              <a:rPr lang="es-CL" sz="1500" i="1">
                                <a:solidFill>
                                  <a:schemeClr val="tx2">
                                    <a:lumMod val="75000"/>
                                  </a:schemeClr>
                                </a:solidFill>
                                <a:latin typeface="Cambria Math" panose="02040503050406030204" pitchFamily="18" charset="0"/>
                                <a:cs typeface="Roboto Light"/>
                              </a:rPr>
                              <m:t>𝑗</m:t>
                            </m:r>
                          </m:sup>
                        </m:sSubSup>
                      </m:e>
                    </m:d>
                    <m:r>
                      <a:rPr lang="es-CL" sz="1500" i="1">
                        <a:solidFill>
                          <a:schemeClr val="tx2">
                            <a:lumMod val="75000"/>
                          </a:schemeClr>
                        </a:solidFill>
                        <a:latin typeface="Cambria Math" panose="02040503050406030204" pitchFamily="18" charset="0"/>
                        <a:cs typeface="Roboto Light"/>
                      </a:rPr>
                      <m:t>=</m:t>
                    </m:r>
                    <m:f>
                      <m:fPr>
                        <m:ctrlPr>
                          <a:rPr lang="es-CL" sz="1500" i="1">
                            <a:solidFill>
                              <a:schemeClr val="tx2">
                                <a:lumMod val="75000"/>
                              </a:schemeClr>
                            </a:solidFill>
                            <a:latin typeface="Cambria Math"/>
                            <a:cs typeface="Roboto Light"/>
                          </a:rPr>
                        </m:ctrlPr>
                      </m:fPr>
                      <m:num>
                        <m:r>
                          <a:rPr lang="es-CL" sz="1500" i="1">
                            <a:solidFill>
                              <a:schemeClr val="tx2">
                                <a:lumMod val="75000"/>
                              </a:schemeClr>
                            </a:solidFill>
                            <a:latin typeface="Cambria Math" panose="02040503050406030204" pitchFamily="18" charset="0"/>
                            <a:cs typeface="Roboto Light"/>
                          </a:rPr>
                          <m:t>1</m:t>
                        </m:r>
                      </m:num>
                      <m:den>
                        <m:r>
                          <a:rPr lang="es-CL" sz="1500" i="1">
                            <a:solidFill>
                              <a:schemeClr val="tx2">
                                <a:lumMod val="75000"/>
                              </a:schemeClr>
                            </a:solidFill>
                            <a:latin typeface="Cambria Math" panose="02040503050406030204" pitchFamily="18" charset="0"/>
                            <a:cs typeface="Roboto Light"/>
                          </a:rPr>
                          <m:t>1+</m:t>
                        </m:r>
                        <m:sSup>
                          <m:sSupPr>
                            <m:ctrlPr>
                              <a:rPr lang="es-CL" sz="1500" i="1">
                                <a:solidFill>
                                  <a:schemeClr val="tx2">
                                    <a:lumMod val="75000"/>
                                  </a:schemeClr>
                                </a:solidFill>
                                <a:latin typeface="Cambria Math"/>
                                <a:cs typeface="Roboto Light"/>
                              </a:rPr>
                            </m:ctrlPr>
                          </m:sSupPr>
                          <m:e>
                            <m:r>
                              <a:rPr lang="es-CL" sz="1500" i="1">
                                <a:solidFill>
                                  <a:schemeClr val="tx2">
                                    <a:lumMod val="75000"/>
                                  </a:schemeClr>
                                </a:solidFill>
                                <a:latin typeface="Cambria Math" panose="02040503050406030204" pitchFamily="18" charset="0"/>
                                <a:cs typeface="Roboto Light"/>
                              </a:rPr>
                              <m:t>𝑒</m:t>
                            </m:r>
                          </m:e>
                          <m:sup>
                            <m:r>
                              <a:rPr lang="es-CL" sz="1500" i="1">
                                <a:solidFill>
                                  <a:schemeClr val="tx2">
                                    <a:lumMod val="75000"/>
                                  </a:schemeClr>
                                </a:solidFill>
                                <a:latin typeface="Cambria Math" panose="02040503050406030204" pitchFamily="18" charset="0"/>
                                <a:cs typeface="Roboto Light"/>
                              </a:rPr>
                              <m:t>−</m:t>
                            </m:r>
                            <m:sSubSup>
                              <m:sSubSupPr>
                                <m:ctrlPr>
                                  <a:rPr lang="es-CL" sz="1500" i="1">
                                    <a:solidFill>
                                      <a:schemeClr val="tx2">
                                        <a:lumMod val="75000"/>
                                      </a:schemeClr>
                                    </a:solidFill>
                                    <a:latin typeface="Cambria Math"/>
                                    <a:cs typeface="Roboto Light"/>
                                  </a:rPr>
                                </m:ctrlPr>
                              </m:sSubSupPr>
                              <m:e>
                                <m:r>
                                  <a:rPr lang="es-CL" sz="1500" i="1">
                                    <a:solidFill>
                                      <a:schemeClr val="tx2">
                                        <a:lumMod val="75000"/>
                                      </a:schemeClr>
                                    </a:solidFill>
                                    <a:latin typeface="Cambria Math" panose="02040503050406030204" pitchFamily="18" charset="0"/>
                                    <a:cs typeface="Roboto Light"/>
                                  </a:rPr>
                                  <m:t>𝑑</m:t>
                                </m:r>
                              </m:e>
                              <m:sub>
                                <m:r>
                                  <a:rPr lang="es-CL" sz="1500" i="1">
                                    <a:solidFill>
                                      <a:schemeClr val="tx2">
                                        <a:lumMod val="75000"/>
                                      </a:schemeClr>
                                    </a:solidFill>
                                    <a:latin typeface="Cambria Math" panose="02040503050406030204" pitchFamily="18" charset="0"/>
                                    <a:cs typeface="Roboto Light"/>
                                  </a:rPr>
                                  <m:t>𝑤</m:t>
                                </m:r>
                              </m:sub>
                              <m:sup>
                                <m:r>
                                  <a:rPr lang="es-CL" sz="1500" i="1">
                                    <a:solidFill>
                                      <a:schemeClr val="tx2">
                                        <a:lumMod val="75000"/>
                                      </a:schemeClr>
                                    </a:solidFill>
                                    <a:latin typeface="Cambria Math" panose="02040503050406030204" pitchFamily="18" charset="0"/>
                                    <a:cs typeface="Roboto Light"/>
                                  </a:rPr>
                                  <m:t>𝑗</m:t>
                                </m:r>
                              </m:sup>
                            </m:sSubSup>
                          </m:sup>
                        </m:sSup>
                      </m:den>
                    </m:f>
                  </m:oMath>
                </a14:m>
                <a:endParaRPr lang="es-CL" sz="1500" dirty="0">
                  <a:solidFill>
                    <a:schemeClr val="tx2">
                      <a:lumMod val="75000"/>
                    </a:schemeClr>
                  </a:solidFill>
                  <a:latin typeface="Roboto Light"/>
                  <a:cs typeface="Roboto Light"/>
                </a:endParaRPr>
              </a:p>
              <a:p>
                <a:r>
                  <a:rPr lang="es-CL" sz="1500" b="0" dirty="0">
                    <a:solidFill>
                      <a:schemeClr val="tx2">
                        <a:lumMod val="75000"/>
                      </a:schemeClr>
                    </a:solidFill>
                    <a:cs typeface="Roboto Light"/>
                  </a:rPr>
                  <a:t>S</a:t>
                </a:r>
                <a14:m>
                  <m:oMath xmlns:m="http://schemas.openxmlformats.org/officeDocument/2006/math">
                    <m:r>
                      <a:rPr lang="es-CL" sz="1500" b="0" i="1" smtClean="0">
                        <a:solidFill>
                          <a:schemeClr val="tx2">
                            <a:lumMod val="75000"/>
                          </a:schemeClr>
                        </a:solidFill>
                        <a:latin typeface="Cambria Math" panose="02040503050406030204" pitchFamily="18" charset="0"/>
                        <a:cs typeface="Roboto Light"/>
                      </a:rPr>
                      <m:t>3</m:t>
                    </m:r>
                    <m:r>
                      <a:rPr lang="es-CL" sz="1500" i="1">
                        <a:solidFill>
                          <a:schemeClr val="tx2">
                            <a:lumMod val="75000"/>
                          </a:schemeClr>
                        </a:solidFill>
                        <a:latin typeface="Cambria Math" panose="02040503050406030204" pitchFamily="18" charset="0"/>
                        <a:cs typeface="Roboto Light"/>
                      </a:rPr>
                      <m:t>→</m:t>
                    </m:r>
                    <m:r>
                      <a:rPr lang="es-CL" sz="1500" i="1">
                        <a:solidFill>
                          <a:schemeClr val="tx2">
                            <a:lumMod val="75000"/>
                          </a:schemeClr>
                        </a:solidFill>
                        <a:latin typeface="Cambria Math" panose="02040503050406030204" pitchFamily="18" charset="0"/>
                        <a:cs typeface="Roboto Light"/>
                      </a:rPr>
                      <m:t>𝑇</m:t>
                    </m:r>
                    <m:d>
                      <m:dPr>
                        <m:ctrlPr>
                          <a:rPr lang="es-CL" sz="1500" i="1">
                            <a:solidFill>
                              <a:schemeClr val="tx2">
                                <a:lumMod val="75000"/>
                              </a:schemeClr>
                            </a:solidFill>
                            <a:latin typeface="Cambria Math"/>
                            <a:cs typeface="Roboto Light"/>
                          </a:rPr>
                        </m:ctrlPr>
                      </m:dPr>
                      <m:e>
                        <m:sSubSup>
                          <m:sSubSupPr>
                            <m:ctrlPr>
                              <a:rPr lang="es-CL" sz="1500" i="1">
                                <a:solidFill>
                                  <a:schemeClr val="tx2">
                                    <a:lumMod val="75000"/>
                                  </a:schemeClr>
                                </a:solidFill>
                                <a:latin typeface="Cambria Math"/>
                                <a:cs typeface="Roboto Light"/>
                              </a:rPr>
                            </m:ctrlPr>
                          </m:sSubSupPr>
                          <m:e>
                            <m:r>
                              <a:rPr lang="es-CL" sz="1500" i="1">
                                <a:solidFill>
                                  <a:schemeClr val="tx2">
                                    <a:lumMod val="75000"/>
                                  </a:schemeClr>
                                </a:solidFill>
                                <a:latin typeface="Cambria Math" panose="02040503050406030204" pitchFamily="18" charset="0"/>
                                <a:cs typeface="Roboto Light"/>
                              </a:rPr>
                              <m:t>𝑑</m:t>
                            </m:r>
                          </m:e>
                          <m:sub>
                            <m:r>
                              <a:rPr lang="es-CL" sz="1500" i="1">
                                <a:solidFill>
                                  <a:schemeClr val="tx2">
                                    <a:lumMod val="75000"/>
                                  </a:schemeClr>
                                </a:solidFill>
                                <a:latin typeface="Cambria Math" panose="02040503050406030204" pitchFamily="18" charset="0"/>
                                <a:cs typeface="Roboto Light"/>
                              </a:rPr>
                              <m:t>𝑤</m:t>
                            </m:r>
                          </m:sub>
                          <m:sup>
                            <m:r>
                              <a:rPr lang="es-CL" sz="1500" i="1">
                                <a:solidFill>
                                  <a:schemeClr val="tx2">
                                    <a:lumMod val="75000"/>
                                  </a:schemeClr>
                                </a:solidFill>
                                <a:latin typeface="Cambria Math" panose="02040503050406030204" pitchFamily="18" charset="0"/>
                                <a:cs typeface="Roboto Light"/>
                              </a:rPr>
                              <m:t>𝑗</m:t>
                            </m:r>
                          </m:sup>
                        </m:sSubSup>
                      </m:e>
                    </m:d>
                    <m:r>
                      <a:rPr lang="es-CL" sz="1500" i="1">
                        <a:solidFill>
                          <a:schemeClr val="tx2">
                            <a:lumMod val="75000"/>
                          </a:schemeClr>
                        </a:solidFill>
                        <a:latin typeface="Cambria Math" panose="02040503050406030204" pitchFamily="18" charset="0"/>
                        <a:cs typeface="Roboto Light"/>
                      </a:rPr>
                      <m:t>=</m:t>
                    </m:r>
                    <m:f>
                      <m:fPr>
                        <m:ctrlPr>
                          <a:rPr lang="es-CL" sz="1500" i="1">
                            <a:solidFill>
                              <a:schemeClr val="tx2">
                                <a:lumMod val="75000"/>
                              </a:schemeClr>
                            </a:solidFill>
                            <a:latin typeface="Cambria Math"/>
                            <a:cs typeface="Roboto Light"/>
                          </a:rPr>
                        </m:ctrlPr>
                      </m:fPr>
                      <m:num>
                        <m:r>
                          <a:rPr lang="es-CL" sz="1500" i="1">
                            <a:solidFill>
                              <a:schemeClr val="tx2">
                                <a:lumMod val="75000"/>
                              </a:schemeClr>
                            </a:solidFill>
                            <a:latin typeface="Cambria Math" panose="02040503050406030204" pitchFamily="18" charset="0"/>
                            <a:cs typeface="Roboto Light"/>
                          </a:rPr>
                          <m:t>1</m:t>
                        </m:r>
                      </m:num>
                      <m:den>
                        <m:r>
                          <a:rPr lang="es-CL" sz="1500" i="1">
                            <a:solidFill>
                              <a:schemeClr val="tx2">
                                <a:lumMod val="75000"/>
                              </a:schemeClr>
                            </a:solidFill>
                            <a:latin typeface="Cambria Math" panose="02040503050406030204" pitchFamily="18" charset="0"/>
                            <a:cs typeface="Roboto Light"/>
                          </a:rPr>
                          <m:t>1+</m:t>
                        </m:r>
                        <m:sSup>
                          <m:sSupPr>
                            <m:ctrlPr>
                              <a:rPr lang="es-CL" sz="1500" i="1">
                                <a:solidFill>
                                  <a:schemeClr val="tx2">
                                    <a:lumMod val="75000"/>
                                  </a:schemeClr>
                                </a:solidFill>
                                <a:latin typeface="Cambria Math"/>
                                <a:cs typeface="Roboto Light"/>
                              </a:rPr>
                            </m:ctrlPr>
                          </m:sSupPr>
                          <m:e>
                            <m:r>
                              <a:rPr lang="es-CL" sz="1500" i="1">
                                <a:solidFill>
                                  <a:schemeClr val="tx2">
                                    <a:lumMod val="75000"/>
                                  </a:schemeClr>
                                </a:solidFill>
                                <a:latin typeface="Cambria Math" panose="02040503050406030204" pitchFamily="18" charset="0"/>
                                <a:cs typeface="Roboto Light"/>
                              </a:rPr>
                              <m:t>𝑒</m:t>
                            </m:r>
                          </m:e>
                          <m:sup>
                            <m:r>
                              <a:rPr lang="es-CL" sz="1500" i="1">
                                <a:solidFill>
                                  <a:schemeClr val="tx2">
                                    <a:lumMod val="75000"/>
                                  </a:schemeClr>
                                </a:solidFill>
                                <a:latin typeface="Cambria Math" panose="02040503050406030204" pitchFamily="18" charset="0"/>
                                <a:cs typeface="Roboto Light"/>
                              </a:rPr>
                              <m:t>−</m:t>
                            </m:r>
                            <m:f>
                              <m:fPr>
                                <m:ctrlPr>
                                  <a:rPr lang="es-CL" sz="1500" b="0" i="1" smtClean="0">
                                    <a:solidFill>
                                      <a:schemeClr val="tx2">
                                        <a:lumMod val="75000"/>
                                      </a:schemeClr>
                                    </a:solidFill>
                                    <a:latin typeface="Cambria Math"/>
                                    <a:cs typeface="Roboto Light"/>
                                  </a:rPr>
                                </m:ctrlPr>
                              </m:fPr>
                              <m:num>
                                <m:sSubSup>
                                  <m:sSubSupPr>
                                    <m:ctrlPr>
                                      <a:rPr lang="es-CL" sz="1500" i="1">
                                        <a:solidFill>
                                          <a:schemeClr val="tx2">
                                            <a:lumMod val="75000"/>
                                          </a:schemeClr>
                                        </a:solidFill>
                                        <a:latin typeface="Cambria Math"/>
                                        <a:cs typeface="Roboto Light"/>
                                      </a:rPr>
                                    </m:ctrlPr>
                                  </m:sSubSupPr>
                                  <m:e>
                                    <m:r>
                                      <a:rPr lang="es-CL" sz="1500" i="1">
                                        <a:solidFill>
                                          <a:schemeClr val="tx2">
                                            <a:lumMod val="75000"/>
                                          </a:schemeClr>
                                        </a:solidFill>
                                        <a:latin typeface="Cambria Math" panose="02040503050406030204" pitchFamily="18" charset="0"/>
                                        <a:cs typeface="Roboto Light"/>
                                      </a:rPr>
                                      <m:t>𝑑</m:t>
                                    </m:r>
                                  </m:e>
                                  <m:sub>
                                    <m:r>
                                      <a:rPr lang="es-CL" sz="1500" i="1">
                                        <a:solidFill>
                                          <a:schemeClr val="tx2">
                                            <a:lumMod val="75000"/>
                                          </a:schemeClr>
                                        </a:solidFill>
                                        <a:latin typeface="Cambria Math" panose="02040503050406030204" pitchFamily="18" charset="0"/>
                                        <a:cs typeface="Roboto Light"/>
                                      </a:rPr>
                                      <m:t>𝑤</m:t>
                                    </m:r>
                                  </m:sub>
                                  <m:sup>
                                    <m:r>
                                      <a:rPr lang="es-CL" sz="1500" i="1">
                                        <a:solidFill>
                                          <a:schemeClr val="tx2">
                                            <a:lumMod val="75000"/>
                                          </a:schemeClr>
                                        </a:solidFill>
                                        <a:latin typeface="Cambria Math" panose="02040503050406030204" pitchFamily="18" charset="0"/>
                                        <a:cs typeface="Roboto Light"/>
                                      </a:rPr>
                                      <m:t>𝑗</m:t>
                                    </m:r>
                                  </m:sup>
                                </m:sSubSup>
                              </m:num>
                              <m:den>
                                <m:r>
                                  <a:rPr lang="es-CL" sz="1500" b="0" i="1" smtClean="0">
                                    <a:solidFill>
                                      <a:schemeClr val="tx2">
                                        <a:lumMod val="75000"/>
                                      </a:schemeClr>
                                    </a:solidFill>
                                    <a:latin typeface="Cambria Math" panose="02040503050406030204" pitchFamily="18" charset="0"/>
                                    <a:cs typeface="Roboto Light"/>
                                  </a:rPr>
                                  <m:t>2</m:t>
                                </m:r>
                              </m:den>
                            </m:f>
                          </m:sup>
                        </m:sSup>
                      </m:den>
                    </m:f>
                  </m:oMath>
                </a14:m>
                <a:endParaRPr lang="es-CL" sz="1500" dirty="0">
                  <a:solidFill>
                    <a:schemeClr val="tx2">
                      <a:lumMod val="75000"/>
                    </a:schemeClr>
                  </a:solidFill>
                  <a:latin typeface="Roboto Light"/>
                  <a:cs typeface="Roboto Light"/>
                </a:endParaRPr>
              </a:p>
              <a:p>
                <a:r>
                  <a:rPr lang="es-CL" sz="1500" b="0" dirty="0">
                    <a:solidFill>
                      <a:schemeClr val="tx2">
                        <a:lumMod val="75000"/>
                      </a:schemeClr>
                    </a:solidFill>
                    <a:cs typeface="Roboto Light"/>
                  </a:rPr>
                  <a:t>S</a:t>
                </a:r>
                <a14:m>
                  <m:oMath xmlns:m="http://schemas.openxmlformats.org/officeDocument/2006/math">
                    <m:r>
                      <a:rPr lang="es-CL" sz="1500" b="0" i="1" smtClean="0">
                        <a:solidFill>
                          <a:schemeClr val="tx2">
                            <a:lumMod val="75000"/>
                          </a:schemeClr>
                        </a:solidFill>
                        <a:latin typeface="Cambria Math" panose="02040503050406030204" pitchFamily="18" charset="0"/>
                        <a:cs typeface="Roboto Light"/>
                      </a:rPr>
                      <m:t>4</m:t>
                    </m:r>
                    <m:r>
                      <a:rPr lang="es-CL" sz="1500" i="1">
                        <a:solidFill>
                          <a:schemeClr val="tx2">
                            <a:lumMod val="75000"/>
                          </a:schemeClr>
                        </a:solidFill>
                        <a:latin typeface="Cambria Math" panose="02040503050406030204" pitchFamily="18" charset="0"/>
                        <a:cs typeface="Roboto Light"/>
                      </a:rPr>
                      <m:t>→</m:t>
                    </m:r>
                    <m:r>
                      <a:rPr lang="es-CL" sz="1500" i="1">
                        <a:solidFill>
                          <a:schemeClr val="tx2">
                            <a:lumMod val="75000"/>
                          </a:schemeClr>
                        </a:solidFill>
                        <a:latin typeface="Cambria Math" panose="02040503050406030204" pitchFamily="18" charset="0"/>
                        <a:cs typeface="Roboto Light"/>
                      </a:rPr>
                      <m:t>𝑇</m:t>
                    </m:r>
                    <m:d>
                      <m:dPr>
                        <m:ctrlPr>
                          <a:rPr lang="es-CL" sz="1500" i="1">
                            <a:solidFill>
                              <a:schemeClr val="tx2">
                                <a:lumMod val="75000"/>
                              </a:schemeClr>
                            </a:solidFill>
                            <a:latin typeface="Cambria Math"/>
                            <a:cs typeface="Roboto Light"/>
                          </a:rPr>
                        </m:ctrlPr>
                      </m:dPr>
                      <m:e>
                        <m:sSubSup>
                          <m:sSubSupPr>
                            <m:ctrlPr>
                              <a:rPr lang="es-CL" sz="1500" i="1">
                                <a:solidFill>
                                  <a:schemeClr val="tx2">
                                    <a:lumMod val="75000"/>
                                  </a:schemeClr>
                                </a:solidFill>
                                <a:latin typeface="Cambria Math"/>
                                <a:cs typeface="Roboto Light"/>
                              </a:rPr>
                            </m:ctrlPr>
                          </m:sSubSupPr>
                          <m:e>
                            <m:r>
                              <a:rPr lang="es-CL" sz="1500" i="1">
                                <a:solidFill>
                                  <a:schemeClr val="tx2">
                                    <a:lumMod val="75000"/>
                                  </a:schemeClr>
                                </a:solidFill>
                                <a:latin typeface="Cambria Math" panose="02040503050406030204" pitchFamily="18" charset="0"/>
                                <a:cs typeface="Roboto Light"/>
                              </a:rPr>
                              <m:t>𝑑</m:t>
                            </m:r>
                          </m:e>
                          <m:sub>
                            <m:r>
                              <a:rPr lang="es-CL" sz="1500" i="1">
                                <a:solidFill>
                                  <a:schemeClr val="tx2">
                                    <a:lumMod val="75000"/>
                                  </a:schemeClr>
                                </a:solidFill>
                                <a:latin typeface="Cambria Math" panose="02040503050406030204" pitchFamily="18" charset="0"/>
                                <a:cs typeface="Roboto Light"/>
                              </a:rPr>
                              <m:t>𝑤</m:t>
                            </m:r>
                          </m:sub>
                          <m:sup>
                            <m:r>
                              <a:rPr lang="es-CL" sz="1500" i="1">
                                <a:solidFill>
                                  <a:schemeClr val="tx2">
                                    <a:lumMod val="75000"/>
                                  </a:schemeClr>
                                </a:solidFill>
                                <a:latin typeface="Cambria Math" panose="02040503050406030204" pitchFamily="18" charset="0"/>
                                <a:cs typeface="Roboto Light"/>
                              </a:rPr>
                              <m:t>𝑗</m:t>
                            </m:r>
                          </m:sup>
                        </m:sSubSup>
                      </m:e>
                    </m:d>
                    <m:r>
                      <a:rPr lang="es-CL" sz="1500" i="1">
                        <a:solidFill>
                          <a:schemeClr val="tx2">
                            <a:lumMod val="75000"/>
                          </a:schemeClr>
                        </a:solidFill>
                        <a:latin typeface="Cambria Math" panose="02040503050406030204" pitchFamily="18" charset="0"/>
                        <a:cs typeface="Roboto Light"/>
                      </a:rPr>
                      <m:t>=</m:t>
                    </m:r>
                    <m:f>
                      <m:fPr>
                        <m:ctrlPr>
                          <a:rPr lang="es-CL" sz="1500" i="1">
                            <a:solidFill>
                              <a:schemeClr val="tx2">
                                <a:lumMod val="75000"/>
                              </a:schemeClr>
                            </a:solidFill>
                            <a:latin typeface="Cambria Math"/>
                            <a:cs typeface="Roboto Light"/>
                          </a:rPr>
                        </m:ctrlPr>
                      </m:fPr>
                      <m:num>
                        <m:r>
                          <a:rPr lang="es-CL" sz="1500" i="1">
                            <a:solidFill>
                              <a:schemeClr val="tx2">
                                <a:lumMod val="75000"/>
                              </a:schemeClr>
                            </a:solidFill>
                            <a:latin typeface="Cambria Math" panose="02040503050406030204" pitchFamily="18" charset="0"/>
                            <a:cs typeface="Roboto Light"/>
                          </a:rPr>
                          <m:t>1</m:t>
                        </m:r>
                      </m:num>
                      <m:den>
                        <m:r>
                          <a:rPr lang="es-CL" sz="1500" i="1">
                            <a:solidFill>
                              <a:schemeClr val="tx2">
                                <a:lumMod val="75000"/>
                              </a:schemeClr>
                            </a:solidFill>
                            <a:latin typeface="Cambria Math" panose="02040503050406030204" pitchFamily="18" charset="0"/>
                            <a:cs typeface="Roboto Light"/>
                          </a:rPr>
                          <m:t>1+</m:t>
                        </m:r>
                        <m:sSup>
                          <m:sSupPr>
                            <m:ctrlPr>
                              <a:rPr lang="es-CL" sz="1500" i="1">
                                <a:solidFill>
                                  <a:schemeClr val="tx2">
                                    <a:lumMod val="75000"/>
                                  </a:schemeClr>
                                </a:solidFill>
                                <a:latin typeface="Cambria Math"/>
                                <a:cs typeface="Roboto Light"/>
                              </a:rPr>
                            </m:ctrlPr>
                          </m:sSupPr>
                          <m:e>
                            <m:r>
                              <a:rPr lang="es-CL" sz="1500" i="1">
                                <a:solidFill>
                                  <a:schemeClr val="tx2">
                                    <a:lumMod val="75000"/>
                                  </a:schemeClr>
                                </a:solidFill>
                                <a:latin typeface="Cambria Math" panose="02040503050406030204" pitchFamily="18" charset="0"/>
                                <a:cs typeface="Roboto Light"/>
                              </a:rPr>
                              <m:t>𝑒</m:t>
                            </m:r>
                          </m:e>
                          <m:sup>
                            <m:r>
                              <a:rPr lang="es-CL" sz="1500" i="1">
                                <a:solidFill>
                                  <a:schemeClr val="tx2">
                                    <a:lumMod val="75000"/>
                                  </a:schemeClr>
                                </a:solidFill>
                                <a:latin typeface="Cambria Math" panose="02040503050406030204" pitchFamily="18" charset="0"/>
                                <a:cs typeface="Roboto Light"/>
                              </a:rPr>
                              <m:t>−</m:t>
                            </m:r>
                            <m:f>
                              <m:fPr>
                                <m:ctrlPr>
                                  <a:rPr lang="es-CL" sz="1500" i="1">
                                    <a:solidFill>
                                      <a:schemeClr val="tx2">
                                        <a:lumMod val="75000"/>
                                      </a:schemeClr>
                                    </a:solidFill>
                                    <a:latin typeface="Cambria Math"/>
                                    <a:cs typeface="Roboto Light"/>
                                  </a:rPr>
                                </m:ctrlPr>
                              </m:fPr>
                              <m:num>
                                <m:sSubSup>
                                  <m:sSubSupPr>
                                    <m:ctrlPr>
                                      <a:rPr lang="es-CL" sz="1500" i="1">
                                        <a:solidFill>
                                          <a:schemeClr val="tx2">
                                            <a:lumMod val="75000"/>
                                          </a:schemeClr>
                                        </a:solidFill>
                                        <a:latin typeface="Cambria Math"/>
                                        <a:cs typeface="Roboto Light"/>
                                      </a:rPr>
                                    </m:ctrlPr>
                                  </m:sSubSupPr>
                                  <m:e>
                                    <m:r>
                                      <a:rPr lang="es-CL" sz="1500" i="1">
                                        <a:solidFill>
                                          <a:schemeClr val="tx2">
                                            <a:lumMod val="75000"/>
                                          </a:schemeClr>
                                        </a:solidFill>
                                        <a:latin typeface="Cambria Math" panose="02040503050406030204" pitchFamily="18" charset="0"/>
                                        <a:cs typeface="Roboto Light"/>
                                      </a:rPr>
                                      <m:t>𝑑</m:t>
                                    </m:r>
                                  </m:e>
                                  <m:sub>
                                    <m:r>
                                      <a:rPr lang="es-CL" sz="1500" i="1">
                                        <a:solidFill>
                                          <a:schemeClr val="tx2">
                                            <a:lumMod val="75000"/>
                                          </a:schemeClr>
                                        </a:solidFill>
                                        <a:latin typeface="Cambria Math" panose="02040503050406030204" pitchFamily="18" charset="0"/>
                                        <a:cs typeface="Roboto Light"/>
                                      </a:rPr>
                                      <m:t>𝑤</m:t>
                                    </m:r>
                                  </m:sub>
                                  <m:sup>
                                    <m:r>
                                      <a:rPr lang="es-CL" sz="1500" i="1">
                                        <a:solidFill>
                                          <a:schemeClr val="tx2">
                                            <a:lumMod val="75000"/>
                                          </a:schemeClr>
                                        </a:solidFill>
                                        <a:latin typeface="Cambria Math" panose="02040503050406030204" pitchFamily="18" charset="0"/>
                                        <a:cs typeface="Roboto Light"/>
                                      </a:rPr>
                                      <m:t>𝑗</m:t>
                                    </m:r>
                                  </m:sup>
                                </m:sSubSup>
                              </m:num>
                              <m:den>
                                <m:r>
                                  <a:rPr lang="es-CL" sz="1500" b="0" i="1" smtClean="0">
                                    <a:solidFill>
                                      <a:schemeClr val="tx2">
                                        <a:lumMod val="75000"/>
                                      </a:schemeClr>
                                    </a:solidFill>
                                    <a:latin typeface="Cambria Math" panose="02040503050406030204" pitchFamily="18" charset="0"/>
                                    <a:cs typeface="Roboto Light"/>
                                  </a:rPr>
                                  <m:t>3</m:t>
                                </m:r>
                              </m:den>
                            </m:f>
                          </m:sup>
                        </m:sSup>
                      </m:den>
                    </m:f>
                  </m:oMath>
                </a14:m>
                <a:endParaRPr lang="es-CL" sz="1500" dirty="0">
                  <a:solidFill>
                    <a:schemeClr val="tx2">
                      <a:lumMod val="75000"/>
                    </a:schemeClr>
                  </a:solidFill>
                  <a:latin typeface="Roboto Light"/>
                  <a:cs typeface="Roboto Light"/>
                </a:endParaRPr>
              </a:p>
              <a:p>
                <a:endParaRPr lang="es-CL" sz="1200" dirty="0">
                  <a:solidFill>
                    <a:schemeClr val="tx2">
                      <a:lumMod val="75000"/>
                    </a:schemeClr>
                  </a:solidFill>
                  <a:latin typeface="Roboto Light"/>
                  <a:cs typeface="Roboto Light"/>
                </a:endParaRPr>
              </a:p>
            </p:txBody>
          </p:sp>
        </mc:Choice>
        <mc:Fallback xmlns="">
          <p:sp>
            <p:nvSpPr>
              <p:cNvPr id="15" name="TextBox 5">
                <a:extLst>
                  <a:ext uri="{FF2B5EF4-FFF2-40B4-BE49-F238E27FC236}">
                    <a16:creationId xmlns:a16="http://schemas.microsoft.com/office/drawing/2014/main" id="{9566A7D5-E14D-2CF4-F794-33FC20C13DB4}"/>
                  </a:ext>
                </a:extLst>
              </p:cNvPr>
              <p:cNvSpPr txBox="1">
                <a:spLocks noRot="1" noChangeAspect="1" noMove="1" noResize="1" noEditPoints="1" noAdjustHandles="1" noChangeArrowheads="1" noChangeShapeType="1" noTextEdit="1"/>
              </p:cNvSpPr>
              <p:nvPr/>
            </p:nvSpPr>
            <p:spPr>
              <a:xfrm>
                <a:off x="774929" y="4576662"/>
                <a:ext cx="2717066" cy="2097305"/>
              </a:xfrm>
              <a:prstGeom prst="rect">
                <a:avLst/>
              </a:prstGeom>
              <a:blipFill>
                <a:blip r:embed="rId5"/>
                <a:stretch>
                  <a:fillRect l="-89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6" name="TextBox 5">
                <a:extLst>
                  <a:ext uri="{FF2B5EF4-FFF2-40B4-BE49-F238E27FC236}">
                    <a16:creationId xmlns:a16="http://schemas.microsoft.com/office/drawing/2014/main" xmlns="" id="{8FA99701-3F63-C4C2-CB96-235199F8B839}"/>
                  </a:ext>
                </a:extLst>
              </p:cNvPr>
              <p:cNvSpPr txBox="1"/>
              <p:nvPr/>
            </p:nvSpPr>
            <p:spPr>
              <a:xfrm>
                <a:off x="4852115" y="4506229"/>
                <a:ext cx="4237562" cy="1935530"/>
              </a:xfrm>
              <a:prstGeom prst="rect">
                <a:avLst/>
              </a:prstGeom>
              <a:noFill/>
            </p:spPr>
            <p:txBody>
              <a:bodyPr wrap="square" rtlCol="0">
                <a:spAutoFit/>
              </a:bodyPr>
              <a:lstStyle/>
              <a:p>
                <a:r>
                  <a:rPr lang="es-CL" sz="1500" dirty="0">
                    <a:solidFill>
                      <a:schemeClr val="tx2">
                        <a:lumMod val="75000"/>
                      </a:schemeClr>
                    </a:solidFill>
                    <a:cs typeface="Roboto Light"/>
                  </a:rPr>
                  <a:t>V</a:t>
                </a:r>
                <a14:m>
                  <m:oMath xmlns:m="http://schemas.openxmlformats.org/officeDocument/2006/math">
                    <m:r>
                      <a:rPr lang="es-CL" sz="1500" b="0" i="1" smtClean="0">
                        <a:solidFill>
                          <a:schemeClr val="tx2">
                            <a:lumMod val="75000"/>
                          </a:schemeClr>
                        </a:solidFill>
                        <a:latin typeface="Cambria Math" panose="02040503050406030204" pitchFamily="18" charset="0"/>
                        <a:cs typeface="Roboto Light"/>
                      </a:rPr>
                      <m:t>1→</m:t>
                    </m:r>
                    <m:r>
                      <a:rPr lang="es-CL" sz="1500" b="0" i="1" smtClean="0">
                        <a:solidFill>
                          <a:schemeClr val="tx2">
                            <a:lumMod val="75000"/>
                          </a:schemeClr>
                        </a:solidFill>
                        <a:latin typeface="Cambria Math" panose="02040503050406030204" pitchFamily="18" charset="0"/>
                        <a:cs typeface="Roboto Light"/>
                      </a:rPr>
                      <m:t>𝑇</m:t>
                    </m:r>
                    <m:d>
                      <m:dPr>
                        <m:ctrlPr>
                          <a:rPr lang="es-CL" sz="1500" b="0" i="1" smtClean="0">
                            <a:solidFill>
                              <a:schemeClr val="tx2">
                                <a:lumMod val="75000"/>
                              </a:schemeClr>
                            </a:solidFill>
                            <a:latin typeface="Cambria Math"/>
                            <a:cs typeface="Roboto Light"/>
                          </a:rPr>
                        </m:ctrlPr>
                      </m:dPr>
                      <m:e>
                        <m:sSubSup>
                          <m:sSubSupPr>
                            <m:ctrlPr>
                              <a:rPr lang="es-CL" sz="1500" b="0" i="1" smtClean="0">
                                <a:solidFill>
                                  <a:schemeClr val="tx2">
                                    <a:lumMod val="75000"/>
                                  </a:schemeClr>
                                </a:solidFill>
                                <a:latin typeface="Cambria Math"/>
                                <a:cs typeface="Roboto Light"/>
                              </a:rPr>
                            </m:ctrlPr>
                          </m:sSubSupPr>
                          <m:e>
                            <m:r>
                              <a:rPr lang="es-CL" sz="1500" b="0" i="1" smtClean="0">
                                <a:solidFill>
                                  <a:schemeClr val="tx2">
                                    <a:lumMod val="75000"/>
                                  </a:schemeClr>
                                </a:solidFill>
                                <a:latin typeface="Cambria Math" panose="02040503050406030204" pitchFamily="18" charset="0"/>
                                <a:cs typeface="Roboto Light"/>
                              </a:rPr>
                              <m:t>𝑑</m:t>
                            </m:r>
                          </m:e>
                          <m:sub>
                            <m:r>
                              <a:rPr lang="es-CL" sz="1500" b="0" i="1" smtClean="0">
                                <a:solidFill>
                                  <a:schemeClr val="tx2">
                                    <a:lumMod val="75000"/>
                                  </a:schemeClr>
                                </a:solidFill>
                                <a:latin typeface="Cambria Math" panose="02040503050406030204" pitchFamily="18" charset="0"/>
                                <a:cs typeface="Roboto Light"/>
                              </a:rPr>
                              <m:t>𝑤</m:t>
                            </m:r>
                          </m:sub>
                          <m:sup>
                            <m:r>
                              <a:rPr lang="es-CL" sz="1500" b="0" i="1" smtClean="0">
                                <a:solidFill>
                                  <a:schemeClr val="tx2">
                                    <a:lumMod val="75000"/>
                                  </a:schemeClr>
                                </a:solidFill>
                                <a:latin typeface="Cambria Math" panose="02040503050406030204" pitchFamily="18" charset="0"/>
                                <a:cs typeface="Roboto Light"/>
                              </a:rPr>
                              <m:t>𝑗</m:t>
                            </m:r>
                          </m:sup>
                        </m:sSubSup>
                      </m:e>
                    </m:d>
                    <m:r>
                      <a:rPr lang="es-CL" sz="1500" b="0" i="1" smtClean="0">
                        <a:solidFill>
                          <a:schemeClr val="tx2">
                            <a:lumMod val="75000"/>
                          </a:schemeClr>
                        </a:solidFill>
                        <a:latin typeface="Cambria Math" panose="02040503050406030204" pitchFamily="18" charset="0"/>
                        <a:cs typeface="Roboto Light"/>
                      </a:rPr>
                      <m:t>=</m:t>
                    </m:r>
                    <m:d>
                      <m:dPr>
                        <m:begChr m:val="|"/>
                        <m:endChr m:val="|"/>
                        <m:ctrlPr>
                          <a:rPr lang="es-CL" sz="1500" b="0" i="1" smtClean="0">
                            <a:solidFill>
                              <a:schemeClr val="tx2">
                                <a:lumMod val="75000"/>
                              </a:schemeClr>
                            </a:solidFill>
                            <a:latin typeface="Cambria Math"/>
                            <a:cs typeface="Roboto Light"/>
                          </a:rPr>
                        </m:ctrlPr>
                      </m:dPr>
                      <m:e>
                        <m:func>
                          <m:funcPr>
                            <m:ctrlPr>
                              <a:rPr lang="es-CL" sz="1500" b="0" i="1" smtClean="0">
                                <a:solidFill>
                                  <a:schemeClr val="tx2">
                                    <a:lumMod val="75000"/>
                                  </a:schemeClr>
                                </a:solidFill>
                                <a:latin typeface="Cambria Math"/>
                                <a:cs typeface="Roboto Light"/>
                              </a:rPr>
                            </m:ctrlPr>
                          </m:funcPr>
                          <m:fName>
                            <m:r>
                              <m:rPr>
                                <m:sty m:val="p"/>
                              </m:rPr>
                              <a:rPr lang="es-CL" sz="1500" b="0" i="0" smtClean="0">
                                <a:solidFill>
                                  <a:schemeClr val="tx2">
                                    <a:lumMod val="75000"/>
                                  </a:schemeClr>
                                </a:solidFill>
                                <a:latin typeface="Cambria Math" panose="02040503050406030204" pitchFamily="18" charset="0"/>
                                <a:cs typeface="Roboto Light"/>
                              </a:rPr>
                              <m:t>erf</m:t>
                            </m:r>
                          </m:fName>
                          <m:e>
                            <m:d>
                              <m:dPr>
                                <m:ctrlPr>
                                  <a:rPr lang="es-CL" sz="1500" b="0" i="1" smtClean="0">
                                    <a:solidFill>
                                      <a:schemeClr val="tx2">
                                        <a:lumMod val="75000"/>
                                      </a:schemeClr>
                                    </a:solidFill>
                                    <a:latin typeface="Cambria Math"/>
                                    <a:cs typeface="Roboto Light"/>
                                  </a:rPr>
                                </m:ctrlPr>
                              </m:dPr>
                              <m:e>
                                <m:f>
                                  <m:fPr>
                                    <m:ctrlPr>
                                      <a:rPr lang="es-CL" sz="1500" b="0" i="1" smtClean="0">
                                        <a:solidFill>
                                          <a:schemeClr val="tx2">
                                            <a:lumMod val="75000"/>
                                          </a:schemeClr>
                                        </a:solidFill>
                                        <a:latin typeface="Cambria Math"/>
                                        <a:cs typeface="Roboto Light"/>
                                      </a:rPr>
                                    </m:ctrlPr>
                                  </m:fPr>
                                  <m:num>
                                    <m:rad>
                                      <m:radPr>
                                        <m:degHide m:val="on"/>
                                        <m:ctrlPr>
                                          <a:rPr lang="es-CL" sz="1500" b="0" i="1" smtClean="0">
                                            <a:solidFill>
                                              <a:schemeClr val="tx2">
                                                <a:lumMod val="75000"/>
                                              </a:schemeClr>
                                            </a:solidFill>
                                            <a:latin typeface="Cambria Math"/>
                                            <a:cs typeface="Roboto Light"/>
                                          </a:rPr>
                                        </m:ctrlPr>
                                      </m:radPr>
                                      <m:deg/>
                                      <m:e>
                                        <m:r>
                                          <a:rPr lang="es-CL" sz="1500" i="1">
                                            <a:solidFill>
                                              <a:schemeClr val="tx2">
                                                <a:lumMod val="75000"/>
                                              </a:schemeClr>
                                            </a:solidFill>
                                            <a:latin typeface="Cambria Math" panose="02040503050406030204" pitchFamily="18" charset="0"/>
                                            <a:ea typeface="Cambria Math" panose="02040503050406030204" pitchFamily="18" charset="0"/>
                                            <a:cs typeface="Roboto Light"/>
                                          </a:rPr>
                                          <m:t>𝜋</m:t>
                                        </m:r>
                                      </m:e>
                                    </m:rad>
                                  </m:num>
                                  <m:den>
                                    <m:r>
                                      <a:rPr lang="es-CL" sz="1500" b="0" i="1" smtClean="0">
                                        <a:solidFill>
                                          <a:schemeClr val="tx2">
                                            <a:lumMod val="75000"/>
                                          </a:schemeClr>
                                        </a:solidFill>
                                        <a:latin typeface="Cambria Math" panose="02040503050406030204" pitchFamily="18" charset="0"/>
                                        <a:cs typeface="Roboto Light"/>
                                      </a:rPr>
                                      <m:t>2</m:t>
                                    </m:r>
                                  </m:den>
                                </m:f>
                                <m:r>
                                  <a:rPr lang="es-CL" sz="1500" b="0" i="1" smtClean="0">
                                    <a:solidFill>
                                      <a:schemeClr val="tx2">
                                        <a:lumMod val="75000"/>
                                      </a:schemeClr>
                                    </a:solidFill>
                                    <a:latin typeface="Cambria Math" panose="02040503050406030204" pitchFamily="18" charset="0"/>
                                    <a:cs typeface="Roboto Light"/>
                                  </a:rPr>
                                  <m:t> </m:t>
                                </m:r>
                              </m:e>
                            </m:d>
                          </m:e>
                        </m:func>
                        <m:sSubSup>
                          <m:sSubSupPr>
                            <m:ctrlPr>
                              <a:rPr lang="es-CL" sz="1500" b="0" i="1" smtClean="0">
                                <a:solidFill>
                                  <a:schemeClr val="tx2">
                                    <a:lumMod val="75000"/>
                                  </a:schemeClr>
                                </a:solidFill>
                                <a:latin typeface="Cambria Math"/>
                                <a:cs typeface="Roboto Light"/>
                              </a:rPr>
                            </m:ctrlPr>
                          </m:sSubSupPr>
                          <m:e>
                            <m:r>
                              <a:rPr lang="es-CL" sz="1500" b="0" i="1" smtClean="0">
                                <a:solidFill>
                                  <a:schemeClr val="tx2">
                                    <a:lumMod val="75000"/>
                                  </a:schemeClr>
                                </a:solidFill>
                                <a:latin typeface="Cambria Math" panose="02040503050406030204" pitchFamily="18" charset="0"/>
                                <a:cs typeface="Roboto Light"/>
                              </a:rPr>
                              <m:t>𝑑</m:t>
                            </m:r>
                          </m:e>
                          <m:sub>
                            <m:r>
                              <a:rPr lang="es-CL" sz="1500" b="0" i="1" smtClean="0">
                                <a:solidFill>
                                  <a:schemeClr val="tx2">
                                    <a:lumMod val="75000"/>
                                  </a:schemeClr>
                                </a:solidFill>
                                <a:latin typeface="Cambria Math" panose="02040503050406030204" pitchFamily="18" charset="0"/>
                                <a:cs typeface="Roboto Light"/>
                              </a:rPr>
                              <m:t>𝑤</m:t>
                            </m:r>
                          </m:sub>
                          <m:sup>
                            <m:r>
                              <a:rPr lang="es-CL" sz="1500" b="0" i="1" smtClean="0">
                                <a:solidFill>
                                  <a:schemeClr val="tx2">
                                    <a:lumMod val="75000"/>
                                  </a:schemeClr>
                                </a:solidFill>
                                <a:latin typeface="Cambria Math" panose="02040503050406030204" pitchFamily="18" charset="0"/>
                                <a:cs typeface="Roboto Light"/>
                              </a:rPr>
                              <m:t>𝑗</m:t>
                            </m:r>
                          </m:sup>
                        </m:sSubSup>
                        <m:r>
                          <a:rPr lang="es-CL" sz="1500" b="0" i="1" smtClean="0">
                            <a:solidFill>
                              <a:schemeClr val="tx2">
                                <a:lumMod val="75000"/>
                              </a:schemeClr>
                            </a:solidFill>
                            <a:latin typeface="Cambria Math" panose="02040503050406030204" pitchFamily="18" charset="0"/>
                            <a:cs typeface="Roboto Light"/>
                          </a:rPr>
                          <m:t> </m:t>
                        </m:r>
                      </m:e>
                    </m:d>
                    <m:r>
                      <a:rPr lang="es-CL" sz="1500" b="0" i="1" smtClean="0">
                        <a:solidFill>
                          <a:schemeClr val="tx2">
                            <a:lumMod val="75000"/>
                          </a:schemeClr>
                        </a:solidFill>
                        <a:latin typeface="Cambria Math" panose="02040503050406030204" pitchFamily="18" charset="0"/>
                        <a:cs typeface="Roboto Light"/>
                      </a:rPr>
                      <m:t>=</m:t>
                    </m:r>
                    <m:d>
                      <m:dPr>
                        <m:begChr m:val="|"/>
                        <m:endChr m:val="|"/>
                        <m:ctrlPr>
                          <a:rPr lang="es-CL" sz="1500" b="0" i="1" smtClean="0">
                            <a:solidFill>
                              <a:schemeClr val="tx2">
                                <a:lumMod val="75000"/>
                              </a:schemeClr>
                            </a:solidFill>
                            <a:latin typeface="Cambria Math"/>
                            <a:cs typeface="Roboto Light"/>
                          </a:rPr>
                        </m:ctrlPr>
                      </m:dPr>
                      <m:e>
                        <m:f>
                          <m:fPr>
                            <m:ctrlPr>
                              <a:rPr lang="es-CL" sz="1500" b="0" i="1" smtClean="0">
                                <a:solidFill>
                                  <a:schemeClr val="tx2">
                                    <a:lumMod val="75000"/>
                                  </a:schemeClr>
                                </a:solidFill>
                                <a:latin typeface="Cambria Math"/>
                                <a:cs typeface="Roboto Light"/>
                              </a:rPr>
                            </m:ctrlPr>
                          </m:fPr>
                          <m:num>
                            <m:rad>
                              <m:radPr>
                                <m:degHide m:val="on"/>
                                <m:ctrlPr>
                                  <a:rPr lang="es-CL" sz="1500" b="0" i="1" smtClean="0">
                                    <a:solidFill>
                                      <a:schemeClr val="tx2">
                                        <a:lumMod val="75000"/>
                                      </a:schemeClr>
                                    </a:solidFill>
                                    <a:latin typeface="Cambria Math"/>
                                    <a:cs typeface="Roboto Light"/>
                                  </a:rPr>
                                </m:ctrlPr>
                              </m:radPr>
                              <m:deg/>
                              <m:e>
                                <m:r>
                                  <a:rPr lang="es-CL" sz="1500" b="0" i="1" smtClean="0">
                                    <a:solidFill>
                                      <a:schemeClr val="tx2">
                                        <a:lumMod val="75000"/>
                                      </a:schemeClr>
                                    </a:solidFill>
                                    <a:latin typeface="Cambria Math" panose="02040503050406030204" pitchFamily="18" charset="0"/>
                                    <a:cs typeface="Roboto Light"/>
                                  </a:rPr>
                                  <m:t>2</m:t>
                                </m:r>
                              </m:e>
                            </m:rad>
                          </m:num>
                          <m:den>
                            <m:r>
                              <a:rPr lang="es-CL" sz="1500" b="0" i="1" smtClean="0">
                                <a:solidFill>
                                  <a:schemeClr val="tx2">
                                    <a:lumMod val="75000"/>
                                  </a:schemeClr>
                                </a:solidFill>
                                <a:latin typeface="Cambria Math" panose="02040503050406030204" pitchFamily="18" charset="0"/>
                                <a:cs typeface="Roboto Light"/>
                              </a:rPr>
                              <m:t>𝜋</m:t>
                            </m:r>
                          </m:den>
                        </m:f>
                        <m:nary>
                          <m:naryPr>
                            <m:ctrlPr>
                              <a:rPr lang="es-CL" sz="1500" b="0" i="1" smtClean="0">
                                <a:solidFill>
                                  <a:schemeClr val="tx2">
                                    <a:lumMod val="75000"/>
                                  </a:schemeClr>
                                </a:solidFill>
                                <a:latin typeface="Cambria Math"/>
                              </a:rPr>
                            </m:ctrlPr>
                          </m:naryPr>
                          <m:sub>
                            <m:r>
                              <m:rPr>
                                <m:brk m:alnAt="23"/>
                              </m:rPr>
                              <a:rPr lang="es-CL" sz="1500" b="0" i="1" smtClean="0">
                                <a:solidFill>
                                  <a:schemeClr val="tx2">
                                    <a:lumMod val="75000"/>
                                  </a:schemeClr>
                                </a:solidFill>
                                <a:latin typeface="Cambria Math" panose="02040503050406030204" pitchFamily="18" charset="0"/>
                              </a:rPr>
                              <m:t>0</m:t>
                            </m:r>
                          </m:sub>
                          <m:sup>
                            <m:f>
                              <m:fPr>
                                <m:ctrlPr>
                                  <a:rPr lang="es-CL" sz="1500" b="0" i="1" smtClean="0">
                                    <a:solidFill>
                                      <a:schemeClr val="tx2">
                                        <a:lumMod val="75000"/>
                                      </a:schemeClr>
                                    </a:solidFill>
                                    <a:latin typeface="Cambria Math"/>
                                  </a:rPr>
                                </m:ctrlPr>
                              </m:fPr>
                              <m:num>
                                <m:rad>
                                  <m:radPr>
                                    <m:degHide m:val="on"/>
                                    <m:ctrlPr>
                                      <a:rPr lang="es-CL" sz="1500" b="0" i="1" smtClean="0">
                                        <a:solidFill>
                                          <a:schemeClr val="tx2">
                                            <a:lumMod val="75000"/>
                                          </a:schemeClr>
                                        </a:solidFill>
                                        <a:latin typeface="Cambria Math"/>
                                      </a:rPr>
                                    </m:ctrlPr>
                                  </m:radPr>
                                  <m:deg/>
                                  <m:e>
                                    <m:r>
                                      <a:rPr lang="es-CL" sz="1500" b="0" i="1" smtClean="0">
                                        <a:solidFill>
                                          <a:schemeClr val="tx2">
                                            <a:lumMod val="75000"/>
                                          </a:schemeClr>
                                        </a:solidFill>
                                        <a:latin typeface="Cambria Math" panose="02040503050406030204" pitchFamily="18" charset="0"/>
                                      </a:rPr>
                                      <m:t>𝜋</m:t>
                                    </m:r>
                                  </m:e>
                                </m:rad>
                              </m:num>
                              <m:den>
                                <m:r>
                                  <a:rPr lang="es-CL" sz="1500" b="0" i="1" smtClean="0">
                                    <a:solidFill>
                                      <a:schemeClr val="tx2">
                                        <a:lumMod val="75000"/>
                                      </a:schemeClr>
                                    </a:solidFill>
                                    <a:latin typeface="Cambria Math" panose="02040503050406030204" pitchFamily="18" charset="0"/>
                                  </a:rPr>
                                  <m:t>2</m:t>
                                </m:r>
                              </m:den>
                            </m:f>
                            <m:r>
                              <a:rPr lang="es-CL" sz="1500" b="0" i="1" smtClean="0">
                                <a:solidFill>
                                  <a:schemeClr val="tx2">
                                    <a:lumMod val="75000"/>
                                  </a:schemeClr>
                                </a:solidFill>
                                <a:latin typeface="Cambria Math" panose="02040503050406030204" pitchFamily="18" charset="0"/>
                              </a:rPr>
                              <m:t>𝑥</m:t>
                            </m:r>
                          </m:sup>
                          <m:e>
                            <m:sSup>
                              <m:sSupPr>
                                <m:ctrlPr>
                                  <a:rPr lang="es-CL" sz="1500" b="0" i="1" smtClean="0">
                                    <a:solidFill>
                                      <a:schemeClr val="tx2">
                                        <a:lumMod val="75000"/>
                                      </a:schemeClr>
                                    </a:solidFill>
                                    <a:latin typeface="Cambria Math"/>
                                  </a:rPr>
                                </m:ctrlPr>
                              </m:sSupPr>
                              <m:e>
                                <m:r>
                                  <a:rPr lang="es-CL" sz="1500" b="0" i="1" smtClean="0">
                                    <a:solidFill>
                                      <a:schemeClr val="tx2">
                                        <a:lumMod val="75000"/>
                                      </a:schemeClr>
                                    </a:solidFill>
                                    <a:latin typeface="Cambria Math" panose="02040503050406030204" pitchFamily="18" charset="0"/>
                                  </a:rPr>
                                  <m:t>𝑒</m:t>
                                </m:r>
                              </m:e>
                              <m:sup>
                                <m:r>
                                  <a:rPr lang="es-CL" sz="1500" b="0" i="1" smtClean="0">
                                    <a:solidFill>
                                      <a:schemeClr val="tx2">
                                        <a:lumMod val="75000"/>
                                      </a:schemeClr>
                                    </a:solidFill>
                                    <a:latin typeface="Cambria Math" panose="02040503050406030204" pitchFamily="18" charset="0"/>
                                  </a:rPr>
                                  <m:t>−</m:t>
                                </m:r>
                                <m:sSup>
                                  <m:sSupPr>
                                    <m:ctrlPr>
                                      <a:rPr lang="es-CL" sz="1500" b="0" i="1" smtClean="0">
                                        <a:solidFill>
                                          <a:schemeClr val="tx2">
                                            <a:lumMod val="75000"/>
                                          </a:schemeClr>
                                        </a:solidFill>
                                        <a:latin typeface="Cambria Math"/>
                                      </a:rPr>
                                    </m:ctrlPr>
                                  </m:sSupPr>
                                  <m:e>
                                    <m:r>
                                      <a:rPr lang="es-CL" sz="1500" b="0" i="1" smtClean="0">
                                        <a:solidFill>
                                          <a:schemeClr val="tx2">
                                            <a:lumMod val="75000"/>
                                          </a:schemeClr>
                                        </a:solidFill>
                                        <a:latin typeface="Cambria Math" panose="02040503050406030204" pitchFamily="18" charset="0"/>
                                      </a:rPr>
                                      <m:t>𝑡</m:t>
                                    </m:r>
                                  </m:e>
                                  <m:sup>
                                    <m:r>
                                      <a:rPr lang="es-CL" sz="1500" b="0" i="1" smtClean="0">
                                        <a:solidFill>
                                          <a:schemeClr val="tx2">
                                            <a:lumMod val="75000"/>
                                          </a:schemeClr>
                                        </a:solidFill>
                                        <a:latin typeface="Cambria Math" panose="02040503050406030204" pitchFamily="18" charset="0"/>
                                      </a:rPr>
                                      <m:t>2</m:t>
                                    </m:r>
                                  </m:sup>
                                </m:sSup>
                              </m:sup>
                            </m:sSup>
                            <m:r>
                              <a:rPr lang="es-CL" sz="1500" b="0" i="1" smtClean="0">
                                <a:solidFill>
                                  <a:schemeClr val="tx2">
                                    <a:lumMod val="75000"/>
                                  </a:schemeClr>
                                </a:solidFill>
                                <a:latin typeface="Cambria Math" panose="02040503050406030204" pitchFamily="18" charset="0"/>
                              </a:rPr>
                              <m:t>𝑑𝑡</m:t>
                            </m:r>
                          </m:e>
                        </m:nary>
                      </m:e>
                    </m:d>
                  </m:oMath>
                </a14:m>
                <a:endParaRPr lang="es-CL" sz="1500" b="0" dirty="0">
                  <a:solidFill>
                    <a:schemeClr val="tx2">
                      <a:lumMod val="75000"/>
                    </a:schemeClr>
                  </a:solidFill>
                  <a:latin typeface="Roboto Light"/>
                  <a:cs typeface="Roboto Light"/>
                </a:endParaRPr>
              </a:p>
              <a:p>
                <a:r>
                  <a:rPr lang="es-CL" sz="1500" b="0" dirty="0">
                    <a:solidFill>
                      <a:schemeClr val="tx2">
                        <a:lumMod val="75000"/>
                      </a:schemeClr>
                    </a:solidFill>
                    <a:cs typeface="Roboto Light"/>
                  </a:rPr>
                  <a:t>V</a:t>
                </a:r>
                <a14:m>
                  <m:oMath xmlns:m="http://schemas.openxmlformats.org/officeDocument/2006/math">
                    <m:r>
                      <a:rPr lang="es-CL" sz="1500" b="0" i="1" smtClean="0">
                        <a:solidFill>
                          <a:schemeClr val="tx2">
                            <a:lumMod val="75000"/>
                          </a:schemeClr>
                        </a:solidFill>
                        <a:latin typeface="Cambria Math" panose="02040503050406030204" pitchFamily="18" charset="0"/>
                        <a:cs typeface="Roboto Light"/>
                      </a:rPr>
                      <m:t>2</m:t>
                    </m:r>
                    <m:r>
                      <a:rPr lang="es-CL" sz="1500" i="1">
                        <a:solidFill>
                          <a:schemeClr val="tx2">
                            <a:lumMod val="75000"/>
                          </a:schemeClr>
                        </a:solidFill>
                        <a:latin typeface="Cambria Math" panose="02040503050406030204" pitchFamily="18" charset="0"/>
                        <a:cs typeface="Roboto Light"/>
                      </a:rPr>
                      <m:t>→</m:t>
                    </m:r>
                    <m:r>
                      <a:rPr lang="es-CL" sz="1500" i="1">
                        <a:solidFill>
                          <a:schemeClr val="tx2">
                            <a:lumMod val="75000"/>
                          </a:schemeClr>
                        </a:solidFill>
                        <a:latin typeface="Cambria Math" panose="02040503050406030204" pitchFamily="18" charset="0"/>
                        <a:cs typeface="Roboto Light"/>
                      </a:rPr>
                      <m:t>𝑇</m:t>
                    </m:r>
                    <m:d>
                      <m:dPr>
                        <m:ctrlPr>
                          <a:rPr lang="es-CL" sz="1500" i="1">
                            <a:solidFill>
                              <a:schemeClr val="tx2">
                                <a:lumMod val="75000"/>
                              </a:schemeClr>
                            </a:solidFill>
                            <a:latin typeface="Cambria Math"/>
                            <a:cs typeface="Roboto Light"/>
                          </a:rPr>
                        </m:ctrlPr>
                      </m:dPr>
                      <m:e>
                        <m:sSubSup>
                          <m:sSubSupPr>
                            <m:ctrlPr>
                              <a:rPr lang="es-CL" sz="1500" i="1">
                                <a:solidFill>
                                  <a:schemeClr val="tx2">
                                    <a:lumMod val="75000"/>
                                  </a:schemeClr>
                                </a:solidFill>
                                <a:latin typeface="Cambria Math"/>
                                <a:cs typeface="Roboto Light"/>
                              </a:rPr>
                            </m:ctrlPr>
                          </m:sSubSupPr>
                          <m:e>
                            <m:r>
                              <a:rPr lang="es-CL" sz="1500" i="1">
                                <a:solidFill>
                                  <a:schemeClr val="tx2">
                                    <a:lumMod val="75000"/>
                                  </a:schemeClr>
                                </a:solidFill>
                                <a:latin typeface="Cambria Math" panose="02040503050406030204" pitchFamily="18" charset="0"/>
                                <a:cs typeface="Roboto Light"/>
                              </a:rPr>
                              <m:t>𝑑</m:t>
                            </m:r>
                          </m:e>
                          <m:sub>
                            <m:r>
                              <a:rPr lang="es-CL" sz="1500" i="1">
                                <a:solidFill>
                                  <a:schemeClr val="tx2">
                                    <a:lumMod val="75000"/>
                                  </a:schemeClr>
                                </a:solidFill>
                                <a:latin typeface="Cambria Math" panose="02040503050406030204" pitchFamily="18" charset="0"/>
                                <a:cs typeface="Roboto Light"/>
                              </a:rPr>
                              <m:t>𝑤</m:t>
                            </m:r>
                          </m:sub>
                          <m:sup>
                            <m:r>
                              <a:rPr lang="es-CL" sz="1500" i="1">
                                <a:solidFill>
                                  <a:schemeClr val="tx2">
                                    <a:lumMod val="75000"/>
                                  </a:schemeClr>
                                </a:solidFill>
                                <a:latin typeface="Cambria Math" panose="02040503050406030204" pitchFamily="18" charset="0"/>
                                <a:cs typeface="Roboto Light"/>
                              </a:rPr>
                              <m:t>𝑗</m:t>
                            </m:r>
                          </m:sup>
                        </m:sSubSup>
                      </m:e>
                    </m:d>
                    <m:r>
                      <a:rPr lang="es-CL" sz="1500" i="1">
                        <a:solidFill>
                          <a:schemeClr val="tx2">
                            <a:lumMod val="75000"/>
                          </a:schemeClr>
                        </a:solidFill>
                        <a:latin typeface="Cambria Math" panose="02040503050406030204" pitchFamily="18" charset="0"/>
                        <a:cs typeface="Roboto Light"/>
                      </a:rPr>
                      <m:t>=</m:t>
                    </m:r>
                    <m:d>
                      <m:dPr>
                        <m:begChr m:val="|"/>
                        <m:endChr m:val="|"/>
                        <m:ctrlPr>
                          <a:rPr lang="es-CL" sz="1500" b="0" i="1" smtClean="0">
                            <a:solidFill>
                              <a:schemeClr val="tx2">
                                <a:lumMod val="75000"/>
                              </a:schemeClr>
                            </a:solidFill>
                            <a:latin typeface="Cambria Math"/>
                          </a:rPr>
                        </m:ctrlPr>
                      </m:dPr>
                      <m:e>
                        <m:func>
                          <m:funcPr>
                            <m:ctrlPr>
                              <a:rPr lang="es-CL" sz="1500" b="0" i="1" smtClean="0">
                                <a:solidFill>
                                  <a:schemeClr val="tx2">
                                    <a:lumMod val="75000"/>
                                  </a:schemeClr>
                                </a:solidFill>
                                <a:latin typeface="Cambria Math"/>
                              </a:rPr>
                            </m:ctrlPr>
                          </m:funcPr>
                          <m:fName>
                            <m:r>
                              <m:rPr>
                                <m:sty m:val="p"/>
                              </m:rPr>
                              <a:rPr lang="es-CL" sz="1500" b="0" i="0" smtClean="0">
                                <a:solidFill>
                                  <a:schemeClr val="tx2">
                                    <a:lumMod val="75000"/>
                                  </a:schemeClr>
                                </a:solidFill>
                                <a:latin typeface="Cambria Math" panose="02040503050406030204" pitchFamily="18" charset="0"/>
                              </a:rPr>
                              <m:t>tanh</m:t>
                            </m:r>
                          </m:fName>
                          <m:e>
                            <m:d>
                              <m:dPr>
                                <m:ctrlPr>
                                  <a:rPr lang="es-CL" sz="1500" b="0" i="1" smtClean="0">
                                    <a:solidFill>
                                      <a:schemeClr val="tx2">
                                        <a:lumMod val="75000"/>
                                      </a:schemeClr>
                                    </a:solidFill>
                                    <a:latin typeface="Cambria Math"/>
                                  </a:rPr>
                                </m:ctrlPr>
                              </m:dPr>
                              <m:e>
                                <m:sSubSup>
                                  <m:sSubSupPr>
                                    <m:ctrlPr>
                                      <a:rPr lang="es-CL" sz="1500" b="0" i="1" smtClean="0">
                                        <a:solidFill>
                                          <a:schemeClr val="tx2">
                                            <a:lumMod val="75000"/>
                                          </a:schemeClr>
                                        </a:solidFill>
                                        <a:latin typeface="Cambria Math"/>
                                      </a:rPr>
                                    </m:ctrlPr>
                                  </m:sSubSupPr>
                                  <m:e>
                                    <m:r>
                                      <a:rPr lang="es-CL" sz="1500" b="0" i="1" smtClean="0">
                                        <a:solidFill>
                                          <a:schemeClr val="tx2">
                                            <a:lumMod val="75000"/>
                                          </a:schemeClr>
                                        </a:solidFill>
                                        <a:latin typeface="Cambria Math" panose="02040503050406030204" pitchFamily="18" charset="0"/>
                                      </a:rPr>
                                      <m:t>𝑑</m:t>
                                    </m:r>
                                  </m:e>
                                  <m:sub>
                                    <m:r>
                                      <a:rPr lang="es-CL" sz="1500" b="0" i="1" smtClean="0">
                                        <a:solidFill>
                                          <a:schemeClr val="tx2">
                                            <a:lumMod val="75000"/>
                                          </a:schemeClr>
                                        </a:solidFill>
                                        <a:latin typeface="Cambria Math" panose="02040503050406030204" pitchFamily="18" charset="0"/>
                                      </a:rPr>
                                      <m:t>𝑤</m:t>
                                    </m:r>
                                  </m:sub>
                                  <m:sup>
                                    <m:r>
                                      <a:rPr lang="es-CL" sz="1500" b="0" i="1" smtClean="0">
                                        <a:solidFill>
                                          <a:schemeClr val="tx2">
                                            <a:lumMod val="75000"/>
                                          </a:schemeClr>
                                        </a:solidFill>
                                        <a:latin typeface="Cambria Math" panose="02040503050406030204" pitchFamily="18" charset="0"/>
                                      </a:rPr>
                                      <m:t>𝑗</m:t>
                                    </m:r>
                                  </m:sup>
                                </m:sSubSup>
                              </m:e>
                            </m:d>
                          </m:e>
                        </m:func>
                      </m:e>
                    </m:d>
                    <m:r>
                      <a:rPr lang="es-CL" sz="1500" b="0" i="1" smtClean="0">
                        <a:solidFill>
                          <a:schemeClr val="tx2">
                            <a:lumMod val="75000"/>
                          </a:schemeClr>
                        </a:solidFill>
                        <a:latin typeface="Cambria Math" panose="02040503050406030204" pitchFamily="18" charset="0"/>
                      </a:rPr>
                      <m:t> </m:t>
                    </m:r>
                  </m:oMath>
                </a14:m>
                <a:endParaRPr lang="es-CL" sz="1500" dirty="0">
                  <a:solidFill>
                    <a:schemeClr val="tx2">
                      <a:lumMod val="75000"/>
                    </a:schemeClr>
                  </a:solidFill>
                  <a:latin typeface="Roboto Light"/>
                  <a:cs typeface="Roboto Light"/>
                </a:endParaRPr>
              </a:p>
              <a:p>
                <a:r>
                  <a:rPr lang="es-CL" sz="1500" b="0" dirty="0">
                    <a:solidFill>
                      <a:schemeClr val="tx2">
                        <a:lumMod val="75000"/>
                      </a:schemeClr>
                    </a:solidFill>
                    <a:cs typeface="Roboto Light"/>
                  </a:rPr>
                  <a:t>V</a:t>
                </a:r>
                <a14:m>
                  <m:oMath xmlns:m="http://schemas.openxmlformats.org/officeDocument/2006/math">
                    <m:r>
                      <a:rPr lang="es-CL" sz="1500" b="0" i="1" smtClean="0">
                        <a:solidFill>
                          <a:schemeClr val="tx2">
                            <a:lumMod val="75000"/>
                          </a:schemeClr>
                        </a:solidFill>
                        <a:latin typeface="Cambria Math" panose="02040503050406030204" pitchFamily="18" charset="0"/>
                        <a:cs typeface="Roboto Light"/>
                      </a:rPr>
                      <m:t>3</m:t>
                    </m:r>
                    <m:r>
                      <a:rPr lang="es-CL" sz="1500" i="1">
                        <a:solidFill>
                          <a:schemeClr val="tx2">
                            <a:lumMod val="75000"/>
                          </a:schemeClr>
                        </a:solidFill>
                        <a:latin typeface="Cambria Math" panose="02040503050406030204" pitchFamily="18" charset="0"/>
                        <a:cs typeface="Roboto Light"/>
                      </a:rPr>
                      <m:t>→</m:t>
                    </m:r>
                    <m:r>
                      <a:rPr lang="es-CL" sz="1500" i="1">
                        <a:solidFill>
                          <a:schemeClr val="tx2">
                            <a:lumMod val="75000"/>
                          </a:schemeClr>
                        </a:solidFill>
                        <a:latin typeface="Cambria Math" panose="02040503050406030204" pitchFamily="18" charset="0"/>
                        <a:cs typeface="Roboto Light"/>
                      </a:rPr>
                      <m:t>𝑇</m:t>
                    </m:r>
                    <m:d>
                      <m:dPr>
                        <m:ctrlPr>
                          <a:rPr lang="es-CL" sz="1500" i="1">
                            <a:solidFill>
                              <a:schemeClr val="tx2">
                                <a:lumMod val="75000"/>
                              </a:schemeClr>
                            </a:solidFill>
                            <a:latin typeface="Cambria Math"/>
                            <a:cs typeface="Roboto Light"/>
                          </a:rPr>
                        </m:ctrlPr>
                      </m:dPr>
                      <m:e>
                        <m:sSubSup>
                          <m:sSubSupPr>
                            <m:ctrlPr>
                              <a:rPr lang="es-CL" sz="1500" i="1">
                                <a:solidFill>
                                  <a:schemeClr val="tx2">
                                    <a:lumMod val="75000"/>
                                  </a:schemeClr>
                                </a:solidFill>
                                <a:latin typeface="Cambria Math"/>
                                <a:cs typeface="Roboto Light"/>
                              </a:rPr>
                            </m:ctrlPr>
                          </m:sSubSupPr>
                          <m:e>
                            <m:r>
                              <a:rPr lang="es-CL" sz="1500" i="1">
                                <a:solidFill>
                                  <a:schemeClr val="tx2">
                                    <a:lumMod val="75000"/>
                                  </a:schemeClr>
                                </a:solidFill>
                                <a:latin typeface="Cambria Math" panose="02040503050406030204" pitchFamily="18" charset="0"/>
                                <a:cs typeface="Roboto Light"/>
                              </a:rPr>
                              <m:t>𝑑</m:t>
                            </m:r>
                          </m:e>
                          <m:sub>
                            <m:r>
                              <a:rPr lang="es-CL" sz="1500" i="1">
                                <a:solidFill>
                                  <a:schemeClr val="tx2">
                                    <a:lumMod val="75000"/>
                                  </a:schemeClr>
                                </a:solidFill>
                                <a:latin typeface="Cambria Math" panose="02040503050406030204" pitchFamily="18" charset="0"/>
                                <a:cs typeface="Roboto Light"/>
                              </a:rPr>
                              <m:t>𝑤</m:t>
                            </m:r>
                          </m:sub>
                          <m:sup>
                            <m:r>
                              <a:rPr lang="es-CL" sz="1500" i="1">
                                <a:solidFill>
                                  <a:schemeClr val="tx2">
                                    <a:lumMod val="75000"/>
                                  </a:schemeClr>
                                </a:solidFill>
                                <a:latin typeface="Cambria Math" panose="02040503050406030204" pitchFamily="18" charset="0"/>
                                <a:cs typeface="Roboto Light"/>
                              </a:rPr>
                              <m:t>𝑗</m:t>
                            </m:r>
                          </m:sup>
                        </m:sSubSup>
                      </m:e>
                    </m:d>
                    <m:r>
                      <a:rPr lang="es-CL" sz="1500" i="1">
                        <a:solidFill>
                          <a:schemeClr val="tx2">
                            <a:lumMod val="75000"/>
                          </a:schemeClr>
                        </a:solidFill>
                        <a:latin typeface="Cambria Math" panose="02040503050406030204" pitchFamily="18" charset="0"/>
                        <a:cs typeface="Roboto Light"/>
                      </a:rPr>
                      <m:t>=</m:t>
                    </m:r>
                    <m:d>
                      <m:dPr>
                        <m:begChr m:val="|"/>
                        <m:endChr m:val="|"/>
                        <m:ctrlPr>
                          <a:rPr lang="es-CL" sz="1500" b="0" i="1" smtClean="0">
                            <a:solidFill>
                              <a:schemeClr val="tx2">
                                <a:lumMod val="75000"/>
                              </a:schemeClr>
                            </a:solidFill>
                            <a:latin typeface="Cambria Math"/>
                            <a:cs typeface="Roboto Light"/>
                          </a:rPr>
                        </m:ctrlPr>
                      </m:dPr>
                      <m:e>
                        <m:f>
                          <m:fPr>
                            <m:ctrlPr>
                              <a:rPr lang="es-CL" sz="1500" b="0" i="1" smtClean="0">
                                <a:solidFill>
                                  <a:schemeClr val="tx2">
                                    <a:lumMod val="75000"/>
                                  </a:schemeClr>
                                </a:solidFill>
                                <a:latin typeface="Cambria Math"/>
                                <a:cs typeface="Roboto Light"/>
                              </a:rPr>
                            </m:ctrlPr>
                          </m:fPr>
                          <m:num>
                            <m:sSubSup>
                              <m:sSubSupPr>
                                <m:ctrlPr>
                                  <a:rPr lang="es-CL" sz="1500" b="0" i="1" smtClean="0">
                                    <a:solidFill>
                                      <a:schemeClr val="tx2">
                                        <a:lumMod val="75000"/>
                                      </a:schemeClr>
                                    </a:solidFill>
                                    <a:latin typeface="Cambria Math"/>
                                    <a:cs typeface="Roboto Light"/>
                                  </a:rPr>
                                </m:ctrlPr>
                              </m:sSubSupPr>
                              <m:e>
                                <m:r>
                                  <a:rPr lang="es-CL" sz="1500" b="0" i="1" smtClean="0">
                                    <a:solidFill>
                                      <a:schemeClr val="tx2">
                                        <a:lumMod val="75000"/>
                                      </a:schemeClr>
                                    </a:solidFill>
                                    <a:latin typeface="Cambria Math" panose="02040503050406030204" pitchFamily="18" charset="0"/>
                                    <a:cs typeface="Roboto Light"/>
                                  </a:rPr>
                                  <m:t>𝑑</m:t>
                                </m:r>
                              </m:e>
                              <m:sub>
                                <m:r>
                                  <a:rPr lang="es-CL" sz="1500" b="0" i="1" smtClean="0">
                                    <a:solidFill>
                                      <a:schemeClr val="tx2">
                                        <a:lumMod val="75000"/>
                                      </a:schemeClr>
                                    </a:solidFill>
                                    <a:latin typeface="Cambria Math" panose="02040503050406030204" pitchFamily="18" charset="0"/>
                                    <a:cs typeface="Roboto Light"/>
                                  </a:rPr>
                                  <m:t>𝑤</m:t>
                                </m:r>
                              </m:sub>
                              <m:sup>
                                <m:r>
                                  <a:rPr lang="es-CL" sz="1500" b="0" i="1" smtClean="0">
                                    <a:solidFill>
                                      <a:schemeClr val="tx2">
                                        <a:lumMod val="75000"/>
                                      </a:schemeClr>
                                    </a:solidFill>
                                    <a:latin typeface="Cambria Math" panose="02040503050406030204" pitchFamily="18" charset="0"/>
                                    <a:cs typeface="Roboto Light"/>
                                  </a:rPr>
                                  <m:t>𝑗</m:t>
                                </m:r>
                              </m:sup>
                            </m:sSubSup>
                          </m:num>
                          <m:den>
                            <m:rad>
                              <m:radPr>
                                <m:degHide m:val="on"/>
                                <m:ctrlPr>
                                  <a:rPr lang="es-CL" sz="1500" b="0" i="1" smtClean="0">
                                    <a:solidFill>
                                      <a:schemeClr val="tx2">
                                        <a:lumMod val="75000"/>
                                      </a:schemeClr>
                                    </a:solidFill>
                                    <a:latin typeface="Cambria Math"/>
                                    <a:cs typeface="Roboto Light"/>
                                  </a:rPr>
                                </m:ctrlPr>
                              </m:radPr>
                              <m:deg/>
                              <m:e>
                                <m:r>
                                  <a:rPr lang="es-CL" sz="1500" b="0" i="1" smtClean="0">
                                    <a:solidFill>
                                      <a:schemeClr val="tx2">
                                        <a:lumMod val="75000"/>
                                      </a:schemeClr>
                                    </a:solidFill>
                                    <a:latin typeface="Cambria Math" panose="02040503050406030204" pitchFamily="18" charset="0"/>
                                    <a:cs typeface="Roboto Light"/>
                                  </a:rPr>
                                  <m:t>1</m:t>
                                </m:r>
                                <m:r>
                                  <a:rPr lang="es-CL" sz="1500" i="1">
                                    <a:solidFill>
                                      <a:schemeClr val="tx2">
                                        <a:lumMod val="75000"/>
                                      </a:schemeClr>
                                    </a:solidFill>
                                    <a:latin typeface="Cambria Math" panose="02040503050406030204" pitchFamily="18" charset="0"/>
                                    <a:cs typeface="Roboto Light"/>
                                  </a:rPr>
                                  <m:t>+</m:t>
                                </m:r>
                                <m:sSup>
                                  <m:sSupPr>
                                    <m:ctrlPr>
                                      <a:rPr lang="es-CL" sz="1500" i="1">
                                        <a:solidFill>
                                          <a:schemeClr val="tx2">
                                            <a:lumMod val="75000"/>
                                          </a:schemeClr>
                                        </a:solidFill>
                                        <a:latin typeface="Cambria Math"/>
                                        <a:cs typeface="Roboto Light"/>
                                      </a:rPr>
                                    </m:ctrlPr>
                                  </m:sSupPr>
                                  <m:e>
                                    <m:d>
                                      <m:dPr>
                                        <m:ctrlPr>
                                          <a:rPr lang="es-CL" sz="1500" i="1">
                                            <a:solidFill>
                                              <a:schemeClr val="tx2">
                                                <a:lumMod val="75000"/>
                                              </a:schemeClr>
                                            </a:solidFill>
                                            <a:latin typeface="Cambria Math"/>
                                            <a:cs typeface="Roboto Light"/>
                                          </a:rPr>
                                        </m:ctrlPr>
                                      </m:dPr>
                                      <m:e>
                                        <m:sSubSup>
                                          <m:sSubSupPr>
                                            <m:ctrlPr>
                                              <a:rPr lang="es-CL" sz="1500" i="1">
                                                <a:solidFill>
                                                  <a:schemeClr val="tx2">
                                                    <a:lumMod val="75000"/>
                                                  </a:schemeClr>
                                                </a:solidFill>
                                                <a:latin typeface="Cambria Math"/>
                                                <a:cs typeface="Roboto Light"/>
                                              </a:rPr>
                                            </m:ctrlPr>
                                          </m:sSubSupPr>
                                          <m:e>
                                            <m:r>
                                              <a:rPr lang="es-CL" sz="1500" i="1">
                                                <a:solidFill>
                                                  <a:schemeClr val="tx2">
                                                    <a:lumMod val="75000"/>
                                                  </a:schemeClr>
                                                </a:solidFill>
                                                <a:latin typeface="Cambria Math" panose="02040503050406030204" pitchFamily="18" charset="0"/>
                                                <a:cs typeface="Roboto Light"/>
                                              </a:rPr>
                                              <m:t>𝑑</m:t>
                                            </m:r>
                                          </m:e>
                                          <m:sub>
                                            <m:r>
                                              <a:rPr lang="es-CL" sz="1500" i="1">
                                                <a:solidFill>
                                                  <a:schemeClr val="tx2">
                                                    <a:lumMod val="75000"/>
                                                  </a:schemeClr>
                                                </a:solidFill>
                                                <a:latin typeface="Cambria Math" panose="02040503050406030204" pitchFamily="18" charset="0"/>
                                                <a:cs typeface="Roboto Light"/>
                                              </a:rPr>
                                              <m:t>𝑤</m:t>
                                            </m:r>
                                          </m:sub>
                                          <m:sup>
                                            <m:r>
                                              <a:rPr lang="es-CL" sz="1500" i="1">
                                                <a:solidFill>
                                                  <a:schemeClr val="tx2">
                                                    <a:lumMod val="75000"/>
                                                  </a:schemeClr>
                                                </a:solidFill>
                                                <a:latin typeface="Cambria Math" panose="02040503050406030204" pitchFamily="18" charset="0"/>
                                                <a:cs typeface="Roboto Light"/>
                                              </a:rPr>
                                              <m:t>𝑗</m:t>
                                            </m:r>
                                          </m:sup>
                                        </m:sSubSup>
                                      </m:e>
                                    </m:d>
                                  </m:e>
                                  <m:sup>
                                    <m:r>
                                      <a:rPr lang="es-CL" sz="1500" i="1">
                                        <a:solidFill>
                                          <a:schemeClr val="tx2">
                                            <a:lumMod val="75000"/>
                                          </a:schemeClr>
                                        </a:solidFill>
                                        <a:latin typeface="Cambria Math" panose="02040503050406030204" pitchFamily="18" charset="0"/>
                                        <a:cs typeface="Roboto Light"/>
                                      </a:rPr>
                                      <m:t>2</m:t>
                                    </m:r>
                                  </m:sup>
                                </m:sSup>
                              </m:e>
                            </m:rad>
                            <m:r>
                              <a:rPr lang="es-CL" sz="1500" b="0" i="1" smtClean="0">
                                <a:solidFill>
                                  <a:schemeClr val="tx2">
                                    <a:lumMod val="75000"/>
                                  </a:schemeClr>
                                </a:solidFill>
                                <a:latin typeface="Cambria Math" panose="02040503050406030204" pitchFamily="18" charset="0"/>
                                <a:cs typeface="Roboto Light"/>
                              </a:rPr>
                              <m:t> </m:t>
                            </m:r>
                          </m:den>
                        </m:f>
                      </m:e>
                    </m:d>
                  </m:oMath>
                </a14:m>
                <a:endParaRPr lang="es-CL" sz="1500" dirty="0">
                  <a:solidFill>
                    <a:schemeClr val="tx2">
                      <a:lumMod val="75000"/>
                    </a:schemeClr>
                  </a:solidFill>
                  <a:latin typeface="Roboto Light"/>
                  <a:cs typeface="Roboto Light"/>
                </a:endParaRPr>
              </a:p>
              <a:p>
                <a:r>
                  <a:rPr lang="es-CL" sz="1500" b="0" dirty="0">
                    <a:solidFill>
                      <a:schemeClr val="tx2">
                        <a:lumMod val="75000"/>
                      </a:schemeClr>
                    </a:solidFill>
                    <a:cs typeface="Roboto Light"/>
                  </a:rPr>
                  <a:t>V</a:t>
                </a:r>
                <a14:m>
                  <m:oMath xmlns:m="http://schemas.openxmlformats.org/officeDocument/2006/math">
                    <m:r>
                      <a:rPr lang="es-CL" sz="1500" b="0" i="1" smtClean="0">
                        <a:solidFill>
                          <a:schemeClr val="tx2">
                            <a:lumMod val="75000"/>
                          </a:schemeClr>
                        </a:solidFill>
                        <a:latin typeface="Cambria Math" panose="02040503050406030204" pitchFamily="18" charset="0"/>
                        <a:cs typeface="Roboto Light"/>
                      </a:rPr>
                      <m:t>4</m:t>
                    </m:r>
                    <m:r>
                      <a:rPr lang="es-CL" sz="1500" i="1">
                        <a:solidFill>
                          <a:schemeClr val="tx2">
                            <a:lumMod val="75000"/>
                          </a:schemeClr>
                        </a:solidFill>
                        <a:latin typeface="Cambria Math" panose="02040503050406030204" pitchFamily="18" charset="0"/>
                        <a:cs typeface="Roboto Light"/>
                      </a:rPr>
                      <m:t>→</m:t>
                    </m:r>
                    <m:r>
                      <a:rPr lang="es-CL" sz="1500" i="1">
                        <a:solidFill>
                          <a:schemeClr val="tx2">
                            <a:lumMod val="75000"/>
                          </a:schemeClr>
                        </a:solidFill>
                        <a:latin typeface="Cambria Math" panose="02040503050406030204" pitchFamily="18" charset="0"/>
                        <a:cs typeface="Roboto Light"/>
                      </a:rPr>
                      <m:t>𝑇</m:t>
                    </m:r>
                    <m:d>
                      <m:dPr>
                        <m:ctrlPr>
                          <a:rPr lang="es-CL" sz="1500" i="1">
                            <a:solidFill>
                              <a:schemeClr val="tx2">
                                <a:lumMod val="75000"/>
                              </a:schemeClr>
                            </a:solidFill>
                            <a:latin typeface="Cambria Math"/>
                            <a:cs typeface="Roboto Light"/>
                          </a:rPr>
                        </m:ctrlPr>
                      </m:dPr>
                      <m:e>
                        <m:sSubSup>
                          <m:sSubSupPr>
                            <m:ctrlPr>
                              <a:rPr lang="es-CL" sz="1500" i="1">
                                <a:solidFill>
                                  <a:schemeClr val="tx2">
                                    <a:lumMod val="75000"/>
                                  </a:schemeClr>
                                </a:solidFill>
                                <a:latin typeface="Cambria Math"/>
                                <a:cs typeface="Roboto Light"/>
                              </a:rPr>
                            </m:ctrlPr>
                          </m:sSubSupPr>
                          <m:e>
                            <m:r>
                              <a:rPr lang="es-CL" sz="1500" i="1">
                                <a:solidFill>
                                  <a:schemeClr val="tx2">
                                    <a:lumMod val="75000"/>
                                  </a:schemeClr>
                                </a:solidFill>
                                <a:latin typeface="Cambria Math" panose="02040503050406030204" pitchFamily="18" charset="0"/>
                                <a:cs typeface="Roboto Light"/>
                              </a:rPr>
                              <m:t>𝑑</m:t>
                            </m:r>
                          </m:e>
                          <m:sub>
                            <m:r>
                              <a:rPr lang="es-CL" sz="1500" i="1">
                                <a:solidFill>
                                  <a:schemeClr val="tx2">
                                    <a:lumMod val="75000"/>
                                  </a:schemeClr>
                                </a:solidFill>
                                <a:latin typeface="Cambria Math" panose="02040503050406030204" pitchFamily="18" charset="0"/>
                                <a:cs typeface="Roboto Light"/>
                              </a:rPr>
                              <m:t>𝑤</m:t>
                            </m:r>
                          </m:sub>
                          <m:sup>
                            <m:r>
                              <a:rPr lang="es-CL" sz="1500" i="1">
                                <a:solidFill>
                                  <a:schemeClr val="tx2">
                                    <a:lumMod val="75000"/>
                                  </a:schemeClr>
                                </a:solidFill>
                                <a:latin typeface="Cambria Math" panose="02040503050406030204" pitchFamily="18" charset="0"/>
                                <a:cs typeface="Roboto Light"/>
                              </a:rPr>
                              <m:t>𝑗</m:t>
                            </m:r>
                          </m:sup>
                        </m:sSubSup>
                      </m:e>
                    </m:d>
                    <m:r>
                      <a:rPr lang="es-CL" sz="1500" i="1">
                        <a:solidFill>
                          <a:schemeClr val="tx2">
                            <a:lumMod val="75000"/>
                          </a:schemeClr>
                        </a:solidFill>
                        <a:latin typeface="Cambria Math" panose="02040503050406030204" pitchFamily="18" charset="0"/>
                        <a:cs typeface="Roboto Light"/>
                      </a:rPr>
                      <m:t>=</m:t>
                    </m:r>
                    <m:d>
                      <m:dPr>
                        <m:begChr m:val="|"/>
                        <m:endChr m:val="|"/>
                        <m:ctrlPr>
                          <a:rPr lang="es-CL" sz="1500" b="0" i="1" smtClean="0">
                            <a:solidFill>
                              <a:schemeClr val="tx2">
                                <a:lumMod val="75000"/>
                              </a:schemeClr>
                            </a:solidFill>
                            <a:latin typeface="Cambria Math"/>
                            <a:cs typeface="Roboto Light"/>
                          </a:rPr>
                        </m:ctrlPr>
                      </m:dPr>
                      <m:e>
                        <m:f>
                          <m:fPr>
                            <m:ctrlPr>
                              <a:rPr lang="es-CL" sz="1500" b="0" i="1" smtClean="0">
                                <a:solidFill>
                                  <a:schemeClr val="tx2">
                                    <a:lumMod val="75000"/>
                                  </a:schemeClr>
                                </a:solidFill>
                                <a:latin typeface="Cambria Math"/>
                                <a:cs typeface="Roboto Light"/>
                              </a:rPr>
                            </m:ctrlPr>
                          </m:fPr>
                          <m:num>
                            <m:r>
                              <a:rPr lang="es-CL" sz="1500" b="0" i="1" smtClean="0">
                                <a:solidFill>
                                  <a:schemeClr val="tx2">
                                    <a:lumMod val="75000"/>
                                  </a:schemeClr>
                                </a:solidFill>
                                <a:latin typeface="Cambria Math" panose="02040503050406030204" pitchFamily="18" charset="0"/>
                                <a:cs typeface="Roboto Light"/>
                              </a:rPr>
                              <m:t>2</m:t>
                            </m:r>
                          </m:num>
                          <m:den>
                            <m:r>
                              <a:rPr lang="es-CL" sz="1500" b="0" i="1" smtClean="0">
                                <a:solidFill>
                                  <a:schemeClr val="tx2">
                                    <a:lumMod val="75000"/>
                                  </a:schemeClr>
                                </a:solidFill>
                                <a:latin typeface="Cambria Math" panose="02040503050406030204" pitchFamily="18" charset="0"/>
                                <a:cs typeface="Roboto Light"/>
                              </a:rPr>
                              <m:t>𝜋</m:t>
                            </m:r>
                          </m:den>
                        </m:f>
                        <m:func>
                          <m:funcPr>
                            <m:ctrlPr>
                              <a:rPr lang="es-CL" sz="1500" b="0" i="1" smtClean="0">
                                <a:solidFill>
                                  <a:schemeClr val="tx2">
                                    <a:lumMod val="75000"/>
                                  </a:schemeClr>
                                </a:solidFill>
                                <a:latin typeface="Cambria Math"/>
                                <a:cs typeface="Roboto Light"/>
                              </a:rPr>
                            </m:ctrlPr>
                          </m:funcPr>
                          <m:fName>
                            <m:r>
                              <m:rPr>
                                <m:sty m:val="p"/>
                              </m:rPr>
                              <a:rPr lang="es-CL" sz="1500" b="0" i="0" smtClean="0">
                                <a:solidFill>
                                  <a:schemeClr val="tx2">
                                    <a:lumMod val="75000"/>
                                  </a:schemeClr>
                                </a:solidFill>
                                <a:latin typeface="Cambria Math" panose="02040503050406030204" pitchFamily="18" charset="0"/>
                                <a:cs typeface="Roboto Light"/>
                              </a:rPr>
                              <m:t>arctan</m:t>
                            </m:r>
                          </m:fName>
                          <m:e>
                            <m:d>
                              <m:dPr>
                                <m:ctrlPr>
                                  <a:rPr lang="es-CL" sz="1500" b="0" i="1" smtClean="0">
                                    <a:solidFill>
                                      <a:schemeClr val="tx2">
                                        <a:lumMod val="75000"/>
                                      </a:schemeClr>
                                    </a:solidFill>
                                    <a:latin typeface="Cambria Math"/>
                                    <a:cs typeface="Roboto Light"/>
                                  </a:rPr>
                                </m:ctrlPr>
                              </m:dPr>
                              <m:e>
                                <m:f>
                                  <m:fPr>
                                    <m:ctrlPr>
                                      <a:rPr lang="es-CL" sz="1500" b="0" i="1" smtClean="0">
                                        <a:solidFill>
                                          <a:schemeClr val="tx2">
                                            <a:lumMod val="75000"/>
                                          </a:schemeClr>
                                        </a:solidFill>
                                        <a:latin typeface="Cambria Math"/>
                                        <a:cs typeface="Roboto Light"/>
                                      </a:rPr>
                                    </m:ctrlPr>
                                  </m:fPr>
                                  <m:num>
                                    <m:r>
                                      <a:rPr lang="es-CL" sz="1500" b="0" i="1" smtClean="0">
                                        <a:solidFill>
                                          <a:schemeClr val="tx2">
                                            <a:lumMod val="75000"/>
                                          </a:schemeClr>
                                        </a:solidFill>
                                        <a:latin typeface="Cambria Math" panose="02040503050406030204" pitchFamily="18" charset="0"/>
                                        <a:cs typeface="Roboto Light"/>
                                      </a:rPr>
                                      <m:t>𝜋</m:t>
                                    </m:r>
                                  </m:num>
                                  <m:den>
                                    <m:r>
                                      <a:rPr lang="es-CL" sz="1500" b="0" i="1" smtClean="0">
                                        <a:solidFill>
                                          <a:schemeClr val="tx2">
                                            <a:lumMod val="75000"/>
                                          </a:schemeClr>
                                        </a:solidFill>
                                        <a:latin typeface="Cambria Math" panose="02040503050406030204" pitchFamily="18" charset="0"/>
                                        <a:cs typeface="Roboto Light"/>
                                      </a:rPr>
                                      <m:t>2</m:t>
                                    </m:r>
                                  </m:den>
                                </m:f>
                                <m:sSubSup>
                                  <m:sSubSupPr>
                                    <m:ctrlPr>
                                      <a:rPr lang="es-CL" sz="1500" b="0" i="1" smtClean="0">
                                        <a:solidFill>
                                          <a:schemeClr val="tx2">
                                            <a:lumMod val="75000"/>
                                          </a:schemeClr>
                                        </a:solidFill>
                                        <a:latin typeface="Cambria Math"/>
                                        <a:cs typeface="Roboto Light"/>
                                      </a:rPr>
                                    </m:ctrlPr>
                                  </m:sSubSupPr>
                                  <m:e>
                                    <m:r>
                                      <a:rPr lang="es-CL" sz="1500" b="0" i="1" smtClean="0">
                                        <a:solidFill>
                                          <a:schemeClr val="tx2">
                                            <a:lumMod val="75000"/>
                                          </a:schemeClr>
                                        </a:solidFill>
                                        <a:latin typeface="Cambria Math" panose="02040503050406030204" pitchFamily="18" charset="0"/>
                                        <a:cs typeface="Roboto Light"/>
                                      </a:rPr>
                                      <m:t>𝑑</m:t>
                                    </m:r>
                                  </m:e>
                                  <m:sub>
                                    <m:r>
                                      <a:rPr lang="es-CL" sz="1500" b="0" i="1" smtClean="0">
                                        <a:solidFill>
                                          <a:schemeClr val="tx2">
                                            <a:lumMod val="75000"/>
                                          </a:schemeClr>
                                        </a:solidFill>
                                        <a:latin typeface="Cambria Math" panose="02040503050406030204" pitchFamily="18" charset="0"/>
                                        <a:cs typeface="Roboto Light"/>
                                      </a:rPr>
                                      <m:t>𝑤</m:t>
                                    </m:r>
                                  </m:sub>
                                  <m:sup>
                                    <m:r>
                                      <a:rPr lang="es-CL" sz="1500" b="0" i="1" smtClean="0">
                                        <a:solidFill>
                                          <a:schemeClr val="tx2">
                                            <a:lumMod val="75000"/>
                                          </a:schemeClr>
                                        </a:solidFill>
                                        <a:latin typeface="Cambria Math" panose="02040503050406030204" pitchFamily="18" charset="0"/>
                                        <a:cs typeface="Roboto Light"/>
                                      </a:rPr>
                                      <m:t>𝑗</m:t>
                                    </m:r>
                                  </m:sup>
                                </m:sSubSup>
                              </m:e>
                            </m:d>
                          </m:e>
                        </m:func>
                      </m:e>
                    </m:d>
                  </m:oMath>
                </a14:m>
                <a:endParaRPr lang="es-CL" sz="1500" dirty="0">
                  <a:solidFill>
                    <a:schemeClr val="tx2">
                      <a:lumMod val="75000"/>
                    </a:schemeClr>
                  </a:solidFill>
                  <a:latin typeface="Roboto Light"/>
                  <a:cs typeface="Roboto Light"/>
                </a:endParaRPr>
              </a:p>
              <a:p>
                <a:endParaRPr lang="es-CL" sz="1200" dirty="0">
                  <a:solidFill>
                    <a:schemeClr val="tx2">
                      <a:lumMod val="75000"/>
                    </a:schemeClr>
                  </a:solidFill>
                  <a:latin typeface="Roboto Light"/>
                  <a:cs typeface="Roboto Light"/>
                </a:endParaRPr>
              </a:p>
            </p:txBody>
          </p:sp>
        </mc:Choice>
        <mc:Fallback xmlns="">
          <p:sp>
            <p:nvSpPr>
              <p:cNvPr id="16" name="TextBox 5">
                <a:extLst>
                  <a:ext uri="{FF2B5EF4-FFF2-40B4-BE49-F238E27FC236}">
                    <a16:creationId xmlns:a16="http://schemas.microsoft.com/office/drawing/2014/main" id="{8FA99701-3F63-C4C2-CB96-235199F8B839}"/>
                  </a:ext>
                </a:extLst>
              </p:cNvPr>
              <p:cNvSpPr txBox="1">
                <a:spLocks noRot="1" noChangeAspect="1" noMove="1" noResize="1" noEditPoints="1" noAdjustHandles="1" noChangeArrowheads="1" noChangeShapeType="1" noTextEdit="1"/>
              </p:cNvSpPr>
              <p:nvPr/>
            </p:nvSpPr>
            <p:spPr>
              <a:xfrm>
                <a:off x="4852115" y="4506229"/>
                <a:ext cx="4237562" cy="1935530"/>
              </a:xfrm>
              <a:prstGeom prst="rect">
                <a:avLst/>
              </a:prstGeom>
              <a:blipFill>
                <a:blip r:embed="rId6"/>
                <a:stretch>
                  <a:fillRect l="-576"/>
                </a:stretch>
              </a:blipFill>
            </p:spPr>
            <p:txBody>
              <a:bodyPr/>
              <a:lstStyle/>
              <a:p>
                <a:r>
                  <a:rPr lang="es-CL">
                    <a:noFill/>
                  </a:rPr>
                  <a:t> </a:t>
                </a:r>
              </a:p>
            </p:txBody>
          </p:sp>
        </mc:Fallback>
      </mc:AlternateContent>
      <p:sp>
        <p:nvSpPr>
          <p:cNvPr id="2" name="Marcador de número de diapositiva 4">
            <a:extLst>
              <a:ext uri="{FF2B5EF4-FFF2-40B4-BE49-F238E27FC236}">
                <a16:creationId xmlns:a16="http://schemas.microsoft.com/office/drawing/2014/main" xmlns="" id="{2060D7F4-25F1-FDF6-0653-23EB2216DFC4}"/>
              </a:ext>
            </a:extLst>
          </p:cNvPr>
          <p:cNvSpPr txBox="1">
            <a:spLocks/>
          </p:cNvSpPr>
          <p:nvPr/>
        </p:nvSpPr>
        <p:spPr>
          <a:xfrm>
            <a:off x="6408228" y="6528529"/>
            <a:ext cx="2133360" cy="364680"/>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0FB3B-000C-4DA9-81C9-E3F000FD275D}" type="slidenum">
              <a:rPr lang="es-CL" b="1" smtClean="0">
                <a:solidFill>
                  <a:schemeClr val="bg1"/>
                </a:solidFill>
              </a:rPr>
              <a:pPr/>
              <a:t>29</a:t>
            </a:fld>
            <a:r>
              <a:rPr lang="es-CL" b="1" dirty="0">
                <a:solidFill>
                  <a:schemeClr val="bg1"/>
                </a:solidFill>
              </a:rPr>
              <a:t>/33</a:t>
            </a:r>
          </a:p>
        </p:txBody>
      </p:sp>
    </p:spTree>
    <p:extLst>
      <p:ext uri="{BB962C8B-B14F-4D97-AF65-F5344CB8AC3E}">
        <p14:creationId xmlns:p14="http://schemas.microsoft.com/office/powerpoint/2010/main" val="47955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adroTexto 154"/>
          <p:cNvSpPr txBox="1"/>
          <p:nvPr/>
        </p:nvSpPr>
        <p:spPr>
          <a:xfrm>
            <a:off x="685800" y="1340056"/>
            <a:ext cx="6629400"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¿Qué son los problemas </a:t>
            </a:r>
            <a:r>
              <a:rPr lang="es-CL" sz="2000" b="1" strike="noStrike" spc="-1" dirty="0" err="1">
                <a:solidFill>
                  <a:srgbClr val="17375E"/>
                </a:solidFill>
                <a:latin typeface="Roboto Light"/>
              </a:rPr>
              <a:t>combinatoriales</a:t>
            </a:r>
            <a:r>
              <a:rPr lang="es-CL" sz="2000" b="1" strike="noStrike" spc="-1" dirty="0">
                <a:solidFill>
                  <a:srgbClr val="17375E"/>
                </a:solidFill>
                <a:latin typeface="Roboto Light"/>
              </a:rPr>
              <a:t>?</a:t>
            </a:r>
            <a:endParaRPr lang="en-US" sz="2000" b="1" strike="noStrike" spc="-1" dirty="0">
              <a:solidFill>
                <a:srgbClr val="000000"/>
              </a:solidFill>
              <a:latin typeface="Arial"/>
            </a:endParaRPr>
          </a:p>
        </p:txBody>
      </p:sp>
      <p:sp>
        <p:nvSpPr>
          <p:cNvPr id="5" name="Marcador de número de diapositiva 4">
            <a:extLst>
              <a:ext uri="{FF2B5EF4-FFF2-40B4-BE49-F238E27FC236}">
                <a16:creationId xmlns:a16="http://schemas.microsoft.com/office/drawing/2014/main" xmlns="" id="{D1980265-A818-E10C-645D-BB50761CB999}"/>
              </a:ext>
            </a:extLst>
          </p:cNvPr>
          <p:cNvSpPr>
            <a:spLocks noGrp="1"/>
          </p:cNvSpPr>
          <p:nvPr>
            <p:ph type="sldNum" idx="3"/>
          </p:nvPr>
        </p:nvSpPr>
        <p:spPr>
          <a:xfrm>
            <a:off x="6408228" y="6528529"/>
            <a:ext cx="2133360" cy="364680"/>
          </a:xfrm>
        </p:spPr>
        <p:txBody>
          <a:bodyPr/>
          <a:lstStyle/>
          <a:p>
            <a:fld id="{BC40FB3B-000C-4DA9-81C9-E3F000FD275D}" type="slidenum">
              <a:rPr lang="es-CL" b="1" smtClean="0">
                <a:solidFill>
                  <a:schemeClr val="bg1"/>
                </a:solidFill>
              </a:rPr>
              <a:t>3</a:t>
            </a:fld>
            <a:r>
              <a:rPr lang="es-CL" b="1" dirty="0">
                <a:solidFill>
                  <a:schemeClr val="bg1"/>
                </a:solidFill>
              </a:rPr>
              <a:t>/33</a:t>
            </a:r>
          </a:p>
        </p:txBody>
      </p:sp>
      <p:sp>
        <p:nvSpPr>
          <p:cNvPr id="6" name="CuadroTexto 5">
            <a:extLst>
              <a:ext uri="{FF2B5EF4-FFF2-40B4-BE49-F238E27FC236}">
                <a16:creationId xmlns:a16="http://schemas.microsoft.com/office/drawing/2014/main" xmlns="" id="{7E94889F-E967-2E31-4289-4055EFAE44B9}"/>
              </a:ext>
            </a:extLst>
          </p:cNvPr>
          <p:cNvSpPr txBox="1"/>
          <p:nvPr/>
        </p:nvSpPr>
        <p:spPr>
          <a:xfrm>
            <a:off x="1032645" y="1711114"/>
            <a:ext cx="7096815" cy="369332"/>
          </a:xfrm>
          <a:prstGeom prst="rect">
            <a:avLst/>
          </a:prstGeom>
          <a:noFill/>
        </p:spPr>
        <p:txBody>
          <a:bodyPr wrap="none" rtlCol="0">
            <a:spAutoFit/>
          </a:bodyPr>
          <a:lstStyle/>
          <a:p>
            <a:r>
              <a:rPr lang="es-CL" dirty="0"/>
              <a:t>Son problemas de optimización con un número finito de soluciones.</a:t>
            </a:r>
          </a:p>
        </p:txBody>
      </p:sp>
      <p:sp>
        <p:nvSpPr>
          <p:cNvPr id="7" name="CuadroTexto 6">
            <a:extLst>
              <a:ext uri="{FF2B5EF4-FFF2-40B4-BE49-F238E27FC236}">
                <a16:creationId xmlns:a16="http://schemas.microsoft.com/office/drawing/2014/main" xmlns="" id="{9552E72C-73C1-3D6F-1311-6C4706084551}"/>
              </a:ext>
            </a:extLst>
          </p:cNvPr>
          <p:cNvSpPr txBox="1"/>
          <p:nvPr/>
        </p:nvSpPr>
        <p:spPr>
          <a:xfrm>
            <a:off x="684297" y="2053799"/>
            <a:ext cx="6629400"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¿Por qué nos interesa resolverlos?</a:t>
            </a:r>
            <a:endParaRPr lang="en-US" sz="2000" b="1" strike="noStrike" spc="-1" dirty="0">
              <a:solidFill>
                <a:srgbClr val="000000"/>
              </a:solidFill>
              <a:latin typeface="Arial"/>
            </a:endParaRPr>
          </a:p>
        </p:txBody>
      </p:sp>
      <p:sp>
        <p:nvSpPr>
          <p:cNvPr id="8" name="CuadroTexto 7">
            <a:extLst>
              <a:ext uri="{FF2B5EF4-FFF2-40B4-BE49-F238E27FC236}">
                <a16:creationId xmlns:a16="http://schemas.microsoft.com/office/drawing/2014/main" xmlns="" id="{0D10B034-C72A-0670-7350-83735A0DD541}"/>
              </a:ext>
            </a:extLst>
          </p:cNvPr>
          <p:cNvSpPr txBox="1"/>
          <p:nvPr/>
        </p:nvSpPr>
        <p:spPr>
          <a:xfrm>
            <a:off x="1031141" y="2433903"/>
            <a:ext cx="7705454" cy="2031325"/>
          </a:xfrm>
          <a:prstGeom prst="rect">
            <a:avLst/>
          </a:prstGeom>
          <a:noFill/>
        </p:spPr>
        <p:txBody>
          <a:bodyPr wrap="square" rtlCol="0">
            <a:spAutoFit/>
          </a:bodyPr>
          <a:lstStyle/>
          <a:p>
            <a:r>
              <a:rPr lang="es-CL" dirty="0"/>
              <a:t>Porque muchos problemas </a:t>
            </a:r>
            <a:r>
              <a:rPr lang="es-CL" dirty="0" smtClean="0"/>
              <a:t>matemáticos y reales pueden </a:t>
            </a:r>
            <a:r>
              <a:rPr lang="es-CL" dirty="0"/>
              <a:t>ser modelados de forma discreta, algunos de estos problemas son:</a:t>
            </a:r>
          </a:p>
          <a:p>
            <a:pPr marL="742950" lvl="1" indent="-285750">
              <a:buFont typeface="Arial" panose="020B0604020202020204" pitchFamily="34" charset="0"/>
              <a:buChar char="•"/>
            </a:pPr>
            <a:r>
              <a:rPr lang="es-CL" dirty="0"/>
              <a:t>Búsqueda del camino más corto.</a:t>
            </a:r>
          </a:p>
          <a:p>
            <a:pPr marL="742950" lvl="1" indent="-285750">
              <a:buFont typeface="Arial" panose="020B0604020202020204" pitchFamily="34" charset="0"/>
              <a:buChar char="•"/>
            </a:pPr>
            <a:r>
              <a:rPr lang="es-CL" dirty="0"/>
              <a:t>Problemas de asignación de recursos.</a:t>
            </a:r>
          </a:p>
          <a:p>
            <a:pPr marL="742950" lvl="1" indent="-285750">
              <a:buFont typeface="Arial" panose="020B0604020202020204" pitchFamily="34" charset="0"/>
              <a:buChar char="•"/>
            </a:pPr>
            <a:r>
              <a:rPr lang="es-CL" dirty="0"/>
              <a:t>Problema del vendedor viajero.</a:t>
            </a:r>
          </a:p>
          <a:p>
            <a:pPr marL="742950" lvl="1" indent="-285750">
              <a:buFont typeface="Arial" panose="020B0604020202020204" pitchFamily="34" charset="0"/>
              <a:buChar char="•"/>
            </a:pPr>
            <a:r>
              <a:rPr lang="es-CL" dirty="0"/>
              <a:t>Problema de la mochila.</a:t>
            </a:r>
          </a:p>
          <a:p>
            <a:endParaRPr lang="es-CL" dirty="0"/>
          </a:p>
        </p:txBody>
      </p:sp>
      <p:pic>
        <p:nvPicPr>
          <p:cNvPr id="1026" name="Picture 2" descr="El problema de la mochila discreta 0-1">
            <a:extLst>
              <a:ext uri="{FF2B5EF4-FFF2-40B4-BE49-F238E27FC236}">
                <a16:creationId xmlns:a16="http://schemas.microsoft.com/office/drawing/2014/main" xmlns="" id="{3E7C199C-735C-3835-E474-C7E0586B9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2020" y="2915315"/>
            <a:ext cx="2314575" cy="17335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esquinas redondeadas 15">
            <a:extLst>
              <a:ext uri="{FF2B5EF4-FFF2-40B4-BE49-F238E27FC236}">
                <a16:creationId xmlns:a16="http://schemas.microsoft.com/office/drawing/2014/main" xmlns="" id="{8AED782F-5C9F-1C73-38ED-DC4349AB9CCC}"/>
              </a:ext>
            </a:extLst>
          </p:cNvPr>
          <p:cNvSpPr/>
          <p:nvPr/>
        </p:nvSpPr>
        <p:spPr>
          <a:xfrm>
            <a:off x="814801" y="4137434"/>
            <a:ext cx="5839486" cy="23910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Imagen 9">
            <a:extLst>
              <a:ext uri="{FF2B5EF4-FFF2-40B4-BE49-F238E27FC236}">
                <a16:creationId xmlns:a16="http://schemas.microsoft.com/office/drawing/2014/main" xmlns="" id="{0D615FF2-E3D9-7561-8994-6E6CB94CD382}"/>
              </a:ext>
            </a:extLst>
          </p:cNvPr>
          <p:cNvPicPr>
            <a:picLocks noChangeAspect="1"/>
          </p:cNvPicPr>
          <p:nvPr/>
        </p:nvPicPr>
        <p:blipFill>
          <a:blip r:embed="rId3"/>
          <a:stretch>
            <a:fillRect/>
          </a:stretch>
        </p:blipFill>
        <p:spPr>
          <a:xfrm>
            <a:off x="974084" y="4182705"/>
            <a:ext cx="2665398" cy="2062032"/>
          </a:xfrm>
          <a:prstGeom prst="rect">
            <a:avLst/>
          </a:prstGeom>
          <a:effectLst>
            <a:softEdge rad="63500"/>
          </a:effectLst>
        </p:spPr>
      </p:pic>
      <p:pic>
        <p:nvPicPr>
          <p:cNvPr id="14" name="Imagen 13">
            <a:extLst>
              <a:ext uri="{FF2B5EF4-FFF2-40B4-BE49-F238E27FC236}">
                <a16:creationId xmlns:a16="http://schemas.microsoft.com/office/drawing/2014/main" xmlns="" id="{F57E8AF4-56F1-6736-0529-4FDD2BF950EB}"/>
              </a:ext>
            </a:extLst>
          </p:cNvPr>
          <p:cNvPicPr>
            <a:picLocks noChangeAspect="1"/>
          </p:cNvPicPr>
          <p:nvPr/>
        </p:nvPicPr>
        <p:blipFill>
          <a:blip r:embed="rId4"/>
          <a:stretch>
            <a:fillRect/>
          </a:stretch>
        </p:blipFill>
        <p:spPr>
          <a:xfrm>
            <a:off x="3788383" y="4176455"/>
            <a:ext cx="2665399" cy="2062032"/>
          </a:xfrm>
          <a:prstGeom prst="rect">
            <a:avLst/>
          </a:prstGeom>
          <a:effectLst>
            <a:softEdge rad="63500"/>
          </a:effectLst>
        </p:spPr>
      </p:pic>
      <p:sp>
        <p:nvSpPr>
          <p:cNvPr id="15" name="Rectangle 4">
            <a:extLst>
              <a:ext uri="{FF2B5EF4-FFF2-40B4-BE49-F238E27FC236}">
                <a16:creationId xmlns:a16="http://schemas.microsoft.com/office/drawing/2014/main" xmlns="" id="{3B8F84B6-1097-5018-BED7-A7BE7D326E5F}"/>
              </a:ext>
            </a:extLst>
          </p:cNvPr>
          <p:cNvSpPr txBox="1">
            <a:spLocks/>
          </p:cNvSpPr>
          <p:nvPr/>
        </p:nvSpPr>
        <p:spPr bwMode="auto">
          <a:xfrm>
            <a:off x="1222199" y="6139492"/>
            <a:ext cx="4812007" cy="395287"/>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s-CL" altLang="es-CL" sz="1200" b="1" dirty="0">
                <a:solidFill>
                  <a:srgbClr val="953735"/>
                </a:solidFill>
                <a:latin typeface="Roboto Medium"/>
                <a:ea typeface="Roboto Medium"/>
                <a:cs typeface="Roboto Medium"/>
              </a:rPr>
              <a:t>López et. al; “EL PROBLEMA DEL AGENTE VIAJERO: UN ALGORITMO DETERMINÍSTICO USANDO BÚSQUEDA TABÚ” (2014).</a:t>
            </a:r>
            <a:endParaRPr lang="es-ES_tradnl" altLang="es-CL" sz="1200" b="1" dirty="0">
              <a:solidFill>
                <a:srgbClr val="953735"/>
              </a:solidFill>
              <a:latin typeface="Roboto Medium"/>
              <a:ea typeface="Roboto Medium"/>
              <a:cs typeface="Roboto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adroTexto 177"/>
          <p:cNvSpPr txBox="1"/>
          <p:nvPr/>
        </p:nvSpPr>
        <p:spPr>
          <a:xfrm>
            <a:off x="457200" y="1143000"/>
            <a:ext cx="6629400" cy="389160"/>
          </a:xfrm>
          <a:prstGeom prst="rect">
            <a:avLst/>
          </a:prstGeom>
          <a:noFill/>
          <a:ln w="0">
            <a:noFill/>
          </a:ln>
        </p:spPr>
        <p:txBody>
          <a:bodyPr lIns="90000" tIns="45000" rIns="90000" bIns="45000" anchor="t">
            <a:noAutofit/>
          </a:bodyPr>
          <a:lstStyle/>
          <a:p>
            <a:pPr>
              <a:lnSpc>
                <a:spcPct val="100000"/>
              </a:lnSpc>
            </a:pPr>
            <a:r>
              <a:rPr lang="es-CL" sz="2000" b="1" strike="noStrike" spc="-1" dirty="0" err="1">
                <a:solidFill>
                  <a:srgbClr val="17375E"/>
                </a:solidFill>
                <a:latin typeface="Roboto Light"/>
              </a:rPr>
              <a:t>Binarización</a:t>
            </a:r>
            <a:r>
              <a:rPr lang="es-CL" sz="2000" b="1" strike="noStrike" spc="-1" dirty="0">
                <a:solidFill>
                  <a:srgbClr val="17375E"/>
                </a:solidFill>
                <a:latin typeface="Roboto Light"/>
              </a:rPr>
              <a:t>: </a:t>
            </a:r>
            <a:r>
              <a:rPr lang="es-CL" sz="2000" b="1" strike="noStrike" spc="-1" dirty="0" err="1">
                <a:solidFill>
                  <a:srgbClr val="17375E"/>
                </a:solidFill>
                <a:latin typeface="Roboto Light"/>
              </a:rPr>
              <a:t>Two</a:t>
            </a:r>
            <a:r>
              <a:rPr lang="es-CL" sz="2000" b="1" strike="noStrike" spc="-1" dirty="0">
                <a:solidFill>
                  <a:srgbClr val="17375E"/>
                </a:solidFill>
                <a:latin typeface="Roboto Light"/>
              </a:rPr>
              <a:t> Step </a:t>
            </a:r>
            <a:r>
              <a:rPr lang="es-CL" sz="2000" b="1" strike="noStrike" spc="-1" dirty="0" err="1">
                <a:solidFill>
                  <a:srgbClr val="17375E"/>
                </a:solidFill>
                <a:latin typeface="Roboto Light"/>
              </a:rPr>
              <a:t>Technique</a:t>
            </a:r>
            <a:r>
              <a:rPr lang="es-CL" sz="2000" b="1" strike="noStrike" spc="-1" dirty="0">
                <a:solidFill>
                  <a:srgbClr val="17375E"/>
                </a:solidFill>
                <a:latin typeface="Roboto Light"/>
              </a:rPr>
              <a:t> – Step 2</a:t>
            </a:r>
            <a:endParaRPr lang="en-US" sz="2000" b="1" strike="noStrike" spc="-1" dirty="0">
              <a:solidFill>
                <a:srgbClr val="000000"/>
              </a:solidFill>
              <a:latin typeface="Arial"/>
            </a:endParaRPr>
          </a:p>
        </p:txBody>
      </p:sp>
      <p:sp>
        <p:nvSpPr>
          <p:cNvPr id="2" name="TextBox 5">
            <a:extLst>
              <a:ext uri="{FF2B5EF4-FFF2-40B4-BE49-F238E27FC236}">
                <a16:creationId xmlns:a16="http://schemas.microsoft.com/office/drawing/2014/main" xmlns="" id="{291B22F5-375B-01D7-AB5F-0CF0D35135B1}"/>
              </a:ext>
            </a:extLst>
          </p:cNvPr>
          <p:cNvSpPr txBox="1"/>
          <p:nvPr/>
        </p:nvSpPr>
        <p:spPr>
          <a:xfrm>
            <a:off x="753751" y="1587146"/>
            <a:ext cx="8075378" cy="307777"/>
          </a:xfrm>
          <a:prstGeom prst="rect">
            <a:avLst/>
          </a:prstGeom>
          <a:noFill/>
        </p:spPr>
        <p:txBody>
          <a:bodyPr wrap="square" rtlCol="0">
            <a:spAutoFit/>
          </a:bodyPr>
          <a:lstStyle/>
          <a:p>
            <a:pPr marL="285750" indent="-285750">
              <a:buFont typeface="Arial" panose="020B0604020202020204" pitchFamily="34" charset="0"/>
              <a:buChar char="•"/>
            </a:pPr>
            <a:r>
              <a:rPr lang="es-MX" sz="1400" dirty="0">
                <a:solidFill>
                  <a:schemeClr val="tx2">
                    <a:lumMod val="75000"/>
                  </a:schemeClr>
                </a:solidFill>
                <a:latin typeface="Roboto Light"/>
                <a:cs typeface="Roboto Light"/>
              </a:rPr>
              <a:t>La discretización se realiza con funciones de </a:t>
            </a:r>
            <a:r>
              <a:rPr lang="es-MX" sz="1400" dirty="0" err="1">
                <a:solidFill>
                  <a:schemeClr val="tx2">
                    <a:lumMod val="75000"/>
                  </a:schemeClr>
                </a:solidFill>
                <a:latin typeface="Roboto Light"/>
                <a:cs typeface="Roboto Light"/>
              </a:rPr>
              <a:t>binarización</a:t>
            </a:r>
            <a:r>
              <a:rPr lang="es-MX" sz="1400" dirty="0">
                <a:solidFill>
                  <a:schemeClr val="tx2">
                    <a:lumMod val="75000"/>
                  </a:schemeClr>
                </a:solidFill>
                <a:latin typeface="Roboto Light"/>
                <a:cs typeface="Roboto Light"/>
              </a:rPr>
              <a:t>.</a:t>
            </a:r>
            <a:endParaRPr lang="es-CL" sz="1400" dirty="0">
              <a:solidFill>
                <a:schemeClr val="tx2">
                  <a:lumMod val="75000"/>
                </a:schemeClr>
              </a:solidFill>
              <a:latin typeface="Roboto Light"/>
              <a:cs typeface="Roboto Light"/>
            </a:endParaRPr>
          </a:p>
        </p:txBody>
      </p:sp>
      <mc:AlternateContent xmlns:mc="http://schemas.openxmlformats.org/markup-compatibility/2006" xmlns:a14="http://schemas.microsoft.com/office/drawing/2010/main">
        <mc:Choice Requires="a14">
          <p:sp>
            <p:nvSpPr>
              <p:cNvPr id="3" name="TextBox 5">
                <a:extLst>
                  <a:ext uri="{FF2B5EF4-FFF2-40B4-BE49-F238E27FC236}">
                    <a16:creationId xmlns:a16="http://schemas.microsoft.com/office/drawing/2014/main" xmlns="" id="{AEC3C4F2-E55F-C78D-F366-14FB431DE17E}"/>
                  </a:ext>
                </a:extLst>
              </p:cNvPr>
              <p:cNvSpPr txBox="1"/>
              <p:nvPr/>
            </p:nvSpPr>
            <p:spPr>
              <a:xfrm>
                <a:off x="1609102" y="2087496"/>
                <a:ext cx="5835265" cy="3776675"/>
              </a:xfrm>
              <a:prstGeom prst="rect">
                <a:avLst/>
              </a:prstGeom>
              <a:noFill/>
            </p:spPr>
            <p:txBody>
              <a:bodyPr wrap="square" rtlCol="0">
                <a:spAutoFit/>
              </a:bodyPr>
              <a:lstStyle/>
              <a:p>
                <a:pPr algn="ctr"/>
                <a:r>
                  <a:rPr lang="es-CL" sz="1400" dirty="0">
                    <a:solidFill>
                      <a:schemeClr val="tx2">
                        <a:lumMod val="75000"/>
                      </a:schemeClr>
                    </a:solidFill>
                    <a:latin typeface="Roboto Light"/>
                    <a:cs typeface="Roboto Light"/>
                  </a:rPr>
                  <a:t>Funciones de Binarización</a:t>
                </a:r>
              </a:p>
              <a:p>
                <a:pPr marL="285750" indent="-285750">
                  <a:buFont typeface="Arial" panose="020B0604020202020204" pitchFamily="34" charset="0"/>
                  <a:buChar char="•"/>
                </a:pPr>
                <a14:m>
                  <m:oMath xmlns:m="http://schemas.openxmlformats.org/officeDocument/2006/math">
                    <m:r>
                      <a:rPr lang="es-CL" sz="1400" b="0" i="1" smtClean="0">
                        <a:solidFill>
                          <a:schemeClr val="tx2">
                            <a:lumMod val="75000"/>
                          </a:schemeClr>
                        </a:solidFill>
                        <a:latin typeface="Cambria Math" panose="02040503050406030204" pitchFamily="18" charset="0"/>
                        <a:cs typeface="Roboto Light"/>
                      </a:rPr>
                      <m:t>𝑆𝑡𝑎𝑛𝑑𝑎𝑟𝑑</m:t>
                    </m:r>
                    <m:r>
                      <a:rPr lang="es-CL" sz="1400" b="0" i="1" smtClean="0">
                        <a:solidFill>
                          <a:schemeClr val="tx2">
                            <a:lumMod val="75000"/>
                          </a:schemeClr>
                        </a:solidFill>
                        <a:latin typeface="Cambria Math" panose="02040503050406030204" pitchFamily="18" charset="0"/>
                        <a:cs typeface="Roboto Light"/>
                      </a:rPr>
                      <m:t> →</m:t>
                    </m:r>
                    <m:sSubSup>
                      <m:sSubSupPr>
                        <m:ctrlPr>
                          <a:rPr lang="es-CL" sz="1400" b="0" i="1" smtClean="0">
                            <a:solidFill>
                              <a:schemeClr val="tx2">
                                <a:lumMod val="75000"/>
                              </a:schemeClr>
                            </a:solidFill>
                            <a:latin typeface="Cambria Math"/>
                            <a:cs typeface="Roboto Light"/>
                          </a:rPr>
                        </m:ctrlPr>
                      </m:sSubSupPr>
                      <m:e>
                        <m:r>
                          <a:rPr lang="es-CL" sz="1400" b="0" i="1" smtClean="0">
                            <a:solidFill>
                              <a:schemeClr val="tx2">
                                <a:lumMod val="75000"/>
                              </a:schemeClr>
                            </a:solidFill>
                            <a:latin typeface="Cambria Math" panose="02040503050406030204" pitchFamily="18" charset="0"/>
                            <a:cs typeface="Roboto Light"/>
                          </a:rPr>
                          <m:t>𝑋</m:t>
                        </m:r>
                      </m:e>
                      <m:sub>
                        <m:r>
                          <a:rPr lang="es-CL" sz="1400" b="0" i="1" smtClean="0">
                            <a:solidFill>
                              <a:schemeClr val="tx2">
                                <a:lumMod val="75000"/>
                              </a:schemeClr>
                            </a:solidFill>
                            <a:latin typeface="Cambria Math" panose="02040503050406030204" pitchFamily="18" charset="0"/>
                            <a:cs typeface="Roboto Light"/>
                          </a:rPr>
                          <m:t>𝑛𝑒𝑤</m:t>
                        </m:r>
                      </m:sub>
                      <m:sup>
                        <m:r>
                          <a:rPr lang="es-CL" sz="1400" b="0" i="1" smtClean="0">
                            <a:solidFill>
                              <a:schemeClr val="tx2">
                                <a:lumMod val="75000"/>
                              </a:schemeClr>
                            </a:solidFill>
                            <a:latin typeface="Cambria Math" panose="02040503050406030204" pitchFamily="18" charset="0"/>
                            <a:cs typeface="Roboto Light"/>
                          </a:rPr>
                          <m:t>𝑗</m:t>
                        </m:r>
                      </m:sup>
                    </m:sSubSup>
                    <m:r>
                      <a:rPr lang="es-CL" sz="1400" b="0" i="1" smtClean="0">
                        <a:solidFill>
                          <a:schemeClr val="tx2">
                            <a:lumMod val="75000"/>
                          </a:schemeClr>
                        </a:solidFill>
                        <a:latin typeface="Cambria Math" panose="02040503050406030204" pitchFamily="18" charset="0"/>
                        <a:cs typeface="Roboto Light"/>
                      </a:rPr>
                      <m:t>=</m:t>
                    </m:r>
                    <m:d>
                      <m:dPr>
                        <m:begChr m:val="{"/>
                        <m:endChr m:val=""/>
                        <m:ctrlPr>
                          <a:rPr lang="es-CL" sz="1400" b="0" i="1" smtClean="0">
                            <a:solidFill>
                              <a:schemeClr val="tx2">
                                <a:lumMod val="75000"/>
                              </a:schemeClr>
                            </a:solidFill>
                            <a:latin typeface="Cambria Math"/>
                          </a:rPr>
                        </m:ctrlPr>
                      </m:dPr>
                      <m:e>
                        <m:eqArr>
                          <m:eqArrPr>
                            <m:ctrlPr>
                              <a:rPr lang="es-CL" sz="1400" b="0" i="1" smtClean="0">
                                <a:solidFill>
                                  <a:schemeClr val="tx2">
                                    <a:lumMod val="75000"/>
                                  </a:schemeClr>
                                </a:solidFill>
                                <a:latin typeface="Cambria Math"/>
                              </a:rPr>
                            </m:ctrlPr>
                          </m:eqArrPr>
                          <m:e>
                            <m:r>
                              <a:rPr lang="es-CL" sz="1400" b="0" i="1" smtClean="0">
                                <a:solidFill>
                                  <a:schemeClr val="tx2">
                                    <a:lumMod val="75000"/>
                                  </a:schemeClr>
                                </a:solidFill>
                                <a:latin typeface="Cambria Math" panose="02040503050406030204" pitchFamily="18" charset="0"/>
                              </a:rPr>
                              <m:t>1,  </m:t>
                            </m:r>
                            <m:r>
                              <a:rPr lang="es-CL" sz="1400" b="0" i="1" smtClean="0">
                                <a:solidFill>
                                  <a:schemeClr val="tx2">
                                    <a:lumMod val="75000"/>
                                  </a:schemeClr>
                                </a:solidFill>
                                <a:latin typeface="Cambria Math" panose="02040503050406030204" pitchFamily="18" charset="0"/>
                              </a:rPr>
                              <m:t>𝑠𝑖</m:t>
                            </m:r>
                            <m:r>
                              <a:rPr lang="es-CL" sz="1400" b="0" i="1" smtClean="0">
                                <a:solidFill>
                                  <a:schemeClr val="tx2">
                                    <a:lumMod val="75000"/>
                                  </a:schemeClr>
                                </a:solidFill>
                                <a:latin typeface="Cambria Math" panose="02040503050406030204" pitchFamily="18" charset="0"/>
                              </a:rPr>
                              <m:t> </m:t>
                            </m:r>
                            <m:r>
                              <a:rPr lang="es-CL" sz="1400" b="0" i="1" smtClean="0">
                                <a:solidFill>
                                  <a:schemeClr val="tx2">
                                    <a:lumMod val="75000"/>
                                  </a:schemeClr>
                                </a:solidFill>
                                <a:latin typeface="Cambria Math" panose="02040503050406030204" pitchFamily="18" charset="0"/>
                              </a:rPr>
                              <m:t>𝑟𝑎𝑛𝑑</m:t>
                            </m:r>
                            <m:r>
                              <a:rPr lang="es-CL" sz="1400" b="0" i="1" smtClean="0">
                                <a:solidFill>
                                  <a:schemeClr val="tx2">
                                    <a:lumMod val="75000"/>
                                  </a:schemeClr>
                                </a:solidFill>
                                <a:latin typeface="Cambria Math" panose="02040503050406030204" pitchFamily="18" charset="0"/>
                              </a:rPr>
                              <m:t>≤</m:t>
                            </m:r>
                            <m:r>
                              <a:rPr lang="es-CL" sz="1400" b="0" i="1" smtClean="0">
                                <a:solidFill>
                                  <a:schemeClr val="tx2">
                                    <a:lumMod val="75000"/>
                                  </a:schemeClr>
                                </a:solidFill>
                                <a:latin typeface="Cambria Math" panose="02040503050406030204" pitchFamily="18" charset="0"/>
                              </a:rPr>
                              <m:t>𝑇</m:t>
                            </m:r>
                            <m:d>
                              <m:dPr>
                                <m:ctrlPr>
                                  <a:rPr lang="es-CL" sz="1400" b="0" i="1" smtClean="0">
                                    <a:solidFill>
                                      <a:schemeClr val="tx2">
                                        <a:lumMod val="75000"/>
                                      </a:schemeClr>
                                    </a:solidFill>
                                    <a:latin typeface="Cambria Math"/>
                                  </a:rPr>
                                </m:ctrlPr>
                              </m:dPr>
                              <m:e>
                                <m:sSubSup>
                                  <m:sSubSupPr>
                                    <m:ctrlPr>
                                      <a:rPr lang="es-CL" sz="1400" b="0" i="1" smtClean="0">
                                        <a:solidFill>
                                          <a:schemeClr val="tx2">
                                            <a:lumMod val="75000"/>
                                          </a:schemeClr>
                                        </a:solidFill>
                                        <a:latin typeface="Cambria Math"/>
                                      </a:rPr>
                                    </m:ctrlPr>
                                  </m:sSubSupPr>
                                  <m:e>
                                    <m:r>
                                      <a:rPr lang="es-CL" sz="1400" b="0" i="1" smtClean="0">
                                        <a:solidFill>
                                          <a:schemeClr val="tx2">
                                            <a:lumMod val="75000"/>
                                          </a:schemeClr>
                                        </a:solidFill>
                                        <a:latin typeface="Cambria Math" panose="02040503050406030204" pitchFamily="18" charset="0"/>
                                      </a:rPr>
                                      <m:t>𝑑</m:t>
                                    </m:r>
                                  </m:e>
                                  <m:sub>
                                    <m:r>
                                      <a:rPr lang="es-CL" sz="1400" b="0" i="1" smtClean="0">
                                        <a:solidFill>
                                          <a:schemeClr val="tx2">
                                            <a:lumMod val="75000"/>
                                          </a:schemeClr>
                                        </a:solidFill>
                                        <a:latin typeface="Cambria Math" panose="02040503050406030204" pitchFamily="18" charset="0"/>
                                      </a:rPr>
                                      <m:t>𝑤</m:t>
                                    </m:r>
                                  </m:sub>
                                  <m:sup>
                                    <m:r>
                                      <a:rPr lang="es-CL" sz="1400" b="0" i="1" smtClean="0">
                                        <a:solidFill>
                                          <a:schemeClr val="tx2">
                                            <a:lumMod val="75000"/>
                                          </a:schemeClr>
                                        </a:solidFill>
                                        <a:latin typeface="Cambria Math" panose="02040503050406030204" pitchFamily="18" charset="0"/>
                                      </a:rPr>
                                      <m:t>𝑗</m:t>
                                    </m:r>
                                  </m:sup>
                                </m:sSubSup>
                              </m:e>
                            </m:d>
                          </m:e>
                          <m:e>
                            <m:r>
                              <a:rPr lang="es-CL" sz="1400" b="0" i="1" smtClean="0">
                                <a:solidFill>
                                  <a:schemeClr val="tx2">
                                    <a:lumMod val="75000"/>
                                  </a:schemeClr>
                                </a:solidFill>
                                <a:latin typeface="Cambria Math" panose="02040503050406030204" pitchFamily="18" charset="0"/>
                              </a:rPr>
                              <m:t>0,         </m:t>
                            </m:r>
                            <m:r>
                              <a:rPr lang="es-CL" sz="1400" b="0" i="1" smtClean="0">
                                <a:solidFill>
                                  <a:schemeClr val="tx2">
                                    <a:lumMod val="75000"/>
                                  </a:schemeClr>
                                </a:solidFill>
                                <a:latin typeface="Cambria Math" panose="02040503050406030204" pitchFamily="18" charset="0"/>
                              </a:rPr>
                              <m:t>𝑒𝑛</m:t>
                            </m:r>
                            <m:r>
                              <a:rPr lang="es-CL" sz="1400" b="0" i="1" smtClean="0">
                                <a:solidFill>
                                  <a:schemeClr val="tx2">
                                    <a:lumMod val="75000"/>
                                  </a:schemeClr>
                                </a:solidFill>
                                <a:latin typeface="Cambria Math" panose="02040503050406030204" pitchFamily="18" charset="0"/>
                              </a:rPr>
                              <m:t> </m:t>
                            </m:r>
                            <m:r>
                              <a:rPr lang="es-CL" sz="1400" b="0" i="1" smtClean="0">
                                <a:solidFill>
                                  <a:schemeClr val="tx2">
                                    <a:lumMod val="75000"/>
                                  </a:schemeClr>
                                </a:solidFill>
                                <a:latin typeface="Cambria Math" panose="02040503050406030204" pitchFamily="18" charset="0"/>
                              </a:rPr>
                              <m:t>𝑜𝑡𝑟𝑜</m:t>
                            </m:r>
                            <m:r>
                              <a:rPr lang="es-CL" sz="1400" b="0" i="1" smtClean="0">
                                <a:solidFill>
                                  <a:schemeClr val="tx2">
                                    <a:lumMod val="75000"/>
                                  </a:schemeClr>
                                </a:solidFill>
                                <a:latin typeface="Cambria Math" panose="02040503050406030204" pitchFamily="18" charset="0"/>
                              </a:rPr>
                              <m:t> </m:t>
                            </m:r>
                            <m:r>
                              <a:rPr lang="es-CL" sz="1400" b="0" i="1" smtClean="0">
                                <a:solidFill>
                                  <a:schemeClr val="tx2">
                                    <a:lumMod val="75000"/>
                                  </a:schemeClr>
                                </a:solidFill>
                                <a:latin typeface="Cambria Math" panose="02040503050406030204" pitchFamily="18" charset="0"/>
                              </a:rPr>
                              <m:t>𝑐𝑎𝑠𝑜</m:t>
                            </m:r>
                          </m:e>
                        </m:eqArr>
                      </m:e>
                    </m:d>
                  </m:oMath>
                </a14:m>
                <a:endParaRPr lang="es-CL" sz="1400" b="0" dirty="0">
                  <a:solidFill>
                    <a:schemeClr val="tx2">
                      <a:lumMod val="75000"/>
                    </a:schemeClr>
                  </a:solidFill>
                  <a:latin typeface="Roboto Light"/>
                </a:endParaRPr>
              </a:p>
              <a:p>
                <a:pPr marL="285750" indent="-285750">
                  <a:buFont typeface="Arial" panose="020B0604020202020204" pitchFamily="34" charset="0"/>
                  <a:buChar char="•"/>
                </a:pPr>
                <a14:m>
                  <m:oMath xmlns:m="http://schemas.openxmlformats.org/officeDocument/2006/math">
                    <m:r>
                      <a:rPr lang="es-CL" sz="1400" b="0" i="1" smtClean="0">
                        <a:solidFill>
                          <a:schemeClr val="tx2">
                            <a:lumMod val="75000"/>
                          </a:schemeClr>
                        </a:solidFill>
                        <a:latin typeface="Cambria Math" panose="02040503050406030204" pitchFamily="18" charset="0"/>
                        <a:cs typeface="Roboto Light"/>
                      </a:rPr>
                      <m:t>𝐶𝑜𝑚𝑝𝑙𝑒𝑚𝑒𝑛𝑡</m:t>
                    </m:r>
                    <m:r>
                      <a:rPr lang="es-CL" sz="1400" b="0" i="1" smtClean="0">
                        <a:solidFill>
                          <a:schemeClr val="tx2">
                            <a:lumMod val="75000"/>
                          </a:schemeClr>
                        </a:solidFill>
                        <a:latin typeface="Cambria Math" panose="02040503050406030204" pitchFamily="18" charset="0"/>
                        <a:cs typeface="Roboto Light"/>
                      </a:rPr>
                      <m:t> →</m:t>
                    </m:r>
                    <m:sSubSup>
                      <m:sSubSupPr>
                        <m:ctrlPr>
                          <a:rPr lang="es-CL" sz="1400" b="0" i="1" smtClean="0">
                            <a:solidFill>
                              <a:schemeClr val="tx2">
                                <a:lumMod val="75000"/>
                              </a:schemeClr>
                            </a:solidFill>
                            <a:latin typeface="Cambria Math"/>
                            <a:cs typeface="Roboto Light"/>
                          </a:rPr>
                        </m:ctrlPr>
                      </m:sSubSupPr>
                      <m:e>
                        <m:r>
                          <a:rPr lang="es-CL" sz="1400" b="0" i="1" smtClean="0">
                            <a:solidFill>
                              <a:schemeClr val="tx2">
                                <a:lumMod val="75000"/>
                              </a:schemeClr>
                            </a:solidFill>
                            <a:latin typeface="Cambria Math" panose="02040503050406030204" pitchFamily="18" charset="0"/>
                            <a:cs typeface="Roboto Light"/>
                          </a:rPr>
                          <m:t>𝑋</m:t>
                        </m:r>
                      </m:e>
                      <m:sub>
                        <m:r>
                          <a:rPr lang="es-CL" sz="1400" b="0" i="1" smtClean="0">
                            <a:solidFill>
                              <a:schemeClr val="tx2">
                                <a:lumMod val="75000"/>
                              </a:schemeClr>
                            </a:solidFill>
                            <a:latin typeface="Cambria Math" panose="02040503050406030204" pitchFamily="18" charset="0"/>
                            <a:cs typeface="Roboto Light"/>
                          </a:rPr>
                          <m:t>𝑛𝑒𝑤</m:t>
                        </m:r>
                      </m:sub>
                      <m:sup>
                        <m:r>
                          <a:rPr lang="es-CL" sz="1400" b="0" i="1" smtClean="0">
                            <a:solidFill>
                              <a:schemeClr val="tx2">
                                <a:lumMod val="75000"/>
                              </a:schemeClr>
                            </a:solidFill>
                            <a:latin typeface="Cambria Math" panose="02040503050406030204" pitchFamily="18" charset="0"/>
                            <a:cs typeface="Roboto Light"/>
                          </a:rPr>
                          <m:t>𝑗</m:t>
                        </m:r>
                      </m:sup>
                    </m:sSubSup>
                    <m:r>
                      <a:rPr lang="es-CL" sz="1400" b="0" i="1" smtClean="0">
                        <a:solidFill>
                          <a:schemeClr val="tx2">
                            <a:lumMod val="75000"/>
                          </a:schemeClr>
                        </a:solidFill>
                        <a:latin typeface="Cambria Math" panose="02040503050406030204" pitchFamily="18" charset="0"/>
                        <a:cs typeface="Roboto Light"/>
                      </a:rPr>
                      <m:t>=</m:t>
                    </m:r>
                    <m:d>
                      <m:dPr>
                        <m:begChr m:val="{"/>
                        <m:endChr m:val=""/>
                        <m:ctrlPr>
                          <a:rPr lang="es-CL" sz="1400" b="0" i="1" smtClean="0">
                            <a:solidFill>
                              <a:schemeClr val="tx2">
                                <a:lumMod val="75000"/>
                              </a:schemeClr>
                            </a:solidFill>
                            <a:latin typeface="Cambria Math"/>
                          </a:rPr>
                        </m:ctrlPr>
                      </m:dPr>
                      <m:e>
                        <m:eqArr>
                          <m:eqArrPr>
                            <m:ctrlPr>
                              <a:rPr lang="es-CL" sz="1400" b="0" i="1" smtClean="0">
                                <a:solidFill>
                                  <a:schemeClr val="tx2">
                                    <a:lumMod val="75000"/>
                                  </a:schemeClr>
                                </a:solidFill>
                                <a:latin typeface="Cambria Math"/>
                              </a:rPr>
                            </m:ctrlPr>
                          </m:eqArrPr>
                          <m:e>
                            <m:r>
                              <a:rPr lang="es-CL" sz="1400" b="0" i="1" smtClean="0">
                                <a:solidFill>
                                  <a:schemeClr val="tx2">
                                    <a:lumMod val="75000"/>
                                  </a:schemeClr>
                                </a:solidFill>
                                <a:latin typeface="Cambria Math" panose="02040503050406030204" pitchFamily="18" charset="0"/>
                              </a:rPr>
                              <m:t>𝐶𝑜𝑚𝑝𝑙𝑒𝑚𝑒𝑛𝑡</m:t>
                            </m:r>
                            <m:d>
                              <m:dPr>
                                <m:ctrlPr>
                                  <a:rPr lang="es-CL" sz="1400" b="0" i="1" smtClean="0">
                                    <a:solidFill>
                                      <a:schemeClr val="tx2">
                                        <a:lumMod val="75000"/>
                                      </a:schemeClr>
                                    </a:solidFill>
                                    <a:latin typeface="Cambria Math"/>
                                  </a:rPr>
                                </m:ctrlPr>
                              </m:dPr>
                              <m:e>
                                <m:sSubSup>
                                  <m:sSubSupPr>
                                    <m:ctrlPr>
                                      <a:rPr lang="es-CL" sz="1400" b="0" i="1" smtClean="0">
                                        <a:solidFill>
                                          <a:schemeClr val="tx2">
                                            <a:lumMod val="75000"/>
                                          </a:schemeClr>
                                        </a:solidFill>
                                        <a:latin typeface="Cambria Math"/>
                                      </a:rPr>
                                    </m:ctrlPr>
                                  </m:sSubSupPr>
                                  <m:e>
                                    <m:r>
                                      <a:rPr lang="es-CL" sz="1400" b="0" i="1" smtClean="0">
                                        <a:solidFill>
                                          <a:schemeClr val="tx2">
                                            <a:lumMod val="75000"/>
                                          </a:schemeClr>
                                        </a:solidFill>
                                        <a:latin typeface="Cambria Math" panose="02040503050406030204" pitchFamily="18" charset="0"/>
                                      </a:rPr>
                                      <m:t>𝑋</m:t>
                                    </m:r>
                                  </m:e>
                                  <m:sub>
                                    <m:r>
                                      <a:rPr lang="es-CL" sz="1400" b="0" i="1" smtClean="0">
                                        <a:solidFill>
                                          <a:schemeClr val="tx2">
                                            <a:lumMod val="75000"/>
                                          </a:schemeClr>
                                        </a:solidFill>
                                        <a:latin typeface="Cambria Math" panose="02040503050406030204" pitchFamily="18" charset="0"/>
                                      </a:rPr>
                                      <m:t>𝑤</m:t>
                                    </m:r>
                                  </m:sub>
                                  <m:sup>
                                    <m:r>
                                      <a:rPr lang="es-CL" sz="1400" b="0" i="1" smtClean="0">
                                        <a:solidFill>
                                          <a:schemeClr val="tx2">
                                            <a:lumMod val="75000"/>
                                          </a:schemeClr>
                                        </a:solidFill>
                                        <a:latin typeface="Cambria Math" panose="02040503050406030204" pitchFamily="18" charset="0"/>
                                      </a:rPr>
                                      <m:t>𝑗</m:t>
                                    </m:r>
                                  </m:sup>
                                </m:sSubSup>
                              </m:e>
                            </m:d>
                            <m:r>
                              <a:rPr lang="es-CL" sz="1400" b="0" i="1" smtClean="0">
                                <a:solidFill>
                                  <a:schemeClr val="tx2">
                                    <a:lumMod val="75000"/>
                                  </a:schemeClr>
                                </a:solidFill>
                                <a:latin typeface="Cambria Math" panose="02040503050406030204" pitchFamily="18" charset="0"/>
                              </a:rPr>
                              <m:t>,  </m:t>
                            </m:r>
                            <m:r>
                              <a:rPr lang="es-CL" sz="1400" b="0" i="1" smtClean="0">
                                <a:solidFill>
                                  <a:schemeClr val="tx2">
                                    <a:lumMod val="75000"/>
                                  </a:schemeClr>
                                </a:solidFill>
                                <a:latin typeface="Cambria Math" panose="02040503050406030204" pitchFamily="18" charset="0"/>
                              </a:rPr>
                              <m:t>𝑠𝑖</m:t>
                            </m:r>
                            <m:r>
                              <a:rPr lang="es-CL" sz="1400" b="0" i="1" smtClean="0">
                                <a:solidFill>
                                  <a:schemeClr val="tx2">
                                    <a:lumMod val="75000"/>
                                  </a:schemeClr>
                                </a:solidFill>
                                <a:latin typeface="Cambria Math" panose="02040503050406030204" pitchFamily="18" charset="0"/>
                              </a:rPr>
                              <m:t> </m:t>
                            </m:r>
                            <m:r>
                              <a:rPr lang="es-CL" sz="1400" b="0" i="1" smtClean="0">
                                <a:solidFill>
                                  <a:schemeClr val="tx2">
                                    <a:lumMod val="75000"/>
                                  </a:schemeClr>
                                </a:solidFill>
                                <a:latin typeface="Cambria Math" panose="02040503050406030204" pitchFamily="18" charset="0"/>
                              </a:rPr>
                              <m:t>𝑟𝑎𝑛𝑑</m:t>
                            </m:r>
                            <m:r>
                              <a:rPr lang="es-CL" sz="1400" b="0" i="1" smtClean="0">
                                <a:solidFill>
                                  <a:schemeClr val="tx2">
                                    <a:lumMod val="75000"/>
                                  </a:schemeClr>
                                </a:solidFill>
                                <a:latin typeface="Cambria Math" panose="02040503050406030204" pitchFamily="18" charset="0"/>
                              </a:rPr>
                              <m:t>≤</m:t>
                            </m:r>
                            <m:r>
                              <a:rPr lang="es-CL" sz="1400" b="0" i="1" smtClean="0">
                                <a:solidFill>
                                  <a:schemeClr val="tx2">
                                    <a:lumMod val="75000"/>
                                  </a:schemeClr>
                                </a:solidFill>
                                <a:latin typeface="Cambria Math" panose="02040503050406030204" pitchFamily="18" charset="0"/>
                              </a:rPr>
                              <m:t>𝑇</m:t>
                            </m:r>
                            <m:d>
                              <m:dPr>
                                <m:ctrlPr>
                                  <a:rPr lang="es-CL" sz="1400" b="0" i="1" smtClean="0">
                                    <a:solidFill>
                                      <a:schemeClr val="tx2">
                                        <a:lumMod val="75000"/>
                                      </a:schemeClr>
                                    </a:solidFill>
                                    <a:latin typeface="Cambria Math"/>
                                  </a:rPr>
                                </m:ctrlPr>
                              </m:dPr>
                              <m:e>
                                <m:sSubSup>
                                  <m:sSubSupPr>
                                    <m:ctrlPr>
                                      <a:rPr lang="es-CL" sz="1400" b="0" i="1" smtClean="0">
                                        <a:solidFill>
                                          <a:schemeClr val="tx2">
                                            <a:lumMod val="75000"/>
                                          </a:schemeClr>
                                        </a:solidFill>
                                        <a:latin typeface="Cambria Math"/>
                                      </a:rPr>
                                    </m:ctrlPr>
                                  </m:sSubSupPr>
                                  <m:e>
                                    <m:r>
                                      <a:rPr lang="es-CL" sz="1400" b="0" i="1" smtClean="0">
                                        <a:solidFill>
                                          <a:schemeClr val="tx2">
                                            <a:lumMod val="75000"/>
                                          </a:schemeClr>
                                        </a:solidFill>
                                        <a:latin typeface="Cambria Math" panose="02040503050406030204" pitchFamily="18" charset="0"/>
                                      </a:rPr>
                                      <m:t>𝑑</m:t>
                                    </m:r>
                                  </m:e>
                                  <m:sub>
                                    <m:r>
                                      <a:rPr lang="es-CL" sz="1400" b="0" i="1" smtClean="0">
                                        <a:solidFill>
                                          <a:schemeClr val="tx2">
                                            <a:lumMod val="75000"/>
                                          </a:schemeClr>
                                        </a:solidFill>
                                        <a:latin typeface="Cambria Math" panose="02040503050406030204" pitchFamily="18" charset="0"/>
                                      </a:rPr>
                                      <m:t>𝑤</m:t>
                                    </m:r>
                                  </m:sub>
                                  <m:sup>
                                    <m:r>
                                      <a:rPr lang="es-CL" sz="1400" b="0" i="1" smtClean="0">
                                        <a:solidFill>
                                          <a:schemeClr val="tx2">
                                            <a:lumMod val="75000"/>
                                          </a:schemeClr>
                                        </a:solidFill>
                                        <a:latin typeface="Cambria Math" panose="02040503050406030204" pitchFamily="18" charset="0"/>
                                      </a:rPr>
                                      <m:t>𝑗</m:t>
                                    </m:r>
                                  </m:sup>
                                </m:sSubSup>
                              </m:e>
                            </m:d>
                          </m:e>
                          <m:e>
                            <m:r>
                              <a:rPr lang="es-CL" sz="1400" b="0" i="1" smtClean="0">
                                <a:solidFill>
                                  <a:schemeClr val="tx2">
                                    <a:lumMod val="75000"/>
                                  </a:schemeClr>
                                </a:solidFill>
                                <a:latin typeface="Cambria Math" panose="02040503050406030204" pitchFamily="18" charset="0"/>
                              </a:rPr>
                              <m:t>0,            </m:t>
                            </m:r>
                            <m:r>
                              <a:rPr lang="es-CL" sz="1400" b="0" i="1" smtClean="0">
                                <a:solidFill>
                                  <a:schemeClr val="tx2">
                                    <a:lumMod val="75000"/>
                                  </a:schemeClr>
                                </a:solidFill>
                                <a:latin typeface="Cambria Math" panose="02040503050406030204" pitchFamily="18" charset="0"/>
                              </a:rPr>
                              <m:t>𝑒𝑛</m:t>
                            </m:r>
                            <m:r>
                              <a:rPr lang="es-CL" sz="1400" b="0" i="1" smtClean="0">
                                <a:solidFill>
                                  <a:schemeClr val="tx2">
                                    <a:lumMod val="75000"/>
                                  </a:schemeClr>
                                </a:solidFill>
                                <a:latin typeface="Cambria Math" panose="02040503050406030204" pitchFamily="18" charset="0"/>
                              </a:rPr>
                              <m:t> </m:t>
                            </m:r>
                            <m:r>
                              <a:rPr lang="es-CL" sz="1400" b="0" i="1" smtClean="0">
                                <a:solidFill>
                                  <a:schemeClr val="tx2">
                                    <a:lumMod val="75000"/>
                                  </a:schemeClr>
                                </a:solidFill>
                                <a:latin typeface="Cambria Math" panose="02040503050406030204" pitchFamily="18" charset="0"/>
                              </a:rPr>
                              <m:t>𝑜𝑡𝑟𝑜</m:t>
                            </m:r>
                            <m:r>
                              <a:rPr lang="es-CL" sz="1400" b="0" i="1" smtClean="0">
                                <a:solidFill>
                                  <a:schemeClr val="tx2">
                                    <a:lumMod val="75000"/>
                                  </a:schemeClr>
                                </a:solidFill>
                                <a:latin typeface="Cambria Math" panose="02040503050406030204" pitchFamily="18" charset="0"/>
                              </a:rPr>
                              <m:t> </m:t>
                            </m:r>
                            <m:r>
                              <a:rPr lang="es-CL" sz="1400" b="0" i="1" smtClean="0">
                                <a:solidFill>
                                  <a:schemeClr val="tx2">
                                    <a:lumMod val="75000"/>
                                  </a:schemeClr>
                                </a:solidFill>
                                <a:latin typeface="Cambria Math" panose="02040503050406030204" pitchFamily="18" charset="0"/>
                              </a:rPr>
                              <m:t>𝑐𝑎𝑠𝑜</m:t>
                            </m:r>
                          </m:e>
                        </m:eqArr>
                      </m:e>
                    </m:d>
                  </m:oMath>
                </a14:m>
                <a:endParaRPr lang="es-CL" sz="1400" b="0" dirty="0">
                  <a:solidFill>
                    <a:schemeClr val="tx2">
                      <a:lumMod val="75000"/>
                    </a:schemeClr>
                  </a:solidFill>
                  <a:latin typeface="Roboto Light"/>
                </a:endParaRPr>
              </a:p>
              <a:p>
                <a:pPr marL="285750" indent="-285750">
                  <a:buFont typeface="Arial" panose="020B0604020202020204" pitchFamily="34" charset="0"/>
                  <a:buChar char="•"/>
                </a:pPr>
                <a14:m>
                  <m:oMath xmlns:m="http://schemas.openxmlformats.org/officeDocument/2006/math">
                    <m:r>
                      <a:rPr lang="es-CL" sz="1400" b="0" i="1" smtClean="0">
                        <a:solidFill>
                          <a:schemeClr val="tx2">
                            <a:lumMod val="75000"/>
                          </a:schemeClr>
                        </a:solidFill>
                        <a:latin typeface="Cambria Math" panose="02040503050406030204" pitchFamily="18" charset="0"/>
                        <a:cs typeface="Roboto Light"/>
                      </a:rPr>
                      <m:t>𝑆𝑡𝑎𝑡𝑖𝑐𝑃𝑟𝑜𝑏𝑎𝑏𝑖𝑙𝑖𝑡𝑦</m:t>
                    </m:r>
                    <m:r>
                      <a:rPr lang="es-CL" sz="1400" b="0" i="1" smtClean="0">
                        <a:solidFill>
                          <a:schemeClr val="tx2">
                            <a:lumMod val="75000"/>
                          </a:schemeClr>
                        </a:solidFill>
                        <a:latin typeface="Cambria Math" panose="02040503050406030204" pitchFamily="18" charset="0"/>
                        <a:cs typeface="Roboto Light"/>
                      </a:rPr>
                      <m:t> →</m:t>
                    </m:r>
                    <m:sSubSup>
                      <m:sSubSupPr>
                        <m:ctrlPr>
                          <a:rPr lang="es-CL" sz="1400" b="0" i="1" smtClean="0">
                            <a:solidFill>
                              <a:schemeClr val="tx2">
                                <a:lumMod val="75000"/>
                              </a:schemeClr>
                            </a:solidFill>
                            <a:latin typeface="Cambria Math"/>
                            <a:cs typeface="Roboto Light"/>
                          </a:rPr>
                        </m:ctrlPr>
                      </m:sSubSupPr>
                      <m:e>
                        <m:r>
                          <a:rPr lang="es-CL" sz="1400" b="0" i="1" smtClean="0">
                            <a:solidFill>
                              <a:schemeClr val="tx2">
                                <a:lumMod val="75000"/>
                              </a:schemeClr>
                            </a:solidFill>
                            <a:latin typeface="Cambria Math" panose="02040503050406030204" pitchFamily="18" charset="0"/>
                            <a:cs typeface="Roboto Light"/>
                          </a:rPr>
                          <m:t>𝑋</m:t>
                        </m:r>
                      </m:e>
                      <m:sub>
                        <m:r>
                          <a:rPr lang="es-CL" sz="1400" b="0" i="1" smtClean="0">
                            <a:solidFill>
                              <a:schemeClr val="tx2">
                                <a:lumMod val="75000"/>
                              </a:schemeClr>
                            </a:solidFill>
                            <a:latin typeface="Cambria Math" panose="02040503050406030204" pitchFamily="18" charset="0"/>
                            <a:cs typeface="Roboto Light"/>
                          </a:rPr>
                          <m:t>𝑛𝑒𝑤</m:t>
                        </m:r>
                      </m:sub>
                      <m:sup>
                        <m:r>
                          <a:rPr lang="es-CL" sz="1400" b="0" i="1" smtClean="0">
                            <a:solidFill>
                              <a:schemeClr val="tx2">
                                <a:lumMod val="75000"/>
                              </a:schemeClr>
                            </a:solidFill>
                            <a:latin typeface="Cambria Math" panose="02040503050406030204" pitchFamily="18" charset="0"/>
                            <a:cs typeface="Roboto Light"/>
                          </a:rPr>
                          <m:t>𝑗</m:t>
                        </m:r>
                      </m:sup>
                    </m:sSubSup>
                    <m:r>
                      <a:rPr lang="es-CL" sz="1400" b="0" i="1" smtClean="0">
                        <a:solidFill>
                          <a:schemeClr val="tx2">
                            <a:lumMod val="75000"/>
                          </a:schemeClr>
                        </a:solidFill>
                        <a:latin typeface="Cambria Math" panose="02040503050406030204" pitchFamily="18" charset="0"/>
                        <a:cs typeface="Roboto Light"/>
                      </a:rPr>
                      <m:t>=</m:t>
                    </m:r>
                    <m:d>
                      <m:dPr>
                        <m:begChr m:val="{"/>
                        <m:endChr m:val=""/>
                        <m:ctrlPr>
                          <a:rPr lang="es-CL" sz="1400" b="0" i="1" smtClean="0">
                            <a:solidFill>
                              <a:schemeClr val="tx2">
                                <a:lumMod val="75000"/>
                              </a:schemeClr>
                            </a:solidFill>
                            <a:latin typeface="Cambria Math"/>
                          </a:rPr>
                        </m:ctrlPr>
                      </m:dPr>
                      <m:e>
                        <m:eqArr>
                          <m:eqArrPr>
                            <m:ctrlPr>
                              <a:rPr lang="es-CL" sz="1400" b="0" i="1" smtClean="0">
                                <a:solidFill>
                                  <a:schemeClr val="tx2">
                                    <a:lumMod val="75000"/>
                                  </a:schemeClr>
                                </a:solidFill>
                                <a:latin typeface="Cambria Math"/>
                              </a:rPr>
                            </m:ctrlPr>
                          </m:eqArrPr>
                          <m:e>
                            <m:r>
                              <a:rPr lang="es-CL" sz="1400" b="0" i="1" smtClean="0">
                                <a:solidFill>
                                  <a:schemeClr val="tx2">
                                    <a:lumMod val="75000"/>
                                  </a:schemeClr>
                                </a:solidFill>
                                <a:latin typeface="Cambria Math" panose="02040503050406030204" pitchFamily="18" charset="0"/>
                              </a:rPr>
                              <m:t>0,   </m:t>
                            </m:r>
                            <m:r>
                              <a:rPr lang="es-CL" sz="1400" b="0" i="1" smtClean="0">
                                <a:solidFill>
                                  <a:schemeClr val="tx2">
                                    <a:lumMod val="75000"/>
                                  </a:schemeClr>
                                </a:solidFill>
                                <a:latin typeface="Cambria Math" panose="02040503050406030204" pitchFamily="18" charset="0"/>
                              </a:rPr>
                              <m:t>𝑠𝑖</m:t>
                            </m:r>
                            <m:r>
                              <a:rPr lang="es-CL" sz="1400" b="0" i="1" smtClean="0">
                                <a:solidFill>
                                  <a:schemeClr val="tx2">
                                    <a:lumMod val="75000"/>
                                  </a:schemeClr>
                                </a:solidFill>
                                <a:latin typeface="Cambria Math" panose="02040503050406030204" pitchFamily="18" charset="0"/>
                              </a:rPr>
                              <m:t> </m:t>
                            </m:r>
                            <m:r>
                              <a:rPr lang="es-CL" sz="1400" b="0" i="1" smtClean="0">
                                <a:solidFill>
                                  <a:schemeClr val="tx2">
                                    <a:lumMod val="75000"/>
                                  </a:schemeClr>
                                </a:solidFill>
                                <a:latin typeface="Cambria Math" panose="02040503050406030204" pitchFamily="18" charset="0"/>
                              </a:rPr>
                              <m:t>𝑇</m:t>
                            </m:r>
                            <m:d>
                              <m:dPr>
                                <m:ctrlPr>
                                  <a:rPr lang="es-CL" sz="1400" b="0" i="1" smtClean="0">
                                    <a:solidFill>
                                      <a:schemeClr val="tx2">
                                        <a:lumMod val="75000"/>
                                      </a:schemeClr>
                                    </a:solidFill>
                                    <a:latin typeface="Cambria Math"/>
                                  </a:rPr>
                                </m:ctrlPr>
                              </m:dPr>
                              <m:e>
                                <m:sSubSup>
                                  <m:sSubSupPr>
                                    <m:ctrlPr>
                                      <a:rPr lang="es-CL" sz="1400" b="0" i="1" smtClean="0">
                                        <a:solidFill>
                                          <a:schemeClr val="tx2">
                                            <a:lumMod val="75000"/>
                                          </a:schemeClr>
                                        </a:solidFill>
                                        <a:latin typeface="Cambria Math"/>
                                      </a:rPr>
                                    </m:ctrlPr>
                                  </m:sSubSupPr>
                                  <m:e>
                                    <m:r>
                                      <a:rPr lang="es-CL" sz="1400" b="0" i="1" smtClean="0">
                                        <a:solidFill>
                                          <a:schemeClr val="tx2">
                                            <a:lumMod val="75000"/>
                                          </a:schemeClr>
                                        </a:solidFill>
                                        <a:latin typeface="Cambria Math" panose="02040503050406030204" pitchFamily="18" charset="0"/>
                                      </a:rPr>
                                      <m:t>𝑑</m:t>
                                    </m:r>
                                  </m:e>
                                  <m:sub>
                                    <m:r>
                                      <a:rPr lang="es-CL" sz="1400" b="0" i="1" smtClean="0">
                                        <a:solidFill>
                                          <a:schemeClr val="tx2">
                                            <a:lumMod val="75000"/>
                                          </a:schemeClr>
                                        </a:solidFill>
                                        <a:latin typeface="Cambria Math" panose="02040503050406030204" pitchFamily="18" charset="0"/>
                                      </a:rPr>
                                      <m:t>𝑤</m:t>
                                    </m:r>
                                  </m:sub>
                                  <m:sup>
                                    <m:r>
                                      <a:rPr lang="es-CL" sz="1400" b="0" i="1" smtClean="0">
                                        <a:solidFill>
                                          <a:schemeClr val="tx2">
                                            <a:lumMod val="75000"/>
                                          </a:schemeClr>
                                        </a:solidFill>
                                        <a:latin typeface="Cambria Math" panose="02040503050406030204" pitchFamily="18" charset="0"/>
                                      </a:rPr>
                                      <m:t>𝑗</m:t>
                                    </m:r>
                                  </m:sup>
                                </m:sSubSup>
                              </m:e>
                            </m:d>
                            <m:r>
                              <a:rPr lang="es-CL" sz="1400" b="0" i="1" smtClean="0">
                                <a:solidFill>
                                  <a:schemeClr val="tx2">
                                    <a:lumMod val="75000"/>
                                  </a:schemeClr>
                                </a:solidFill>
                                <a:latin typeface="Cambria Math" panose="02040503050406030204" pitchFamily="18" charset="0"/>
                              </a:rPr>
                              <m:t>≤</m:t>
                            </m:r>
                            <m:r>
                              <a:rPr lang="es-CL" sz="1400" b="0" i="1" smtClean="0">
                                <a:solidFill>
                                  <a:schemeClr val="tx2">
                                    <a:lumMod val="75000"/>
                                  </a:schemeClr>
                                </a:solidFill>
                                <a:latin typeface="Cambria Math" panose="02040503050406030204" pitchFamily="18" charset="0"/>
                              </a:rPr>
                              <m:t>𝛼</m:t>
                            </m:r>
                          </m:e>
                          <m:e>
                            <m:sSubSup>
                              <m:sSubSupPr>
                                <m:ctrlPr>
                                  <a:rPr lang="es-CL" sz="1400" b="0" i="1" smtClean="0">
                                    <a:solidFill>
                                      <a:schemeClr val="tx2">
                                        <a:lumMod val="75000"/>
                                      </a:schemeClr>
                                    </a:solidFill>
                                    <a:latin typeface="Cambria Math"/>
                                  </a:rPr>
                                </m:ctrlPr>
                              </m:sSubSupPr>
                              <m:e>
                                <m:r>
                                  <a:rPr lang="es-CL" sz="1400" b="0" i="1" smtClean="0">
                                    <a:solidFill>
                                      <a:schemeClr val="tx2">
                                        <a:lumMod val="75000"/>
                                      </a:schemeClr>
                                    </a:solidFill>
                                    <a:latin typeface="Cambria Math" panose="02040503050406030204" pitchFamily="18" charset="0"/>
                                  </a:rPr>
                                  <m:t>𝑋</m:t>
                                </m:r>
                              </m:e>
                              <m:sub>
                                <m:r>
                                  <a:rPr lang="es-CL" sz="1400" b="0" i="1" smtClean="0">
                                    <a:solidFill>
                                      <a:schemeClr val="tx2">
                                        <a:lumMod val="75000"/>
                                      </a:schemeClr>
                                    </a:solidFill>
                                    <a:latin typeface="Cambria Math" panose="02040503050406030204" pitchFamily="18" charset="0"/>
                                  </a:rPr>
                                  <m:t>𝑤</m:t>
                                </m:r>
                              </m:sub>
                              <m:sup>
                                <m:r>
                                  <a:rPr lang="es-CL" sz="1400" b="0" i="1" smtClean="0">
                                    <a:solidFill>
                                      <a:schemeClr val="tx2">
                                        <a:lumMod val="75000"/>
                                      </a:schemeClr>
                                    </a:solidFill>
                                    <a:latin typeface="Cambria Math" panose="02040503050406030204" pitchFamily="18" charset="0"/>
                                  </a:rPr>
                                  <m:t>𝑗</m:t>
                                </m:r>
                              </m:sup>
                            </m:sSubSup>
                            <m:r>
                              <a:rPr lang="es-CL" sz="1400" i="1">
                                <a:solidFill>
                                  <a:schemeClr val="tx2">
                                    <a:lumMod val="75000"/>
                                  </a:schemeClr>
                                </a:solidFill>
                                <a:latin typeface="Cambria Math" panose="02040503050406030204" pitchFamily="18" charset="0"/>
                              </a:rPr>
                              <m:t>,  </m:t>
                            </m:r>
                            <m:r>
                              <a:rPr lang="es-CL" sz="1400" i="1">
                                <a:solidFill>
                                  <a:schemeClr val="tx2">
                                    <a:lumMod val="75000"/>
                                  </a:schemeClr>
                                </a:solidFill>
                                <a:latin typeface="Cambria Math" panose="02040503050406030204" pitchFamily="18" charset="0"/>
                              </a:rPr>
                              <m:t>𝑠𝑖</m:t>
                            </m:r>
                            <m:r>
                              <a:rPr lang="es-CL" sz="1400" i="1">
                                <a:solidFill>
                                  <a:schemeClr val="tx2">
                                    <a:lumMod val="75000"/>
                                  </a:schemeClr>
                                </a:solidFill>
                                <a:latin typeface="Cambria Math" panose="02040503050406030204" pitchFamily="18" charset="0"/>
                              </a:rPr>
                              <m:t> </m:t>
                            </m:r>
                            <m:r>
                              <a:rPr lang="es-CL" sz="1400" i="1">
                                <a:solidFill>
                                  <a:schemeClr val="tx2">
                                    <a:lumMod val="75000"/>
                                  </a:schemeClr>
                                </a:solidFill>
                                <a:latin typeface="Cambria Math" panose="02040503050406030204" pitchFamily="18" charset="0"/>
                              </a:rPr>
                              <m:t>𝛼</m:t>
                            </m:r>
                            <m:r>
                              <a:rPr lang="es-CL" sz="1400" i="1">
                                <a:solidFill>
                                  <a:schemeClr val="tx2">
                                    <a:lumMod val="75000"/>
                                  </a:schemeClr>
                                </a:solidFill>
                                <a:latin typeface="Cambria Math" panose="02040503050406030204" pitchFamily="18" charset="0"/>
                              </a:rPr>
                              <m:t>&lt;</m:t>
                            </m:r>
                            <m:r>
                              <a:rPr lang="es-CL" sz="1400" i="1">
                                <a:solidFill>
                                  <a:schemeClr val="tx2">
                                    <a:lumMod val="75000"/>
                                  </a:schemeClr>
                                </a:solidFill>
                                <a:latin typeface="Cambria Math" panose="02040503050406030204" pitchFamily="18" charset="0"/>
                              </a:rPr>
                              <m:t>𝑇</m:t>
                            </m:r>
                            <m:d>
                              <m:dPr>
                                <m:ctrlPr>
                                  <a:rPr lang="es-CL" sz="1400" i="1">
                                    <a:solidFill>
                                      <a:schemeClr val="tx2">
                                        <a:lumMod val="75000"/>
                                      </a:schemeClr>
                                    </a:solidFill>
                                    <a:latin typeface="Cambria Math"/>
                                  </a:rPr>
                                </m:ctrlPr>
                              </m:dPr>
                              <m:e>
                                <m:sSubSup>
                                  <m:sSubSupPr>
                                    <m:ctrlPr>
                                      <a:rPr lang="es-CL" sz="1400" i="1">
                                        <a:solidFill>
                                          <a:schemeClr val="tx2">
                                            <a:lumMod val="75000"/>
                                          </a:schemeClr>
                                        </a:solidFill>
                                        <a:latin typeface="Cambria Math"/>
                                      </a:rPr>
                                    </m:ctrlPr>
                                  </m:sSubSupPr>
                                  <m:e>
                                    <m:r>
                                      <a:rPr lang="es-CL" sz="1400" i="1">
                                        <a:solidFill>
                                          <a:schemeClr val="tx2">
                                            <a:lumMod val="75000"/>
                                          </a:schemeClr>
                                        </a:solidFill>
                                        <a:latin typeface="Cambria Math" panose="02040503050406030204" pitchFamily="18" charset="0"/>
                                      </a:rPr>
                                      <m:t>𝑑</m:t>
                                    </m:r>
                                  </m:e>
                                  <m:sub>
                                    <m:r>
                                      <a:rPr lang="es-CL" sz="1400" i="1">
                                        <a:solidFill>
                                          <a:schemeClr val="tx2">
                                            <a:lumMod val="75000"/>
                                          </a:schemeClr>
                                        </a:solidFill>
                                        <a:latin typeface="Cambria Math" panose="02040503050406030204" pitchFamily="18" charset="0"/>
                                      </a:rPr>
                                      <m:t>𝑤</m:t>
                                    </m:r>
                                  </m:sub>
                                  <m:sup>
                                    <m:r>
                                      <a:rPr lang="es-CL" sz="1400" i="1">
                                        <a:solidFill>
                                          <a:schemeClr val="tx2">
                                            <a:lumMod val="75000"/>
                                          </a:schemeClr>
                                        </a:solidFill>
                                        <a:latin typeface="Cambria Math" panose="02040503050406030204" pitchFamily="18" charset="0"/>
                                      </a:rPr>
                                      <m:t>𝑗</m:t>
                                    </m:r>
                                  </m:sup>
                                </m:sSubSup>
                              </m:e>
                            </m:d>
                            <m:r>
                              <a:rPr lang="es-CL" sz="1400" b="0" i="1" smtClean="0">
                                <a:solidFill>
                                  <a:schemeClr val="tx2">
                                    <a:lumMod val="75000"/>
                                  </a:schemeClr>
                                </a:solidFill>
                                <a:latin typeface="Cambria Math" panose="02040503050406030204" pitchFamily="18" charset="0"/>
                              </a:rPr>
                              <m:t>≤</m:t>
                            </m:r>
                            <m:f>
                              <m:fPr>
                                <m:ctrlPr>
                                  <a:rPr lang="es-CL" sz="1400" b="0" i="1" smtClean="0">
                                    <a:solidFill>
                                      <a:schemeClr val="tx2">
                                        <a:lumMod val="75000"/>
                                      </a:schemeClr>
                                    </a:solidFill>
                                    <a:latin typeface="Cambria Math"/>
                                  </a:rPr>
                                </m:ctrlPr>
                              </m:fPr>
                              <m:num>
                                <m:r>
                                  <a:rPr lang="es-CL" sz="1400" b="0" i="1" smtClean="0">
                                    <a:solidFill>
                                      <a:schemeClr val="tx2">
                                        <a:lumMod val="75000"/>
                                      </a:schemeClr>
                                    </a:solidFill>
                                    <a:latin typeface="Cambria Math" panose="02040503050406030204" pitchFamily="18" charset="0"/>
                                  </a:rPr>
                                  <m:t>1</m:t>
                                </m:r>
                              </m:num>
                              <m:den>
                                <m:r>
                                  <a:rPr lang="es-CL" sz="1400" b="0" i="1" smtClean="0">
                                    <a:solidFill>
                                      <a:schemeClr val="tx2">
                                        <a:lumMod val="75000"/>
                                      </a:schemeClr>
                                    </a:solidFill>
                                    <a:latin typeface="Cambria Math" panose="02040503050406030204" pitchFamily="18" charset="0"/>
                                  </a:rPr>
                                  <m:t>2</m:t>
                                </m:r>
                              </m:den>
                            </m:f>
                            <m:d>
                              <m:dPr>
                                <m:ctrlPr>
                                  <a:rPr lang="es-CL" sz="1400" b="0" i="1" smtClean="0">
                                    <a:solidFill>
                                      <a:schemeClr val="tx2">
                                        <a:lumMod val="75000"/>
                                      </a:schemeClr>
                                    </a:solidFill>
                                    <a:latin typeface="Cambria Math"/>
                                  </a:rPr>
                                </m:ctrlPr>
                              </m:dPr>
                              <m:e>
                                <m:r>
                                  <a:rPr lang="es-CL" sz="1400" b="0" i="1" smtClean="0">
                                    <a:solidFill>
                                      <a:schemeClr val="tx2">
                                        <a:lumMod val="75000"/>
                                      </a:schemeClr>
                                    </a:solidFill>
                                    <a:latin typeface="Cambria Math" panose="02040503050406030204" pitchFamily="18" charset="0"/>
                                  </a:rPr>
                                  <m:t>1+</m:t>
                                </m:r>
                                <m:r>
                                  <a:rPr lang="es-CL" sz="1400" b="0" i="1" smtClean="0">
                                    <a:solidFill>
                                      <a:schemeClr val="tx2">
                                        <a:lumMod val="75000"/>
                                      </a:schemeClr>
                                    </a:solidFill>
                                    <a:latin typeface="Cambria Math" panose="02040503050406030204" pitchFamily="18" charset="0"/>
                                  </a:rPr>
                                  <m:t>𝛼</m:t>
                                </m:r>
                              </m:e>
                            </m:d>
                          </m:e>
                          <m:e>
                            <m:r>
                              <a:rPr lang="es-CL" sz="1400" i="1">
                                <a:solidFill>
                                  <a:schemeClr val="tx2">
                                    <a:lumMod val="75000"/>
                                  </a:schemeClr>
                                </a:solidFill>
                                <a:latin typeface="Cambria Math" panose="02040503050406030204" pitchFamily="18" charset="0"/>
                              </a:rPr>
                              <m:t>1,   </m:t>
                            </m:r>
                            <m:r>
                              <a:rPr lang="es-CL" sz="1400" i="1">
                                <a:solidFill>
                                  <a:schemeClr val="tx2">
                                    <a:lumMod val="75000"/>
                                  </a:schemeClr>
                                </a:solidFill>
                                <a:latin typeface="Cambria Math" panose="02040503050406030204" pitchFamily="18" charset="0"/>
                              </a:rPr>
                              <m:t>𝑠𝑖</m:t>
                            </m:r>
                            <m:r>
                              <a:rPr lang="es-CL" sz="1400" b="0" i="1" smtClean="0">
                                <a:solidFill>
                                  <a:schemeClr val="tx2">
                                    <a:lumMod val="75000"/>
                                  </a:schemeClr>
                                </a:solidFill>
                                <a:latin typeface="Cambria Math" panose="02040503050406030204" pitchFamily="18" charset="0"/>
                              </a:rPr>
                              <m:t> </m:t>
                            </m:r>
                            <m:r>
                              <a:rPr lang="es-CL" sz="1400" i="1">
                                <a:solidFill>
                                  <a:schemeClr val="tx2">
                                    <a:lumMod val="75000"/>
                                  </a:schemeClr>
                                </a:solidFill>
                                <a:latin typeface="Cambria Math" panose="02040503050406030204" pitchFamily="18" charset="0"/>
                              </a:rPr>
                              <m:t>𝑇</m:t>
                            </m:r>
                            <m:d>
                              <m:dPr>
                                <m:ctrlPr>
                                  <a:rPr lang="es-CL" sz="1400" i="1">
                                    <a:solidFill>
                                      <a:schemeClr val="tx2">
                                        <a:lumMod val="75000"/>
                                      </a:schemeClr>
                                    </a:solidFill>
                                    <a:latin typeface="Cambria Math"/>
                                  </a:rPr>
                                </m:ctrlPr>
                              </m:dPr>
                              <m:e>
                                <m:sSubSup>
                                  <m:sSubSupPr>
                                    <m:ctrlPr>
                                      <a:rPr lang="es-CL" sz="1400" i="1">
                                        <a:solidFill>
                                          <a:schemeClr val="tx2">
                                            <a:lumMod val="75000"/>
                                          </a:schemeClr>
                                        </a:solidFill>
                                        <a:latin typeface="Cambria Math"/>
                                      </a:rPr>
                                    </m:ctrlPr>
                                  </m:sSubSupPr>
                                  <m:e>
                                    <m:r>
                                      <a:rPr lang="es-CL" sz="1400" i="1">
                                        <a:solidFill>
                                          <a:schemeClr val="tx2">
                                            <a:lumMod val="75000"/>
                                          </a:schemeClr>
                                        </a:solidFill>
                                        <a:latin typeface="Cambria Math" panose="02040503050406030204" pitchFamily="18" charset="0"/>
                                      </a:rPr>
                                      <m:t>𝑑</m:t>
                                    </m:r>
                                  </m:e>
                                  <m:sub>
                                    <m:r>
                                      <a:rPr lang="es-CL" sz="1400" i="1">
                                        <a:solidFill>
                                          <a:schemeClr val="tx2">
                                            <a:lumMod val="75000"/>
                                          </a:schemeClr>
                                        </a:solidFill>
                                        <a:latin typeface="Cambria Math" panose="02040503050406030204" pitchFamily="18" charset="0"/>
                                      </a:rPr>
                                      <m:t>𝑤</m:t>
                                    </m:r>
                                  </m:sub>
                                  <m:sup>
                                    <m:r>
                                      <a:rPr lang="es-CL" sz="1400" i="1">
                                        <a:solidFill>
                                          <a:schemeClr val="tx2">
                                            <a:lumMod val="75000"/>
                                          </a:schemeClr>
                                        </a:solidFill>
                                        <a:latin typeface="Cambria Math" panose="02040503050406030204" pitchFamily="18" charset="0"/>
                                      </a:rPr>
                                      <m:t>𝑗</m:t>
                                    </m:r>
                                  </m:sup>
                                </m:sSubSup>
                              </m:e>
                            </m:d>
                            <m:r>
                              <a:rPr lang="es-CL" sz="1400" b="0" i="1" smtClean="0">
                                <a:solidFill>
                                  <a:schemeClr val="tx2">
                                    <a:lumMod val="75000"/>
                                  </a:schemeClr>
                                </a:solidFill>
                                <a:latin typeface="Cambria Math" panose="02040503050406030204" pitchFamily="18" charset="0"/>
                              </a:rPr>
                              <m:t>≥</m:t>
                            </m:r>
                            <m:f>
                              <m:fPr>
                                <m:ctrlPr>
                                  <a:rPr lang="es-CL" sz="1400" b="0" i="1" smtClean="0">
                                    <a:solidFill>
                                      <a:schemeClr val="tx2">
                                        <a:lumMod val="75000"/>
                                      </a:schemeClr>
                                    </a:solidFill>
                                    <a:latin typeface="Cambria Math"/>
                                  </a:rPr>
                                </m:ctrlPr>
                              </m:fPr>
                              <m:num>
                                <m:r>
                                  <a:rPr lang="es-CL" sz="1400" b="0" i="1" smtClean="0">
                                    <a:solidFill>
                                      <a:schemeClr val="tx2">
                                        <a:lumMod val="75000"/>
                                      </a:schemeClr>
                                    </a:solidFill>
                                    <a:latin typeface="Cambria Math" panose="02040503050406030204" pitchFamily="18" charset="0"/>
                                  </a:rPr>
                                  <m:t>1</m:t>
                                </m:r>
                              </m:num>
                              <m:den>
                                <m:r>
                                  <a:rPr lang="es-CL" sz="1400" b="0" i="1" smtClean="0">
                                    <a:solidFill>
                                      <a:schemeClr val="tx2">
                                        <a:lumMod val="75000"/>
                                      </a:schemeClr>
                                    </a:solidFill>
                                    <a:latin typeface="Cambria Math" panose="02040503050406030204" pitchFamily="18" charset="0"/>
                                  </a:rPr>
                                  <m:t>2</m:t>
                                </m:r>
                              </m:den>
                            </m:f>
                            <m:r>
                              <a:rPr lang="es-CL" sz="1400" b="0" i="1" smtClean="0">
                                <a:solidFill>
                                  <a:schemeClr val="tx2">
                                    <a:lumMod val="75000"/>
                                  </a:schemeClr>
                                </a:solidFill>
                                <a:latin typeface="Cambria Math" panose="02040503050406030204" pitchFamily="18" charset="0"/>
                              </a:rPr>
                              <m:t>(1+</m:t>
                            </m:r>
                            <m:r>
                              <a:rPr lang="es-CL" sz="1400" b="0" i="1" smtClean="0">
                                <a:solidFill>
                                  <a:schemeClr val="tx2">
                                    <a:lumMod val="75000"/>
                                  </a:schemeClr>
                                </a:solidFill>
                                <a:latin typeface="Cambria Math" panose="02040503050406030204" pitchFamily="18" charset="0"/>
                              </a:rPr>
                              <m:t>𝛼</m:t>
                            </m:r>
                          </m:e>
                        </m:eqArr>
                      </m:e>
                    </m:d>
                  </m:oMath>
                </a14:m>
                <a:endParaRPr lang="es-CL" sz="1400" b="0" dirty="0">
                  <a:solidFill>
                    <a:schemeClr val="tx2">
                      <a:lumMod val="75000"/>
                    </a:schemeClr>
                  </a:solidFill>
                  <a:latin typeface="Roboto Light"/>
                </a:endParaRPr>
              </a:p>
              <a:p>
                <a:pPr marL="285750" indent="-285750">
                  <a:buFont typeface="Arial" panose="020B0604020202020204" pitchFamily="34" charset="0"/>
                  <a:buChar char="•"/>
                </a:pPr>
                <a14:m>
                  <m:oMath xmlns:m="http://schemas.openxmlformats.org/officeDocument/2006/math">
                    <m:r>
                      <a:rPr lang="es-CL" sz="1400" b="0" i="1" smtClean="0">
                        <a:solidFill>
                          <a:schemeClr val="tx2">
                            <a:lumMod val="75000"/>
                          </a:schemeClr>
                        </a:solidFill>
                        <a:latin typeface="Cambria Math" panose="02040503050406030204" pitchFamily="18" charset="0"/>
                        <a:cs typeface="Roboto Light"/>
                      </a:rPr>
                      <m:t>𝐸𝑙𝑖𝑡𝑖𝑠𝑡</m:t>
                    </m:r>
                    <m:r>
                      <a:rPr lang="es-CL" sz="1400" b="0" i="1" smtClean="0">
                        <a:solidFill>
                          <a:schemeClr val="tx2">
                            <a:lumMod val="75000"/>
                          </a:schemeClr>
                        </a:solidFill>
                        <a:latin typeface="Cambria Math" panose="02040503050406030204" pitchFamily="18" charset="0"/>
                        <a:cs typeface="Roboto Light"/>
                      </a:rPr>
                      <m:t> →</m:t>
                    </m:r>
                    <m:sSubSup>
                      <m:sSubSupPr>
                        <m:ctrlPr>
                          <a:rPr lang="es-CL" sz="1400" b="0" i="1" smtClean="0">
                            <a:solidFill>
                              <a:schemeClr val="tx2">
                                <a:lumMod val="75000"/>
                              </a:schemeClr>
                            </a:solidFill>
                            <a:latin typeface="Cambria Math"/>
                            <a:cs typeface="Roboto Light"/>
                          </a:rPr>
                        </m:ctrlPr>
                      </m:sSubSupPr>
                      <m:e>
                        <m:r>
                          <a:rPr lang="es-CL" sz="1400" b="0" i="1" smtClean="0">
                            <a:solidFill>
                              <a:schemeClr val="tx2">
                                <a:lumMod val="75000"/>
                              </a:schemeClr>
                            </a:solidFill>
                            <a:latin typeface="Cambria Math" panose="02040503050406030204" pitchFamily="18" charset="0"/>
                            <a:cs typeface="Roboto Light"/>
                          </a:rPr>
                          <m:t>𝑋</m:t>
                        </m:r>
                      </m:e>
                      <m:sub>
                        <m:r>
                          <a:rPr lang="es-CL" sz="1400" b="0" i="1" smtClean="0">
                            <a:solidFill>
                              <a:schemeClr val="tx2">
                                <a:lumMod val="75000"/>
                              </a:schemeClr>
                            </a:solidFill>
                            <a:latin typeface="Cambria Math" panose="02040503050406030204" pitchFamily="18" charset="0"/>
                            <a:cs typeface="Roboto Light"/>
                          </a:rPr>
                          <m:t>𝑛𝑒𝑤</m:t>
                        </m:r>
                      </m:sub>
                      <m:sup>
                        <m:r>
                          <a:rPr lang="es-CL" sz="1400" b="0" i="1" smtClean="0">
                            <a:solidFill>
                              <a:schemeClr val="tx2">
                                <a:lumMod val="75000"/>
                              </a:schemeClr>
                            </a:solidFill>
                            <a:latin typeface="Cambria Math" panose="02040503050406030204" pitchFamily="18" charset="0"/>
                            <a:cs typeface="Roboto Light"/>
                          </a:rPr>
                          <m:t>𝑗</m:t>
                        </m:r>
                      </m:sup>
                    </m:sSubSup>
                    <m:r>
                      <a:rPr lang="es-CL" sz="1400" b="0" i="1" smtClean="0">
                        <a:solidFill>
                          <a:schemeClr val="tx2">
                            <a:lumMod val="75000"/>
                          </a:schemeClr>
                        </a:solidFill>
                        <a:latin typeface="Cambria Math" panose="02040503050406030204" pitchFamily="18" charset="0"/>
                        <a:cs typeface="Roboto Light"/>
                      </a:rPr>
                      <m:t>=</m:t>
                    </m:r>
                    <m:d>
                      <m:dPr>
                        <m:begChr m:val="{"/>
                        <m:endChr m:val=""/>
                        <m:ctrlPr>
                          <a:rPr lang="es-CL" sz="1400" b="0" i="1" smtClean="0">
                            <a:solidFill>
                              <a:schemeClr val="tx2">
                                <a:lumMod val="75000"/>
                              </a:schemeClr>
                            </a:solidFill>
                            <a:latin typeface="Cambria Math"/>
                          </a:rPr>
                        </m:ctrlPr>
                      </m:dPr>
                      <m:e>
                        <m:eqArr>
                          <m:eqArrPr>
                            <m:ctrlPr>
                              <a:rPr lang="es-CL" sz="1400" b="0" i="1" smtClean="0">
                                <a:solidFill>
                                  <a:schemeClr val="tx2">
                                    <a:lumMod val="75000"/>
                                  </a:schemeClr>
                                </a:solidFill>
                                <a:latin typeface="Cambria Math"/>
                              </a:rPr>
                            </m:ctrlPr>
                          </m:eqArrPr>
                          <m:e>
                            <m:sSubSup>
                              <m:sSubSupPr>
                                <m:ctrlPr>
                                  <a:rPr lang="es-CL" sz="1400" b="0" i="1" smtClean="0">
                                    <a:solidFill>
                                      <a:schemeClr val="tx2">
                                        <a:lumMod val="75000"/>
                                      </a:schemeClr>
                                    </a:solidFill>
                                    <a:latin typeface="Cambria Math"/>
                                  </a:rPr>
                                </m:ctrlPr>
                              </m:sSubSupPr>
                              <m:e>
                                <m:r>
                                  <a:rPr lang="es-CL" sz="1400" b="0" i="1" smtClean="0">
                                    <a:solidFill>
                                      <a:schemeClr val="tx2">
                                        <a:lumMod val="75000"/>
                                      </a:schemeClr>
                                    </a:solidFill>
                                    <a:latin typeface="Cambria Math" panose="02040503050406030204" pitchFamily="18" charset="0"/>
                                  </a:rPr>
                                  <m:t>𝑋</m:t>
                                </m:r>
                              </m:e>
                              <m:sub>
                                <m:r>
                                  <a:rPr lang="es-CL" sz="1400" b="0" i="1" smtClean="0">
                                    <a:solidFill>
                                      <a:schemeClr val="tx2">
                                        <a:lumMod val="75000"/>
                                      </a:schemeClr>
                                    </a:solidFill>
                                    <a:latin typeface="Cambria Math" panose="02040503050406030204" pitchFamily="18" charset="0"/>
                                  </a:rPr>
                                  <m:t>𝑏𝑒𝑠𝑡</m:t>
                                </m:r>
                              </m:sub>
                              <m:sup>
                                <m:r>
                                  <a:rPr lang="es-CL" sz="1400" b="0" i="1" smtClean="0">
                                    <a:solidFill>
                                      <a:schemeClr val="tx2">
                                        <a:lumMod val="75000"/>
                                      </a:schemeClr>
                                    </a:solidFill>
                                    <a:latin typeface="Cambria Math" panose="02040503050406030204" pitchFamily="18" charset="0"/>
                                  </a:rPr>
                                  <m:t>𝑗</m:t>
                                </m:r>
                              </m:sup>
                            </m:sSubSup>
                            <m:r>
                              <a:rPr lang="es-CL" sz="1400" i="1">
                                <a:solidFill>
                                  <a:schemeClr val="tx2">
                                    <a:lumMod val="75000"/>
                                  </a:schemeClr>
                                </a:solidFill>
                                <a:latin typeface="Cambria Math" panose="02040503050406030204" pitchFamily="18" charset="0"/>
                              </a:rPr>
                              <m:t>,  </m:t>
                            </m:r>
                            <m:r>
                              <a:rPr lang="es-CL" sz="1400" i="1">
                                <a:solidFill>
                                  <a:schemeClr val="tx2">
                                    <a:lumMod val="75000"/>
                                  </a:schemeClr>
                                </a:solidFill>
                                <a:latin typeface="Cambria Math" panose="02040503050406030204" pitchFamily="18" charset="0"/>
                              </a:rPr>
                              <m:t>𝑠𝑖</m:t>
                            </m:r>
                            <m:r>
                              <a:rPr lang="es-CL" sz="1400" i="1">
                                <a:solidFill>
                                  <a:schemeClr val="tx2">
                                    <a:lumMod val="75000"/>
                                  </a:schemeClr>
                                </a:solidFill>
                                <a:latin typeface="Cambria Math" panose="02040503050406030204" pitchFamily="18" charset="0"/>
                              </a:rPr>
                              <m:t> </m:t>
                            </m:r>
                            <m:r>
                              <a:rPr lang="es-CL" sz="1400" i="1">
                                <a:solidFill>
                                  <a:schemeClr val="tx2">
                                    <a:lumMod val="75000"/>
                                  </a:schemeClr>
                                </a:solidFill>
                                <a:latin typeface="Cambria Math" panose="02040503050406030204" pitchFamily="18" charset="0"/>
                              </a:rPr>
                              <m:t>𝑟𝑎𝑛𝑑</m:t>
                            </m:r>
                            <m:r>
                              <a:rPr lang="es-CL" sz="1400" i="1">
                                <a:solidFill>
                                  <a:schemeClr val="tx2">
                                    <a:lumMod val="75000"/>
                                  </a:schemeClr>
                                </a:solidFill>
                                <a:latin typeface="Cambria Math" panose="02040503050406030204" pitchFamily="18" charset="0"/>
                              </a:rPr>
                              <m:t>&lt;</m:t>
                            </m:r>
                            <m:r>
                              <a:rPr lang="es-CL" sz="1400" i="1">
                                <a:solidFill>
                                  <a:schemeClr val="tx2">
                                    <a:lumMod val="75000"/>
                                  </a:schemeClr>
                                </a:solidFill>
                                <a:latin typeface="Cambria Math" panose="02040503050406030204" pitchFamily="18" charset="0"/>
                              </a:rPr>
                              <m:t>𝑇</m:t>
                            </m:r>
                            <m:d>
                              <m:dPr>
                                <m:ctrlPr>
                                  <a:rPr lang="es-CL" sz="1400" i="1">
                                    <a:solidFill>
                                      <a:schemeClr val="tx2">
                                        <a:lumMod val="75000"/>
                                      </a:schemeClr>
                                    </a:solidFill>
                                    <a:latin typeface="Cambria Math"/>
                                  </a:rPr>
                                </m:ctrlPr>
                              </m:dPr>
                              <m:e>
                                <m:sSubSup>
                                  <m:sSubSupPr>
                                    <m:ctrlPr>
                                      <a:rPr lang="es-CL" sz="1400" i="1">
                                        <a:solidFill>
                                          <a:schemeClr val="tx2">
                                            <a:lumMod val="75000"/>
                                          </a:schemeClr>
                                        </a:solidFill>
                                        <a:latin typeface="Cambria Math"/>
                                      </a:rPr>
                                    </m:ctrlPr>
                                  </m:sSubSupPr>
                                  <m:e>
                                    <m:r>
                                      <a:rPr lang="es-CL" sz="1400" i="1">
                                        <a:solidFill>
                                          <a:schemeClr val="tx2">
                                            <a:lumMod val="75000"/>
                                          </a:schemeClr>
                                        </a:solidFill>
                                        <a:latin typeface="Cambria Math" panose="02040503050406030204" pitchFamily="18" charset="0"/>
                                      </a:rPr>
                                      <m:t>𝑑</m:t>
                                    </m:r>
                                  </m:e>
                                  <m:sub>
                                    <m:r>
                                      <a:rPr lang="es-CL" sz="1400" i="1">
                                        <a:solidFill>
                                          <a:schemeClr val="tx2">
                                            <a:lumMod val="75000"/>
                                          </a:schemeClr>
                                        </a:solidFill>
                                        <a:latin typeface="Cambria Math" panose="02040503050406030204" pitchFamily="18" charset="0"/>
                                      </a:rPr>
                                      <m:t>𝑤</m:t>
                                    </m:r>
                                  </m:sub>
                                  <m:sup>
                                    <m:r>
                                      <a:rPr lang="es-CL" sz="1400" i="1">
                                        <a:solidFill>
                                          <a:schemeClr val="tx2">
                                            <a:lumMod val="75000"/>
                                          </a:schemeClr>
                                        </a:solidFill>
                                        <a:latin typeface="Cambria Math" panose="02040503050406030204" pitchFamily="18" charset="0"/>
                                      </a:rPr>
                                      <m:t>𝑗</m:t>
                                    </m:r>
                                  </m:sup>
                                </m:sSubSup>
                              </m:e>
                            </m:d>
                          </m:e>
                          <m:e>
                            <m:r>
                              <a:rPr lang="es-CL" sz="1400" b="0" i="1" smtClean="0">
                                <a:solidFill>
                                  <a:schemeClr val="tx2">
                                    <a:lumMod val="75000"/>
                                  </a:schemeClr>
                                </a:solidFill>
                                <a:latin typeface="Cambria Math" panose="02040503050406030204" pitchFamily="18" charset="0"/>
                              </a:rPr>
                              <m:t>0,    </m:t>
                            </m:r>
                            <m:r>
                              <a:rPr lang="es-CL" sz="1400" b="0" i="1" smtClean="0">
                                <a:solidFill>
                                  <a:schemeClr val="tx2">
                                    <a:lumMod val="75000"/>
                                  </a:schemeClr>
                                </a:solidFill>
                                <a:latin typeface="Cambria Math" panose="02040503050406030204" pitchFamily="18" charset="0"/>
                              </a:rPr>
                              <m:t>𝑒𝑛</m:t>
                            </m:r>
                            <m:r>
                              <a:rPr lang="es-CL" sz="1400" b="0" i="1" smtClean="0">
                                <a:solidFill>
                                  <a:schemeClr val="tx2">
                                    <a:lumMod val="75000"/>
                                  </a:schemeClr>
                                </a:solidFill>
                                <a:latin typeface="Cambria Math" panose="02040503050406030204" pitchFamily="18" charset="0"/>
                              </a:rPr>
                              <m:t> </m:t>
                            </m:r>
                            <m:r>
                              <a:rPr lang="es-CL" sz="1400" b="0" i="1" smtClean="0">
                                <a:solidFill>
                                  <a:schemeClr val="tx2">
                                    <a:lumMod val="75000"/>
                                  </a:schemeClr>
                                </a:solidFill>
                                <a:latin typeface="Cambria Math" panose="02040503050406030204" pitchFamily="18" charset="0"/>
                              </a:rPr>
                              <m:t>𝑜𝑡𝑟𝑜</m:t>
                            </m:r>
                            <m:r>
                              <a:rPr lang="es-CL" sz="1400" b="0" i="1" smtClean="0">
                                <a:solidFill>
                                  <a:schemeClr val="tx2">
                                    <a:lumMod val="75000"/>
                                  </a:schemeClr>
                                </a:solidFill>
                                <a:latin typeface="Cambria Math" panose="02040503050406030204" pitchFamily="18" charset="0"/>
                              </a:rPr>
                              <m:t> </m:t>
                            </m:r>
                            <m:r>
                              <a:rPr lang="es-CL" sz="1400" b="0" i="1" smtClean="0">
                                <a:solidFill>
                                  <a:schemeClr val="tx2">
                                    <a:lumMod val="75000"/>
                                  </a:schemeClr>
                                </a:solidFill>
                                <a:latin typeface="Cambria Math" panose="02040503050406030204" pitchFamily="18" charset="0"/>
                              </a:rPr>
                              <m:t>𝑐𝑎𝑠𝑜</m:t>
                            </m:r>
                          </m:e>
                        </m:eqArr>
                      </m:e>
                    </m:d>
                  </m:oMath>
                </a14:m>
                <a:endParaRPr lang="es-CL" sz="1400" b="0" dirty="0">
                  <a:solidFill>
                    <a:schemeClr val="tx2">
                      <a:lumMod val="75000"/>
                    </a:schemeClr>
                  </a:solidFill>
                  <a:latin typeface="Roboto Light"/>
                </a:endParaRPr>
              </a:p>
              <a:p>
                <a:pPr marL="285750" indent="-285750">
                  <a:buFont typeface="Arial" panose="020B0604020202020204" pitchFamily="34" charset="0"/>
                  <a:buChar char="•"/>
                </a:pPr>
                <a14:m>
                  <m:oMath xmlns:m="http://schemas.openxmlformats.org/officeDocument/2006/math">
                    <m:r>
                      <a:rPr lang="es-CL" sz="1400" b="0" i="1" smtClean="0">
                        <a:solidFill>
                          <a:schemeClr val="tx2">
                            <a:lumMod val="75000"/>
                          </a:schemeClr>
                        </a:solidFill>
                        <a:latin typeface="Cambria Math" panose="02040503050406030204" pitchFamily="18" charset="0"/>
                        <a:cs typeface="Roboto Light"/>
                      </a:rPr>
                      <m:t>𝐸𝑙𝑖𝑡𝑖𝑠𝑡</m:t>
                    </m:r>
                    <m:r>
                      <a:rPr lang="es-CL" sz="1400" b="0" i="1" smtClean="0">
                        <a:solidFill>
                          <a:schemeClr val="tx2">
                            <a:lumMod val="75000"/>
                          </a:schemeClr>
                        </a:solidFill>
                        <a:latin typeface="Cambria Math" panose="02040503050406030204" pitchFamily="18" charset="0"/>
                        <a:cs typeface="Roboto Light"/>
                      </a:rPr>
                      <m:t> </m:t>
                    </m:r>
                    <m:r>
                      <a:rPr lang="es-CL" sz="1400" b="0" i="1" smtClean="0">
                        <a:solidFill>
                          <a:schemeClr val="tx2">
                            <a:lumMod val="75000"/>
                          </a:schemeClr>
                        </a:solidFill>
                        <a:latin typeface="Cambria Math" panose="02040503050406030204" pitchFamily="18" charset="0"/>
                        <a:cs typeface="Roboto Light"/>
                      </a:rPr>
                      <m:t>𝑅𝑜𝑢𝑙𝑒𝑡𝑡𝑒</m:t>
                    </m:r>
                    <m:r>
                      <a:rPr lang="es-CL" sz="1400" b="0" i="1" smtClean="0">
                        <a:solidFill>
                          <a:schemeClr val="tx2">
                            <a:lumMod val="75000"/>
                          </a:schemeClr>
                        </a:solidFill>
                        <a:latin typeface="Cambria Math" panose="02040503050406030204" pitchFamily="18" charset="0"/>
                        <a:cs typeface="Roboto Light"/>
                      </a:rPr>
                      <m:t> →</m:t>
                    </m:r>
                    <m:sSubSup>
                      <m:sSubSupPr>
                        <m:ctrlPr>
                          <a:rPr lang="es-CL" sz="1400" b="0" i="1" smtClean="0">
                            <a:solidFill>
                              <a:schemeClr val="tx2">
                                <a:lumMod val="75000"/>
                              </a:schemeClr>
                            </a:solidFill>
                            <a:latin typeface="Cambria Math"/>
                            <a:cs typeface="Roboto Light"/>
                          </a:rPr>
                        </m:ctrlPr>
                      </m:sSubSupPr>
                      <m:e>
                        <m:r>
                          <a:rPr lang="es-CL" sz="1400" b="0" i="1" smtClean="0">
                            <a:solidFill>
                              <a:schemeClr val="tx2">
                                <a:lumMod val="75000"/>
                              </a:schemeClr>
                            </a:solidFill>
                            <a:latin typeface="Cambria Math" panose="02040503050406030204" pitchFamily="18" charset="0"/>
                            <a:cs typeface="Roboto Light"/>
                          </a:rPr>
                          <m:t>𝑋</m:t>
                        </m:r>
                      </m:e>
                      <m:sub>
                        <m:r>
                          <a:rPr lang="es-CL" sz="1400" b="0" i="1" smtClean="0">
                            <a:solidFill>
                              <a:schemeClr val="tx2">
                                <a:lumMod val="75000"/>
                              </a:schemeClr>
                            </a:solidFill>
                            <a:latin typeface="Cambria Math" panose="02040503050406030204" pitchFamily="18" charset="0"/>
                            <a:cs typeface="Roboto Light"/>
                          </a:rPr>
                          <m:t>𝑛𝑒𝑤</m:t>
                        </m:r>
                      </m:sub>
                      <m:sup>
                        <m:r>
                          <a:rPr lang="es-CL" sz="1400" b="0" i="1" smtClean="0">
                            <a:solidFill>
                              <a:schemeClr val="tx2">
                                <a:lumMod val="75000"/>
                              </a:schemeClr>
                            </a:solidFill>
                            <a:latin typeface="Cambria Math" panose="02040503050406030204" pitchFamily="18" charset="0"/>
                            <a:cs typeface="Roboto Light"/>
                          </a:rPr>
                          <m:t>𝑗</m:t>
                        </m:r>
                      </m:sup>
                    </m:sSubSup>
                    <m:r>
                      <a:rPr lang="es-CL" sz="1400" b="0" i="1" smtClean="0">
                        <a:solidFill>
                          <a:schemeClr val="tx2">
                            <a:lumMod val="75000"/>
                          </a:schemeClr>
                        </a:solidFill>
                        <a:latin typeface="Cambria Math" panose="02040503050406030204" pitchFamily="18" charset="0"/>
                        <a:cs typeface="Roboto Light"/>
                      </a:rPr>
                      <m:t>=</m:t>
                    </m:r>
                    <m:d>
                      <m:dPr>
                        <m:begChr m:val="{"/>
                        <m:endChr m:val=""/>
                        <m:ctrlPr>
                          <a:rPr lang="es-CL" sz="1400" b="0" i="1" smtClean="0">
                            <a:solidFill>
                              <a:schemeClr val="tx2">
                                <a:lumMod val="75000"/>
                              </a:schemeClr>
                            </a:solidFill>
                            <a:latin typeface="Cambria Math"/>
                          </a:rPr>
                        </m:ctrlPr>
                      </m:dPr>
                      <m:e>
                        <m:eqArr>
                          <m:eqArrPr>
                            <m:ctrlPr>
                              <a:rPr lang="es-CL" sz="1400" b="0" i="1" smtClean="0">
                                <a:solidFill>
                                  <a:schemeClr val="tx2">
                                    <a:lumMod val="75000"/>
                                  </a:schemeClr>
                                </a:solidFill>
                                <a:latin typeface="Cambria Math"/>
                              </a:rPr>
                            </m:ctrlPr>
                          </m:eqArrPr>
                          <m:e>
                            <m:r>
                              <a:rPr lang="es-CL" sz="1400" b="0" i="1" smtClean="0">
                                <a:solidFill>
                                  <a:schemeClr val="tx2">
                                    <a:lumMod val="75000"/>
                                  </a:schemeClr>
                                </a:solidFill>
                                <a:latin typeface="Cambria Math" panose="02040503050406030204" pitchFamily="18" charset="0"/>
                              </a:rPr>
                              <m:t>𝑃</m:t>
                            </m:r>
                            <m:d>
                              <m:dPr>
                                <m:begChr m:val="["/>
                                <m:endChr m:val="]"/>
                                <m:ctrlPr>
                                  <a:rPr lang="es-CL" sz="1400" b="0" i="1" smtClean="0">
                                    <a:solidFill>
                                      <a:schemeClr val="tx2">
                                        <a:lumMod val="75000"/>
                                      </a:schemeClr>
                                    </a:solidFill>
                                    <a:latin typeface="Cambria Math"/>
                                  </a:rPr>
                                </m:ctrlPr>
                              </m:dPr>
                              <m:e>
                                <m:sSubSup>
                                  <m:sSubSupPr>
                                    <m:ctrlPr>
                                      <a:rPr lang="es-CL" sz="1400" b="0" i="1" smtClean="0">
                                        <a:solidFill>
                                          <a:schemeClr val="tx2">
                                            <a:lumMod val="75000"/>
                                          </a:schemeClr>
                                        </a:solidFill>
                                        <a:latin typeface="Cambria Math"/>
                                      </a:rPr>
                                    </m:ctrlPr>
                                  </m:sSubSupPr>
                                  <m:e>
                                    <m:r>
                                      <a:rPr lang="es-CL" sz="1400" b="0" i="1" smtClean="0">
                                        <a:solidFill>
                                          <a:schemeClr val="tx2">
                                            <a:lumMod val="75000"/>
                                          </a:schemeClr>
                                        </a:solidFill>
                                        <a:latin typeface="Cambria Math" panose="02040503050406030204" pitchFamily="18" charset="0"/>
                                      </a:rPr>
                                      <m:t>𝑋</m:t>
                                    </m:r>
                                  </m:e>
                                  <m:sub>
                                    <m:r>
                                      <a:rPr lang="es-CL" sz="1400" b="0" i="1" smtClean="0">
                                        <a:solidFill>
                                          <a:schemeClr val="tx2">
                                            <a:lumMod val="75000"/>
                                          </a:schemeClr>
                                        </a:solidFill>
                                        <a:latin typeface="Cambria Math" panose="02040503050406030204" pitchFamily="18" charset="0"/>
                                      </a:rPr>
                                      <m:t>𝑤</m:t>
                                    </m:r>
                                  </m:sub>
                                  <m:sup>
                                    <m:r>
                                      <a:rPr lang="es-CL" sz="1400" b="0" i="1" smtClean="0">
                                        <a:solidFill>
                                          <a:schemeClr val="tx2">
                                            <a:lumMod val="75000"/>
                                          </a:schemeClr>
                                        </a:solidFill>
                                        <a:latin typeface="Cambria Math" panose="02040503050406030204" pitchFamily="18" charset="0"/>
                                      </a:rPr>
                                      <m:t>𝑗</m:t>
                                    </m:r>
                                  </m:sup>
                                </m:sSubSup>
                                <m:r>
                                  <a:rPr lang="es-CL" sz="1400" b="0" i="1" smtClean="0">
                                    <a:solidFill>
                                      <a:schemeClr val="tx2">
                                        <a:lumMod val="75000"/>
                                      </a:schemeClr>
                                    </a:solidFill>
                                    <a:latin typeface="Cambria Math" panose="02040503050406030204" pitchFamily="18" charset="0"/>
                                  </a:rPr>
                                  <m:t>=</m:t>
                                </m:r>
                                <m:sSup>
                                  <m:sSupPr>
                                    <m:ctrlPr>
                                      <a:rPr lang="es-CL" sz="1400" b="0" i="1" smtClean="0">
                                        <a:solidFill>
                                          <a:schemeClr val="tx2">
                                            <a:lumMod val="75000"/>
                                          </a:schemeClr>
                                        </a:solidFill>
                                        <a:latin typeface="Cambria Math"/>
                                      </a:rPr>
                                    </m:ctrlPr>
                                  </m:sSupPr>
                                  <m:e>
                                    <m:r>
                                      <a:rPr lang="es-CL" sz="1400" b="0" i="1" smtClean="0">
                                        <a:solidFill>
                                          <a:schemeClr val="tx2">
                                            <a:lumMod val="75000"/>
                                          </a:schemeClr>
                                        </a:solidFill>
                                        <a:latin typeface="Cambria Math" panose="02040503050406030204" pitchFamily="18" charset="0"/>
                                      </a:rPr>
                                      <m:t>𝛿</m:t>
                                    </m:r>
                                  </m:e>
                                  <m:sup>
                                    <m:r>
                                      <a:rPr lang="es-CL" sz="1400" b="0" i="1" smtClean="0">
                                        <a:solidFill>
                                          <a:schemeClr val="tx2">
                                            <a:lumMod val="75000"/>
                                          </a:schemeClr>
                                        </a:solidFill>
                                        <a:latin typeface="Cambria Math" panose="02040503050406030204" pitchFamily="18" charset="0"/>
                                      </a:rPr>
                                      <m:t>𝑗</m:t>
                                    </m:r>
                                  </m:sup>
                                </m:sSup>
                              </m:e>
                            </m:d>
                            <m:r>
                              <a:rPr lang="es-CL" sz="1400" b="0" i="1" smtClean="0">
                                <a:solidFill>
                                  <a:schemeClr val="tx2">
                                    <a:lumMod val="75000"/>
                                  </a:schemeClr>
                                </a:solidFill>
                                <a:latin typeface="Cambria Math" panose="02040503050406030204" pitchFamily="18" charset="0"/>
                              </a:rPr>
                              <m:t>=</m:t>
                            </m:r>
                            <m:f>
                              <m:fPr>
                                <m:ctrlPr>
                                  <a:rPr lang="es-CL" sz="1400" b="0" i="1" smtClean="0">
                                    <a:solidFill>
                                      <a:schemeClr val="tx2">
                                        <a:lumMod val="75000"/>
                                      </a:schemeClr>
                                    </a:solidFill>
                                    <a:latin typeface="Cambria Math"/>
                                  </a:rPr>
                                </m:ctrlPr>
                              </m:fPr>
                              <m:num>
                                <m:r>
                                  <a:rPr lang="es-CL" sz="1400" b="0" i="1" smtClean="0">
                                    <a:solidFill>
                                      <a:schemeClr val="tx2">
                                        <a:lumMod val="75000"/>
                                      </a:schemeClr>
                                    </a:solidFill>
                                    <a:latin typeface="Cambria Math" panose="02040503050406030204" pitchFamily="18" charset="0"/>
                                  </a:rPr>
                                  <m:t>𝑓</m:t>
                                </m:r>
                                <m:d>
                                  <m:dPr>
                                    <m:ctrlPr>
                                      <a:rPr lang="es-CL" sz="1400" b="0" i="1" smtClean="0">
                                        <a:solidFill>
                                          <a:schemeClr val="tx2">
                                            <a:lumMod val="75000"/>
                                          </a:schemeClr>
                                        </a:solidFill>
                                        <a:latin typeface="Cambria Math"/>
                                      </a:rPr>
                                    </m:ctrlPr>
                                  </m:dPr>
                                  <m:e>
                                    <m:r>
                                      <a:rPr lang="es-CL" sz="1400" b="0" i="1" smtClean="0">
                                        <a:solidFill>
                                          <a:schemeClr val="tx2">
                                            <a:lumMod val="75000"/>
                                          </a:schemeClr>
                                        </a:solidFill>
                                        <a:latin typeface="Cambria Math" panose="02040503050406030204" pitchFamily="18" charset="0"/>
                                      </a:rPr>
                                      <m:t>𝛿</m:t>
                                    </m:r>
                                  </m:e>
                                </m:d>
                              </m:num>
                              <m:den>
                                <m:nary>
                                  <m:naryPr>
                                    <m:chr m:val="∑"/>
                                    <m:supHide m:val="on"/>
                                    <m:ctrlPr>
                                      <a:rPr lang="es-CL" sz="1400" b="0" i="1" smtClean="0">
                                        <a:solidFill>
                                          <a:schemeClr val="tx2">
                                            <a:lumMod val="75000"/>
                                          </a:schemeClr>
                                        </a:solidFill>
                                        <a:latin typeface="Cambria Math"/>
                                      </a:rPr>
                                    </m:ctrlPr>
                                  </m:naryPr>
                                  <m:sub>
                                    <m:r>
                                      <a:rPr lang="es-CL" sz="1400" b="0" i="1" smtClean="0">
                                        <a:solidFill>
                                          <a:schemeClr val="tx2">
                                            <a:lumMod val="75000"/>
                                          </a:schemeClr>
                                        </a:solidFill>
                                        <a:latin typeface="Cambria Math" panose="02040503050406030204" pitchFamily="18" charset="0"/>
                                      </a:rPr>
                                      <m:t>𝛿</m:t>
                                    </m:r>
                                    <m:r>
                                      <a:rPr lang="es-CL" sz="1400" b="0" i="1" smtClean="0">
                                        <a:solidFill>
                                          <a:schemeClr val="tx2">
                                            <a:lumMod val="75000"/>
                                          </a:schemeClr>
                                        </a:solidFill>
                                        <a:latin typeface="Cambria Math" panose="02040503050406030204" pitchFamily="18" charset="0"/>
                                      </a:rPr>
                                      <m:t>∈</m:t>
                                    </m:r>
                                    <m:r>
                                      <a:rPr lang="es-CL" sz="1400" b="0" i="1" smtClean="0">
                                        <a:solidFill>
                                          <a:schemeClr val="tx2">
                                            <a:lumMod val="75000"/>
                                          </a:schemeClr>
                                        </a:solidFill>
                                        <a:latin typeface="Cambria Math" panose="02040503050406030204" pitchFamily="18" charset="0"/>
                                      </a:rPr>
                                      <m:t>𝑋</m:t>
                                    </m:r>
                                  </m:sub>
                                  <m:sup/>
                                  <m:e>
                                    <m:r>
                                      <a:rPr lang="es-CL" sz="1400" b="0" i="1" smtClean="0">
                                        <a:solidFill>
                                          <a:schemeClr val="tx2">
                                            <a:lumMod val="75000"/>
                                          </a:schemeClr>
                                        </a:solidFill>
                                        <a:latin typeface="Cambria Math" panose="02040503050406030204" pitchFamily="18" charset="0"/>
                                      </a:rPr>
                                      <m:t>𝑓</m:t>
                                    </m:r>
                                    <m:r>
                                      <a:rPr lang="es-CL" sz="1400" b="0" i="1" smtClean="0">
                                        <a:solidFill>
                                          <a:schemeClr val="tx2">
                                            <a:lumMod val="75000"/>
                                          </a:schemeClr>
                                        </a:solidFill>
                                        <a:latin typeface="Cambria Math" panose="02040503050406030204" pitchFamily="18" charset="0"/>
                                      </a:rPr>
                                      <m:t>(</m:t>
                                    </m:r>
                                    <m:r>
                                      <a:rPr lang="es-CL" sz="1400" b="0" i="1" smtClean="0">
                                        <a:solidFill>
                                          <a:schemeClr val="tx2">
                                            <a:lumMod val="75000"/>
                                          </a:schemeClr>
                                        </a:solidFill>
                                        <a:latin typeface="Cambria Math" panose="02040503050406030204" pitchFamily="18" charset="0"/>
                                      </a:rPr>
                                      <m:t>𝛿</m:t>
                                    </m:r>
                                    <m:r>
                                      <a:rPr lang="es-CL" sz="1400" b="0" i="1" smtClean="0">
                                        <a:solidFill>
                                          <a:schemeClr val="tx2">
                                            <a:lumMod val="75000"/>
                                          </a:schemeClr>
                                        </a:solidFill>
                                        <a:latin typeface="Cambria Math" panose="02040503050406030204" pitchFamily="18" charset="0"/>
                                      </a:rPr>
                                      <m:t>)</m:t>
                                    </m:r>
                                  </m:e>
                                </m:nary>
                              </m:den>
                            </m:f>
                            <m:r>
                              <a:rPr lang="es-CL" sz="1400" i="1">
                                <a:solidFill>
                                  <a:schemeClr val="tx2">
                                    <a:lumMod val="75000"/>
                                  </a:schemeClr>
                                </a:solidFill>
                                <a:latin typeface="Cambria Math" panose="02040503050406030204" pitchFamily="18" charset="0"/>
                              </a:rPr>
                              <m:t>,  </m:t>
                            </m:r>
                            <m:r>
                              <a:rPr lang="es-CL" sz="1400" i="1">
                                <a:solidFill>
                                  <a:schemeClr val="tx2">
                                    <a:lumMod val="75000"/>
                                  </a:schemeClr>
                                </a:solidFill>
                                <a:latin typeface="Cambria Math" panose="02040503050406030204" pitchFamily="18" charset="0"/>
                              </a:rPr>
                              <m:t>𝑠𝑖</m:t>
                            </m:r>
                            <m:r>
                              <a:rPr lang="es-CL" sz="1400" i="1">
                                <a:solidFill>
                                  <a:schemeClr val="tx2">
                                    <a:lumMod val="75000"/>
                                  </a:schemeClr>
                                </a:solidFill>
                                <a:latin typeface="Cambria Math" panose="02040503050406030204" pitchFamily="18" charset="0"/>
                              </a:rPr>
                              <m:t> </m:t>
                            </m:r>
                            <m:r>
                              <a:rPr lang="es-CL" sz="1400" i="1">
                                <a:solidFill>
                                  <a:schemeClr val="tx2">
                                    <a:lumMod val="75000"/>
                                  </a:schemeClr>
                                </a:solidFill>
                                <a:latin typeface="Cambria Math" panose="02040503050406030204" pitchFamily="18" charset="0"/>
                              </a:rPr>
                              <m:t>𝛼</m:t>
                            </m:r>
                            <m:r>
                              <a:rPr lang="es-CL" sz="1400" i="1">
                                <a:solidFill>
                                  <a:schemeClr val="tx2">
                                    <a:lumMod val="75000"/>
                                  </a:schemeClr>
                                </a:solidFill>
                                <a:latin typeface="Cambria Math" panose="02040503050406030204" pitchFamily="18" charset="0"/>
                              </a:rPr>
                              <m:t>&lt;</m:t>
                            </m:r>
                            <m:r>
                              <a:rPr lang="es-CL" sz="1400" i="1">
                                <a:solidFill>
                                  <a:schemeClr val="tx2">
                                    <a:lumMod val="75000"/>
                                  </a:schemeClr>
                                </a:solidFill>
                                <a:latin typeface="Cambria Math" panose="02040503050406030204" pitchFamily="18" charset="0"/>
                              </a:rPr>
                              <m:t>𝑇</m:t>
                            </m:r>
                            <m:d>
                              <m:dPr>
                                <m:ctrlPr>
                                  <a:rPr lang="es-CL" sz="1400" i="1">
                                    <a:solidFill>
                                      <a:schemeClr val="tx2">
                                        <a:lumMod val="75000"/>
                                      </a:schemeClr>
                                    </a:solidFill>
                                    <a:latin typeface="Cambria Math"/>
                                  </a:rPr>
                                </m:ctrlPr>
                              </m:dPr>
                              <m:e>
                                <m:sSubSup>
                                  <m:sSubSupPr>
                                    <m:ctrlPr>
                                      <a:rPr lang="es-CL" sz="1400" i="1">
                                        <a:solidFill>
                                          <a:schemeClr val="tx2">
                                            <a:lumMod val="75000"/>
                                          </a:schemeClr>
                                        </a:solidFill>
                                        <a:latin typeface="Cambria Math"/>
                                      </a:rPr>
                                    </m:ctrlPr>
                                  </m:sSubSupPr>
                                  <m:e>
                                    <m:r>
                                      <a:rPr lang="es-CL" sz="1400" i="1">
                                        <a:solidFill>
                                          <a:schemeClr val="tx2">
                                            <a:lumMod val="75000"/>
                                          </a:schemeClr>
                                        </a:solidFill>
                                        <a:latin typeface="Cambria Math" panose="02040503050406030204" pitchFamily="18" charset="0"/>
                                      </a:rPr>
                                      <m:t>𝑑</m:t>
                                    </m:r>
                                  </m:e>
                                  <m:sub>
                                    <m:r>
                                      <a:rPr lang="es-CL" sz="1400" i="1">
                                        <a:solidFill>
                                          <a:schemeClr val="tx2">
                                            <a:lumMod val="75000"/>
                                          </a:schemeClr>
                                        </a:solidFill>
                                        <a:latin typeface="Cambria Math" panose="02040503050406030204" pitchFamily="18" charset="0"/>
                                      </a:rPr>
                                      <m:t>𝑤</m:t>
                                    </m:r>
                                  </m:sub>
                                  <m:sup>
                                    <m:r>
                                      <a:rPr lang="es-CL" sz="1400" i="1">
                                        <a:solidFill>
                                          <a:schemeClr val="tx2">
                                            <a:lumMod val="75000"/>
                                          </a:schemeClr>
                                        </a:solidFill>
                                        <a:latin typeface="Cambria Math" panose="02040503050406030204" pitchFamily="18" charset="0"/>
                                      </a:rPr>
                                      <m:t>𝑗</m:t>
                                    </m:r>
                                  </m:sup>
                                </m:sSubSup>
                              </m:e>
                            </m:d>
                          </m:e>
                          <m:e>
                            <m:r>
                              <a:rPr lang="es-CL" sz="1400" b="0" i="1" smtClean="0">
                                <a:solidFill>
                                  <a:schemeClr val="tx2">
                                    <a:lumMod val="75000"/>
                                  </a:schemeClr>
                                </a:solidFill>
                                <a:latin typeface="Cambria Math" panose="02040503050406030204" pitchFamily="18" charset="0"/>
                              </a:rPr>
                              <m:t>𝑃</m:t>
                            </m:r>
                            <m:d>
                              <m:dPr>
                                <m:begChr m:val="["/>
                                <m:endChr m:val="]"/>
                                <m:ctrlPr>
                                  <a:rPr lang="es-CL" sz="1400" b="0" i="1" smtClean="0">
                                    <a:solidFill>
                                      <a:schemeClr val="tx2">
                                        <a:lumMod val="75000"/>
                                      </a:schemeClr>
                                    </a:solidFill>
                                    <a:latin typeface="Cambria Math"/>
                                  </a:rPr>
                                </m:ctrlPr>
                              </m:dPr>
                              <m:e>
                                <m:sSubSup>
                                  <m:sSubSupPr>
                                    <m:ctrlPr>
                                      <a:rPr lang="es-CL" sz="1400" b="0" i="1" smtClean="0">
                                        <a:solidFill>
                                          <a:schemeClr val="tx2">
                                            <a:lumMod val="75000"/>
                                          </a:schemeClr>
                                        </a:solidFill>
                                        <a:latin typeface="Cambria Math"/>
                                      </a:rPr>
                                    </m:ctrlPr>
                                  </m:sSubSupPr>
                                  <m:e>
                                    <m:r>
                                      <a:rPr lang="es-CL" sz="1400" b="0" i="1" smtClean="0">
                                        <a:solidFill>
                                          <a:schemeClr val="tx2">
                                            <a:lumMod val="75000"/>
                                          </a:schemeClr>
                                        </a:solidFill>
                                        <a:latin typeface="Cambria Math" panose="02040503050406030204" pitchFamily="18" charset="0"/>
                                      </a:rPr>
                                      <m:t>𝑋</m:t>
                                    </m:r>
                                  </m:e>
                                  <m:sub>
                                    <m:r>
                                      <a:rPr lang="es-CL" sz="1400" b="0" i="1" smtClean="0">
                                        <a:solidFill>
                                          <a:schemeClr val="tx2">
                                            <a:lumMod val="75000"/>
                                          </a:schemeClr>
                                        </a:solidFill>
                                        <a:latin typeface="Cambria Math" panose="02040503050406030204" pitchFamily="18" charset="0"/>
                                      </a:rPr>
                                      <m:t>𝑤</m:t>
                                    </m:r>
                                  </m:sub>
                                  <m:sup>
                                    <m:r>
                                      <a:rPr lang="es-CL" sz="1400" b="0" i="1" smtClean="0">
                                        <a:solidFill>
                                          <a:schemeClr val="tx2">
                                            <a:lumMod val="75000"/>
                                          </a:schemeClr>
                                        </a:solidFill>
                                        <a:latin typeface="Cambria Math" panose="02040503050406030204" pitchFamily="18" charset="0"/>
                                      </a:rPr>
                                      <m:t>𝑗</m:t>
                                    </m:r>
                                  </m:sup>
                                </m:sSubSup>
                                <m:r>
                                  <a:rPr lang="es-CL" sz="1400" b="0" i="1" smtClean="0">
                                    <a:solidFill>
                                      <a:schemeClr val="tx2">
                                        <a:lumMod val="75000"/>
                                      </a:schemeClr>
                                    </a:solidFill>
                                    <a:latin typeface="Cambria Math" panose="02040503050406030204" pitchFamily="18" charset="0"/>
                                  </a:rPr>
                                  <m:t>=0</m:t>
                                </m:r>
                              </m:e>
                            </m:d>
                            <m:r>
                              <a:rPr lang="es-CL" sz="1400" b="0" i="1" smtClean="0">
                                <a:solidFill>
                                  <a:schemeClr val="tx2">
                                    <a:lumMod val="75000"/>
                                  </a:schemeClr>
                                </a:solidFill>
                                <a:latin typeface="Cambria Math" panose="02040503050406030204" pitchFamily="18" charset="0"/>
                              </a:rPr>
                              <m:t>=1,   </m:t>
                            </m:r>
                            <m:r>
                              <a:rPr lang="es-CL" sz="1400" b="0" i="1" smtClean="0">
                                <a:solidFill>
                                  <a:schemeClr val="tx2">
                                    <a:lumMod val="75000"/>
                                  </a:schemeClr>
                                </a:solidFill>
                                <a:latin typeface="Cambria Math" panose="02040503050406030204" pitchFamily="18" charset="0"/>
                              </a:rPr>
                              <m:t>𝑒𝑛</m:t>
                            </m:r>
                            <m:r>
                              <a:rPr lang="es-CL" sz="1400" b="0" i="1" smtClean="0">
                                <a:solidFill>
                                  <a:schemeClr val="tx2">
                                    <a:lumMod val="75000"/>
                                  </a:schemeClr>
                                </a:solidFill>
                                <a:latin typeface="Cambria Math" panose="02040503050406030204" pitchFamily="18" charset="0"/>
                              </a:rPr>
                              <m:t> </m:t>
                            </m:r>
                            <m:r>
                              <a:rPr lang="es-CL" sz="1400" b="0" i="1" smtClean="0">
                                <a:solidFill>
                                  <a:schemeClr val="tx2">
                                    <a:lumMod val="75000"/>
                                  </a:schemeClr>
                                </a:solidFill>
                                <a:latin typeface="Cambria Math" panose="02040503050406030204" pitchFamily="18" charset="0"/>
                              </a:rPr>
                              <m:t>𝑜𝑡𝑟𝑜</m:t>
                            </m:r>
                            <m:r>
                              <a:rPr lang="es-CL" sz="1400" b="0" i="1" smtClean="0">
                                <a:solidFill>
                                  <a:schemeClr val="tx2">
                                    <a:lumMod val="75000"/>
                                  </a:schemeClr>
                                </a:solidFill>
                                <a:latin typeface="Cambria Math" panose="02040503050406030204" pitchFamily="18" charset="0"/>
                              </a:rPr>
                              <m:t> </m:t>
                            </m:r>
                            <m:r>
                              <a:rPr lang="es-CL" sz="1400" b="0" i="1" smtClean="0">
                                <a:solidFill>
                                  <a:schemeClr val="tx2">
                                    <a:lumMod val="75000"/>
                                  </a:schemeClr>
                                </a:solidFill>
                                <a:latin typeface="Cambria Math" panose="02040503050406030204" pitchFamily="18" charset="0"/>
                              </a:rPr>
                              <m:t>𝑐𝑎𝑠𝑜</m:t>
                            </m:r>
                          </m:e>
                        </m:eqArr>
                      </m:e>
                    </m:d>
                  </m:oMath>
                </a14:m>
                <a:endParaRPr lang="es-CL" sz="1400" dirty="0">
                  <a:solidFill>
                    <a:schemeClr val="tx2">
                      <a:lumMod val="75000"/>
                    </a:schemeClr>
                  </a:solidFill>
                  <a:latin typeface="Roboto Light"/>
                  <a:cs typeface="Roboto Light"/>
                </a:endParaRPr>
              </a:p>
            </p:txBody>
          </p:sp>
        </mc:Choice>
        <mc:Fallback xmlns="">
          <p:sp>
            <p:nvSpPr>
              <p:cNvPr id="3" name="TextBox 5">
                <a:extLst>
                  <a:ext uri="{FF2B5EF4-FFF2-40B4-BE49-F238E27FC236}">
                    <a16:creationId xmlns:a16="http://schemas.microsoft.com/office/drawing/2014/main" id="{AEC3C4F2-E55F-C78D-F366-14FB431DE17E}"/>
                  </a:ext>
                </a:extLst>
              </p:cNvPr>
              <p:cNvSpPr txBox="1">
                <a:spLocks noRot="1" noChangeAspect="1" noMove="1" noResize="1" noEditPoints="1" noAdjustHandles="1" noChangeArrowheads="1" noChangeShapeType="1" noTextEdit="1"/>
              </p:cNvSpPr>
              <p:nvPr/>
            </p:nvSpPr>
            <p:spPr>
              <a:xfrm>
                <a:off x="1609102" y="2087496"/>
                <a:ext cx="5835265" cy="3776675"/>
              </a:xfrm>
              <a:prstGeom prst="rect">
                <a:avLst/>
              </a:prstGeom>
              <a:blipFill>
                <a:blip r:embed="rId3"/>
                <a:stretch>
                  <a:fillRect t="-161"/>
                </a:stretch>
              </a:blipFill>
            </p:spPr>
            <p:txBody>
              <a:bodyPr/>
              <a:lstStyle/>
              <a:p>
                <a:r>
                  <a:rPr lang="es-CL">
                    <a:noFill/>
                  </a:rPr>
                  <a:t> </a:t>
                </a:r>
              </a:p>
            </p:txBody>
          </p:sp>
        </mc:Fallback>
      </mc:AlternateContent>
      <p:sp>
        <p:nvSpPr>
          <p:cNvPr id="4" name="Marcador de número de diapositiva 4">
            <a:extLst>
              <a:ext uri="{FF2B5EF4-FFF2-40B4-BE49-F238E27FC236}">
                <a16:creationId xmlns:a16="http://schemas.microsoft.com/office/drawing/2014/main" xmlns="" id="{C6377CEA-0239-7784-E9CF-E4DA90059748}"/>
              </a:ext>
            </a:extLst>
          </p:cNvPr>
          <p:cNvSpPr txBox="1">
            <a:spLocks/>
          </p:cNvSpPr>
          <p:nvPr/>
        </p:nvSpPr>
        <p:spPr>
          <a:xfrm>
            <a:off x="6408228" y="6528529"/>
            <a:ext cx="2133360" cy="364680"/>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0FB3B-000C-4DA9-81C9-E3F000FD275D}" type="slidenum">
              <a:rPr lang="es-CL" b="1" smtClean="0">
                <a:solidFill>
                  <a:schemeClr val="bg1"/>
                </a:solidFill>
              </a:rPr>
              <a:pPr/>
              <a:t>30</a:t>
            </a:fld>
            <a:r>
              <a:rPr lang="es-CL" b="1" dirty="0">
                <a:solidFill>
                  <a:schemeClr val="bg1"/>
                </a:solidFill>
              </a:rPr>
              <a:t>/33</a:t>
            </a:r>
          </a:p>
        </p:txBody>
      </p:sp>
    </p:spTree>
    <p:extLst>
      <p:ext uri="{BB962C8B-B14F-4D97-AF65-F5344CB8AC3E}">
        <p14:creationId xmlns:p14="http://schemas.microsoft.com/office/powerpoint/2010/main" val="409142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428" y="1019819"/>
            <a:ext cx="5834206" cy="338554"/>
          </a:xfrm>
          <a:prstGeom prst="rect">
            <a:avLst/>
          </a:prstGeom>
          <a:noFill/>
        </p:spPr>
        <p:txBody>
          <a:bodyPr wrap="square" rtlCol="0">
            <a:spAutoFit/>
          </a:bodyPr>
          <a:lstStyle/>
          <a:p>
            <a:r>
              <a:rPr lang="es-CL" sz="1600" spc="200" dirty="0" err="1">
                <a:solidFill>
                  <a:schemeClr val="accent2">
                    <a:lumMod val="75000"/>
                  </a:schemeClr>
                </a:solidFill>
                <a:latin typeface="Roboto Medium"/>
                <a:cs typeface="Roboto Medium"/>
              </a:rPr>
              <a:t>Binary</a:t>
            </a:r>
            <a:r>
              <a:rPr lang="es-CL" sz="1600" spc="200" dirty="0">
                <a:solidFill>
                  <a:schemeClr val="accent2">
                    <a:lumMod val="75000"/>
                  </a:schemeClr>
                </a:solidFill>
                <a:latin typeface="Roboto Medium"/>
                <a:cs typeface="Roboto Medium"/>
              </a:rPr>
              <a:t> Sine </a:t>
            </a:r>
            <a:r>
              <a:rPr lang="es-CL" sz="1600" spc="200" dirty="0" err="1">
                <a:solidFill>
                  <a:schemeClr val="accent2">
                    <a:lumMod val="75000"/>
                  </a:schemeClr>
                </a:solidFill>
                <a:latin typeface="Roboto Medium"/>
                <a:cs typeface="Roboto Medium"/>
              </a:rPr>
              <a:t>Cosine</a:t>
            </a:r>
            <a:r>
              <a:rPr lang="es-CL" sz="1600" spc="200" dirty="0">
                <a:solidFill>
                  <a:schemeClr val="accent2">
                    <a:lumMod val="75000"/>
                  </a:schemeClr>
                </a:solidFill>
                <a:latin typeface="Roboto Medium"/>
                <a:cs typeface="Roboto Medium"/>
              </a:rPr>
              <a:t> </a:t>
            </a:r>
            <a:r>
              <a:rPr lang="es-CL" sz="1600" spc="200" dirty="0" err="1">
                <a:solidFill>
                  <a:schemeClr val="accent2">
                    <a:lumMod val="75000"/>
                  </a:schemeClr>
                </a:solidFill>
                <a:latin typeface="Roboto Medium"/>
                <a:cs typeface="Roboto Medium"/>
              </a:rPr>
              <a:t>Algorithm</a:t>
            </a:r>
            <a:endParaRPr lang="es-CL" sz="1600" spc="200" dirty="0">
              <a:solidFill>
                <a:schemeClr val="accent2">
                  <a:lumMod val="75000"/>
                </a:schemeClr>
              </a:solidFill>
              <a:latin typeface="Roboto Medium"/>
              <a:cs typeface="Roboto Medium"/>
            </a:endParaRPr>
          </a:p>
        </p:txBody>
      </p:sp>
      <p:pic>
        <p:nvPicPr>
          <p:cNvPr id="6" name="Imagen 5">
            <a:extLst>
              <a:ext uri="{FF2B5EF4-FFF2-40B4-BE49-F238E27FC236}">
                <a16:creationId xmlns:a16="http://schemas.microsoft.com/office/drawing/2014/main" xmlns="" id="{D2B6FF7B-0DB6-47A0-9D54-089AD59523D8}"/>
              </a:ext>
            </a:extLst>
          </p:cNvPr>
          <p:cNvPicPr>
            <a:picLocks noChangeAspect="1"/>
          </p:cNvPicPr>
          <p:nvPr/>
        </p:nvPicPr>
        <p:blipFill>
          <a:blip r:embed="rId2"/>
          <a:stretch>
            <a:fillRect/>
          </a:stretch>
        </p:blipFill>
        <p:spPr>
          <a:xfrm>
            <a:off x="122755" y="2006294"/>
            <a:ext cx="4305637" cy="3095896"/>
          </a:xfrm>
          <a:prstGeom prst="rect">
            <a:avLst/>
          </a:prstGeom>
        </p:spPr>
      </p:pic>
      <p:pic>
        <p:nvPicPr>
          <p:cNvPr id="9" name="Imagen 8">
            <a:extLst>
              <a:ext uri="{FF2B5EF4-FFF2-40B4-BE49-F238E27FC236}">
                <a16:creationId xmlns:a16="http://schemas.microsoft.com/office/drawing/2014/main" xmlns="" id="{BEEC5F34-17E9-4BFA-9DD2-FE350B352BDD}"/>
              </a:ext>
            </a:extLst>
          </p:cNvPr>
          <p:cNvPicPr>
            <a:picLocks noChangeAspect="1"/>
          </p:cNvPicPr>
          <p:nvPr/>
        </p:nvPicPr>
        <p:blipFill>
          <a:blip r:embed="rId3"/>
          <a:stretch>
            <a:fillRect/>
          </a:stretch>
        </p:blipFill>
        <p:spPr>
          <a:xfrm>
            <a:off x="4533257" y="1880568"/>
            <a:ext cx="4610743" cy="3477110"/>
          </a:xfrm>
          <a:prstGeom prst="rect">
            <a:avLst/>
          </a:prstGeom>
        </p:spPr>
      </p:pic>
      <p:sp>
        <p:nvSpPr>
          <p:cNvPr id="10" name="Flecha: doblada 9">
            <a:extLst>
              <a:ext uri="{FF2B5EF4-FFF2-40B4-BE49-F238E27FC236}">
                <a16:creationId xmlns:a16="http://schemas.microsoft.com/office/drawing/2014/main" xmlns="" id="{11782AA1-E9E2-4CD7-9B09-51B30DFD1036}"/>
              </a:ext>
            </a:extLst>
          </p:cNvPr>
          <p:cNvSpPr/>
          <p:nvPr/>
        </p:nvSpPr>
        <p:spPr>
          <a:xfrm rot="10800000" flipH="1">
            <a:off x="3159380" y="5121705"/>
            <a:ext cx="1327495" cy="566058"/>
          </a:xfrm>
          <a:prstGeom prst="bentArrow">
            <a:avLst>
              <a:gd name="adj1" fmla="val 25000"/>
              <a:gd name="adj2" fmla="val 24231"/>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sp>
        <p:nvSpPr>
          <p:cNvPr id="11" name="Flecha: doblada 10">
            <a:extLst>
              <a:ext uri="{FF2B5EF4-FFF2-40B4-BE49-F238E27FC236}">
                <a16:creationId xmlns:a16="http://schemas.microsoft.com/office/drawing/2014/main" xmlns="" id="{3056576A-9CB8-4A57-9979-34BD2AC2E3E6}"/>
              </a:ext>
            </a:extLst>
          </p:cNvPr>
          <p:cNvSpPr/>
          <p:nvPr/>
        </p:nvSpPr>
        <p:spPr>
          <a:xfrm rot="10800000" flipH="1" flipV="1">
            <a:off x="3066461" y="1399304"/>
            <a:ext cx="1327495" cy="566058"/>
          </a:xfrm>
          <a:prstGeom prst="bentArrow">
            <a:avLst>
              <a:gd name="adj1" fmla="val 25000"/>
              <a:gd name="adj2" fmla="val 24231"/>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sp>
        <p:nvSpPr>
          <p:cNvPr id="12" name="CuadroTexto 11">
            <a:extLst>
              <a:ext uri="{FF2B5EF4-FFF2-40B4-BE49-F238E27FC236}">
                <a16:creationId xmlns:a16="http://schemas.microsoft.com/office/drawing/2014/main" xmlns="" id="{506D6175-48B6-42D3-B957-13DF6D5EF090}"/>
              </a:ext>
            </a:extLst>
          </p:cNvPr>
          <p:cNvSpPr txBox="1"/>
          <p:nvPr/>
        </p:nvSpPr>
        <p:spPr>
          <a:xfrm>
            <a:off x="3252297" y="5109509"/>
            <a:ext cx="1130438" cy="323165"/>
          </a:xfrm>
          <a:prstGeom prst="rect">
            <a:avLst/>
          </a:prstGeom>
          <a:noFill/>
        </p:spPr>
        <p:txBody>
          <a:bodyPr wrap="none" rtlCol="0">
            <a:spAutoFit/>
          </a:bodyPr>
          <a:lstStyle/>
          <a:p>
            <a:r>
              <a:rPr lang="es-CL" sz="1500" dirty="0" err="1"/>
              <a:t>Binarización</a:t>
            </a:r>
            <a:endParaRPr lang="es-CL" sz="1500" dirty="0"/>
          </a:p>
        </p:txBody>
      </p:sp>
      <p:sp>
        <p:nvSpPr>
          <p:cNvPr id="13" name="CuadroTexto 12">
            <a:extLst>
              <a:ext uri="{FF2B5EF4-FFF2-40B4-BE49-F238E27FC236}">
                <a16:creationId xmlns:a16="http://schemas.microsoft.com/office/drawing/2014/main" xmlns="" id="{5B58EDB6-979F-43E3-AF1F-36B5D68FC703}"/>
              </a:ext>
            </a:extLst>
          </p:cNvPr>
          <p:cNvSpPr txBox="1"/>
          <p:nvPr/>
        </p:nvSpPr>
        <p:spPr>
          <a:xfrm>
            <a:off x="3214662" y="1642044"/>
            <a:ext cx="1130438" cy="323165"/>
          </a:xfrm>
          <a:prstGeom prst="rect">
            <a:avLst/>
          </a:prstGeom>
          <a:noFill/>
        </p:spPr>
        <p:txBody>
          <a:bodyPr wrap="none" rtlCol="0">
            <a:spAutoFit/>
          </a:bodyPr>
          <a:lstStyle/>
          <a:p>
            <a:r>
              <a:rPr lang="es-CL" sz="1500" dirty="0" err="1"/>
              <a:t>Binarización</a:t>
            </a:r>
            <a:endParaRPr lang="es-CL" sz="1500" dirty="0"/>
          </a:p>
        </p:txBody>
      </p:sp>
      <p:sp>
        <p:nvSpPr>
          <p:cNvPr id="14" name="Rectángulo 13">
            <a:extLst>
              <a:ext uri="{FF2B5EF4-FFF2-40B4-BE49-F238E27FC236}">
                <a16:creationId xmlns:a16="http://schemas.microsoft.com/office/drawing/2014/main" xmlns="" id="{0481FAF4-D7D7-4E2F-A172-E6362A22414E}"/>
              </a:ext>
            </a:extLst>
          </p:cNvPr>
          <p:cNvSpPr/>
          <p:nvPr/>
        </p:nvSpPr>
        <p:spPr>
          <a:xfrm>
            <a:off x="4486875" y="4390931"/>
            <a:ext cx="1741909" cy="18106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84368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xmlns="" id="{B313E963-BB84-4B2F-9C06-9FD46CF224EF}"/>
              </a:ext>
            </a:extLst>
          </p:cNvPr>
          <p:cNvPicPr>
            <a:picLocks noChangeAspect="1"/>
          </p:cNvPicPr>
          <p:nvPr/>
        </p:nvPicPr>
        <p:blipFill>
          <a:blip r:embed="rId2"/>
          <a:stretch>
            <a:fillRect/>
          </a:stretch>
        </p:blipFill>
        <p:spPr>
          <a:xfrm>
            <a:off x="153651" y="2319673"/>
            <a:ext cx="4724694" cy="1908696"/>
          </a:xfrm>
          <a:prstGeom prst="rect">
            <a:avLst/>
          </a:prstGeom>
        </p:spPr>
      </p:pic>
      <p:pic>
        <p:nvPicPr>
          <p:cNvPr id="7" name="Imagen 6">
            <a:extLst>
              <a:ext uri="{FF2B5EF4-FFF2-40B4-BE49-F238E27FC236}">
                <a16:creationId xmlns:a16="http://schemas.microsoft.com/office/drawing/2014/main" xmlns="" id="{0F64EA52-5BBF-4174-A1A1-8C6A82ED7490}"/>
              </a:ext>
            </a:extLst>
          </p:cNvPr>
          <p:cNvPicPr>
            <a:picLocks noChangeAspect="1"/>
          </p:cNvPicPr>
          <p:nvPr/>
        </p:nvPicPr>
        <p:blipFill>
          <a:blip r:embed="rId3"/>
          <a:stretch>
            <a:fillRect/>
          </a:stretch>
        </p:blipFill>
        <p:spPr>
          <a:xfrm>
            <a:off x="4099856" y="2109458"/>
            <a:ext cx="4537465" cy="2483069"/>
          </a:xfrm>
          <a:prstGeom prst="rect">
            <a:avLst/>
          </a:prstGeom>
        </p:spPr>
      </p:pic>
      <p:sp>
        <p:nvSpPr>
          <p:cNvPr id="4" name="TextBox 3"/>
          <p:cNvSpPr txBox="1"/>
          <p:nvPr/>
        </p:nvSpPr>
        <p:spPr>
          <a:xfrm>
            <a:off x="601428" y="1019819"/>
            <a:ext cx="5834206" cy="338554"/>
          </a:xfrm>
          <a:prstGeom prst="rect">
            <a:avLst/>
          </a:prstGeom>
          <a:noFill/>
        </p:spPr>
        <p:txBody>
          <a:bodyPr wrap="square" rtlCol="0">
            <a:spAutoFit/>
          </a:bodyPr>
          <a:lstStyle/>
          <a:p>
            <a:r>
              <a:rPr lang="es-CL" sz="1600" spc="200" dirty="0" err="1">
                <a:solidFill>
                  <a:schemeClr val="accent2">
                    <a:lumMod val="75000"/>
                  </a:schemeClr>
                </a:solidFill>
                <a:latin typeface="Roboto Medium"/>
                <a:cs typeface="Roboto Medium"/>
              </a:rPr>
              <a:t>Binary</a:t>
            </a:r>
            <a:r>
              <a:rPr lang="es-CL" sz="1600" spc="200" dirty="0">
                <a:solidFill>
                  <a:schemeClr val="accent2">
                    <a:lumMod val="75000"/>
                  </a:schemeClr>
                </a:solidFill>
                <a:latin typeface="Roboto Medium"/>
                <a:cs typeface="Roboto Medium"/>
              </a:rPr>
              <a:t> General </a:t>
            </a:r>
            <a:r>
              <a:rPr lang="es-CL" sz="1600" spc="200" dirty="0" err="1">
                <a:solidFill>
                  <a:schemeClr val="accent2">
                    <a:lumMod val="75000"/>
                  </a:schemeClr>
                </a:solidFill>
                <a:latin typeface="Roboto Medium"/>
                <a:cs typeface="Roboto Medium"/>
              </a:rPr>
              <a:t>scheme</a:t>
            </a:r>
            <a:r>
              <a:rPr lang="es-CL" sz="1600" spc="200" dirty="0">
                <a:solidFill>
                  <a:schemeClr val="accent2">
                    <a:lumMod val="75000"/>
                  </a:schemeClr>
                </a:solidFill>
                <a:latin typeface="Roboto Medium"/>
                <a:cs typeface="Roboto Medium"/>
              </a:rPr>
              <a:t> </a:t>
            </a:r>
            <a:r>
              <a:rPr lang="es-CL" sz="1600" spc="200" dirty="0" err="1">
                <a:solidFill>
                  <a:schemeClr val="accent2">
                    <a:lumMod val="75000"/>
                  </a:schemeClr>
                </a:solidFill>
                <a:latin typeface="Roboto Medium"/>
                <a:cs typeface="Roboto Medium"/>
              </a:rPr>
              <a:t>of</a:t>
            </a:r>
            <a:r>
              <a:rPr lang="es-CL" sz="1600" spc="200" dirty="0">
                <a:solidFill>
                  <a:schemeClr val="accent2">
                    <a:lumMod val="75000"/>
                  </a:schemeClr>
                </a:solidFill>
                <a:latin typeface="Roboto Medium"/>
                <a:cs typeface="Roboto Medium"/>
              </a:rPr>
              <a:t> </a:t>
            </a:r>
            <a:r>
              <a:rPr lang="es-CL" sz="1600" spc="200" dirty="0" err="1">
                <a:solidFill>
                  <a:schemeClr val="accent2">
                    <a:lumMod val="75000"/>
                  </a:schemeClr>
                </a:solidFill>
                <a:latin typeface="Roboto Medium"/>
                <a:cs typeface="Roboto Medium"/>
              </a:rPr>
              <a:t>Metaheuristics</a:t>
            </a:r>
            <a:endParaRPr lang="es-CL" sz="1600" spc="200" dirty="0">
              <a:solidFill>
                <a:schemeClr val="accent2">
                  <a:lumMod val="75000"/>
                </a:schemeClr>
              </a:solidFill>
              <a:latin typeface="Roboto Medium"/>
              <a:cs typeface="Roboto Medium"/>
            </a:endParaRPr>
          </a:p>
        </p:txBody>
      </p:sp>
      <p:sp>
        <p:nvSpPr>
          <p:cNvPr id="10" name="Flecha: doblada 9">
            <a:extLst>
              <a:ext uri="{FF2B5EF4-FFF2-40B4-BE49-F238E27FC236}">
                <a16:creationId xmlns:a16="http://schemas.microsoft.com/office/drawing/2014/main" xmlns="" id="{11782AA1-E9E2-4CD7-9B09-51B30DFD1036}"/>
              </a:ext>
            </a:extLst>
          </p:cNvPr>
          <p:cNvSpPr/>
          <p:nvPr/>
        </p:nvSpPr>
        <p:spPr>
          <a:xfrm rot="10800000" flipH="1">
            <a:off x="2772361" y="4380780"/>
            <a:ext cx="1327495" cy="566058"/>
          </a:xfrm>
          <a:prstGeom prst="bentArrow">
            <a:avLst>
              <a:gd name="adj1" fmla="val 25000"/>
              <a:gd name="adj2" fmla="val 24231"/>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sp>
        <p:nvSpPr>
          <p:cNvPr id="11" name="Flecha: doblada 10">
            <a:extLst>
              <a:ext uri="{FF2B5EF4-FFF2-40B4-BE49-F238E27FC236}">
                <a16:creationId xmlns:a16="http://schemas.microsoft.com/office/drawing/2014/main" xmlns="" id="{3056576A-9CB8-4A57-9979-34BD2AC2E3E6}"/>
              </a:ext>
            </a:extLst>
          </p:cNvPr>
          <p:cNvSpPr/>
          <p:nvPr/>
        </p:nvSpPr>
        <p:spPr>
          <a:xfrm rot="10800000" flipH="1" flipV="1">
            <a:off x="2865278" y="1601204"/>
            <a:ext cx="1327495" cy="566058"/>
          </a:xfrm>
          <a:prstGeom prst="bentArrow">
            <a:avLst>
              <a:gd name="adj1" fmla="val 25000"/>
              <a:gd name="adj2" fmla="val 24231"/>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sp>
        <p:nvSpPr>
          <p:cNvPr id="12" name="CuadroTexto 11">
            <a:extLst>
              <a:ext uri="{FF2B5EF4-FFF2-40B4-BE49-F238E27FC236}">
                <a16:creationId xmlns:a16="http://schemas.microsoft.com/office/drawing/2014/main" xmlns="" id="{506D6175-48B6-42D3-B957-13DF6D5EF090}"/>
              </a:ext>
            </a:extLst>
          </p:cNvPr>
          <p:cNvSpPr txBox="1"/>
          <p:nvPr/>
        </p:nvSpPr>
        <p:spPr>
          <a:xfrm>
            <a:off x="2865278" y="4368584"/>
            <a:ext cx="1130438" cy="323165"/>
          </a:xfrm>
          <a:prstGeom prst="rect">
            <a:avLst/>
          </a:prstGeom>
          <a:noFill/>
        </p:spPr>
        <p:txBody>
          <a:bodyPr wrap="none" rtlCol="0">
            <a:spAutoFit/>
          </a:bodyPr>
          <a:lstStyle/>
          <a:p>
            <a:r>
              <a:rPr lang="es-CL" sz="1500" dirty="0" err="1"/>
              <a:t>Binarización</a:t>
            </a:r>
            <a:endParaRPr lang="es-CL" sz="1500" dirty="0"/>
          </a:p>
        </p:txBody>
      </p:sp>
      <p:sp>
        <p:nvSpPr>
          <p:cNvPr id="13" name="CuadroTexto 12">
            <a:extLst>
              <a:ext uri="{FF2B5EF4-FFF2-40B4-BE49-F238E27FC236}">
                <a16:creationId xmlns:a16="http://schemas.microsoft.com/office/drawing/2014/main" xmlns="" id="{5B58EDB6-979F-43E3-AF1F-36B5D68FC703}"/>
              </a:ext>
            </a:extLst>
          </p:cNvPr>
          <p:cNvSpPr txBox="1"/>
          <p:nvPr/>
        </p:nvSpPr>
        <p:spPr>
          <a:xfrm>
            <a:off x="3013479" y="1843944"/>
            <a:ext cx="1130438" cy="323165"/>
          </a:xfrm>
          <a:prstGeom prst="rect">
            <a:avLst/>
          </a:prstGeom>
          <a:noFill/>
        </p:spPr>
        <p:txBody>
          <a:bodyPr wrap="none" rtlCol="0">
            <a:spAutoFit/>
          </a:bodyPr>
          <a:lstStyle/>
          <a:p>
            <a:r>
              <a:rPr lang="es-CL" sz="1500" dirty="0" err="1"/>
              <a:t>Binarización</a:t>
            </a:r>
            <a:endParaRPr lang="es-CL" sz="1500" dirty="0"/>
          </a:p>
        </p:txBody>
      </p:sp>
      <p:sp>
        <p:nvSpPr>
          <p:cNvPr id="14" name="Rectángulo 13">
            <a:extLst>
              <a:ext uri="{FF2B5EF4-FFF2-40B4-BE49-F238E27FC236}">
                <a16:creationId xmlns:a16="http://schemas.microsoft.com/office/drawing/2014/main" xmlns="" id="{0481FAF4-D7D7-4E2F-A172-E6362A22414E}"/>
              </a:ext>
            </a:extLst>
          </p:cNvPr>
          <p:cNvSpPr/>
          <p:nvPr/>
        </p:nvSpPr>
        <p:spPr>
          <a:xfrm>
            <a:off x="4099855" y="4043782"/>
            <a:ext cx="2110821" cy="24444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8299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adroTexto 179"/>
          <p:cNvSpPr txBox="1"/>
          <p:nvPr/>
        </p:nvSpPr>
        <p:spPr>
          <a:xfrm>
            <a:off x="685800" y="1439640"/>
            <a:ext cx="6629400"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¿Qué es el aprendizaje automático?</a:t>
            </a:r>
            <a:endParaRPr lang="en-US" sz="2000" b="1" strike="noStrike" spc="-1" dirty="0">
              <a:solidFill>
                <a:srgbClr val="000000"/>
              </a:solidFill>
              <a:latin typeface="Arial"/>
            </a:endParaRPr>
          </a:p>
        </p:txBody>
      </p:sp>
      <p:pic>
        <p:nvPicPr>
          <p:cNvPr id="4098" name="Picture 2" descr="Cómo Funciona El Machine Learning En SEO">
            <a:extLst>
              <a:ext uri="{FF2B5EF4-FFF2-40B4-BE49-F238E27FC236}">
                <a16:creationId xmlns:a16="http://schemas.microsoft.com/office/drawing/2014/main" xmlns="" id="{3EC3667A-06A8-C3C4-8FEA-D09391325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179" y="2822376"/>
            <a:ext cx="6020562" cy="368445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5DC9D60F-88B2-FE80-17C4-C89E40667A33}"/>
              </a:ext>
            </a:extLst>
          </p:cNvPr>
          <p:cNvSpPr txBox="1"/>
          <p:nvPr/>
        </p:nvSpPr>
        <p:spPr>
          <a:xfrm>
            <a:off x="823869" y="2000819"/>
            <a:ext cx="8093798" cy="1200329"/>
          </a:xfrm>
          <a:prstGeom prst="rect">
            <a:avLst/>
          </a:prstGeom>
          <a:noFill/>
        </p:spPr>
        <p:txBody>
          <a:bodyPr wrap="square" rtlCol="0">
            <a:spAutoFit/>
          </a:bodyPr>
          <a:lstStyle/>
          <a:p>
            <a:r>
              <a:rPr lang="es-CL" dirty="0"/>
              <a:t>El aprendizaje automático es una disciplina del área de la inteligencia artificial en la cual se busca generar algoritmos que detecten patrones, clasifiquen datos, y generen</a:t>
            </a:r>
            <a:r>
              <a:rPr lang="en-GB" dirty="0"/>
              <a:t> </a:t>
            </a:r>
            <a:r>
              <a:rPr lang="es-CL" dirty="0"/>
              <a:t>predicciones, todo esto apoyado en el análisis de grandes volúmenes de datos.</a:t>
            </a:r>
          </a:p>
        </p:txBody>
      </p:sp>
      <p:sp>
        <p:nvSpPr>
          <p:cNvPr id="3" name="Marcador de número de diapositiva 4">
            <a:extLst>
              <a:ext uri="{FF2B5EF4-FFF2-40B4-BE49-F238E27FC236}">
                <a16:creationId xmlns:a16="http://schemas.microsoft.com/office/drawing/2014/main" xmlns="" id="{10FC9F9A-45B6-C254-7B87-54378610E382}"/>
              </a:ext>
            </a:extLst>
          </p:cNvPr>
          <p:cNvSpPr>
            <a:spLocks noGrp="1"/>
          </p:cNvSpPr>
          <p:nvPr>
            <p:ph type="sldNum" idx="3"/>
          </p:nvPr>
        </p:nvSpPr>
        <p:spPr>
          <a:xfrm>
            <a:off x="6408228" y="6528529"/>
            <a:ext cx="2133360" cy="364680"/>
          </a:xfrm>
        </p:spPr>
        <p:txBody>
          <a:bodyPr/>
          <a:lstStyle/>
          <a:p>
            <a:fld id="{BC40FB3B-000C-4DA9-81C9-E3F000FD275D}" type="slidenum">
              <a:rPr lang="es-CL" b="1" smtClean="0">
                <a:solidFill>
                  <a:schemeClr val="bg1"/>
                </a:solidFill>
              </a:rPr>
              <a:t>33</a:t>
            </a:fld>
            <a:r>
              <a:rPr lang="es-CL" b="1" dirty="0">
                <a:solidFill>
                  <a:schemeClr val="bg1"/>
                </a:solidFill>
              </a:rPr>
              <a:t>/33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adroTexto 179"/>
          <p:cNvSpPr txBox="1"/>
          <p:nvPr/>
        </p:nvSpPr>
        <p:spPr>
          <a:xfrm>
            <a:off x="685800" y="1439640"/>
            <a:ext cx="7894178"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¿Cómo lo aplicamos en nuestra línea de investigación?: </a:t>
            </a:r>
            <a:endParaRPr lang="es-CL" sz="2000" b="1" spc="-1" dirty="0">
              <a:solidFill>
                <a:srgbClr val="17375E"/>
              </a:solidFill>
              <a:latin typeface="Roboto Light"/>
            </a:endParaRPr>
          </a:p>
          <a:p>
            <a:pPr>
              <a:lnSpc>
                <a:spcPct val="100000"/>
              </a:lnSpc>
            </a:pPr>
            <a:r>
              <a:rPr lang="es-CL" sz="2000" b="1" strike="noStrike" spc="-1" dirty="0">
                <a:solidFill>
                  <a:srgbClr val="17375E"/>
                </a:solidFill>
                <a:latin typeface="Roboto Light"/>
              </a:rPr>
              <a:t>Selección dinámica inteligente de esquema de </a:t>
            </a:r>
            <a:r>
              <a:rPr lang="es-CL" sz="2000" b="1" strike="noStrike" spc="-1" dirty="0" err="1">
                <a:solidFill>
                  <a:srgbClr val="17375E"/>
                </a:solidFill>
                <a:latin typeface="Roboto Light"/>
              </a:rPr>
              <a:t>binarización</a:t>
            </a:r>
            <a:r>
              <a:rPr lang="es-CL" sz="2000" b="1" strike="noStrike" spc="-1" dirty="0">
                <a:solidFill>
                  <a:srgbClr val="17375E"/>
                </a:solidFill>
                <a:latin typeface="Roboto Light"/>
              </a:rPr>
              <a:t>.</a:t>
            </a:r>
            <a:endParaRPr lang="en-US" sz="2000" b="1" strike="noStrike" spc="-1" dirty="0">
              <a:solidFill>
                <a:srgbClr val="000000"/>
              </a:solidFill>
              <a:latin typeface="Arial"/>
            </a:endParaRPr>
          </a:p>
        </p:txBody>
      </p:sp>
      <p:sp>
        <p:nvSpPr>
          <p:cNvPr id="4" name="Marcador de número de diapositiva 4">
            <a:extLst>
              <a:ext uri="{FF2B5EF4-FFF2-40B4-BE49-F238E27FC236}">
                <a16:creationId xmlns:a16="http://schemas.microsoft.com/office/drawing/2014/main" xmlns="" id="{57B48873-3AB9-31B8-6A71-7E55DC8C372F}"/>
              </a:ext>
            </a:extLst>
          </p:cNvPr>
          <p:cNvSpPr>
            <a:spLocks noGrp="1"/>
          </p:cNvSpPr>
          <p:nvPr>
            <p:ph type="sldNum" idx="3"/>
          </p:nvPr>
        </p:nvSpPr>
        <p:spPr>
          <a:xfrm>
            <a:off x="6408228" y="6528529"/>
            <a:ext cx="2133360" cy="364680"/>
          </a:xfrm>
        </p:spPr>
        <p:txBody>
          <a:bodyPr/>
          <a:lstStyle/>
          <a:p>
            <a:fld id="{BC40FB3B-000C-4DA9-81C9-E3F000FD275D}" type="slidenum">
              <a:rPr lang="es-CL" b="1" smtClean="0">
                <a:solidFill>
                  <a:schemeClr val="bg1"/>
                </a:solidFill>
              </a:rPr>
              <a:t>34</a:t>
            </a:fld>
            <a:r>
              <a:rPr lang="es-CL" b="1" dirty="0">
                <a:solidFill>
                  <a:schemeClr val="bg1"/>
                </a:solidFill>
              </a:rPr>
              <a:t>/33</a:t>
            </a:r>
          </a:p>
        </p:txBody>
      </p:sp>
      <p:sp>
        <p:nvSpPr>
          <p:cNvPr id="2" name="CuadroTexto 1">
            <a:extLst>
              <a:ext uri="{FF2B5EF4-FFF2-40B4-BE49-F238E27FC236}">
                <a16:creationId xmlns:a16="http://schemas.microsoft.com/office/drawing/2014/main" xmlns="" id="{C52154AD-EEDD-EAE7-CAE2-55EF65F784FB}"/>
              </a:ext>
            </a:extLst>
          </p:cNvPr>
          <p:cNvSpPr txBox="1"/>
          <p:nvPr/>
        </p:nvSpPr>
        <p:spPr>
          <a:xfrm>
            <a:off x="760492" y="2381058"/>
            <a:ext cx="7496270" cy="3693319"/>
          </a:xfrm>
          <a:prstGeom prst="rect">
            <a:avLst/>
          </a:prstGeom>
          <a:noFill/>
        </p:spPr>
        <p:txBody>
          <a:bodyPr wrap="square" rtlCol="0">
            <a:spAutoFit/>
          </a:bodyPr>
          <a:lstStyle/>
          <a:p>
            <a:pPr algn="just" rtl="0">
              <a:spcBef>
                <a:spcPts val="0"/>
              </a:spcBef>
              <a:spcAft>
                <a:spcPts val="0"/>
              </a:spcAft>
            </a:pPr>
            <a:r>
              <a:rPr lang="es-ES" sz="1800" b="0" i="0" u="none" strike="noStrike" dirty="0">
                <a:solidFill>
                  <a:srgbClr val="000000"/>
                </a:solidFill>
                <a:effectLst/>
                <a:latin typeface="Calibri" panose="020F0502020204030204" pitchFamily="34" charset="0"/>
              </a:rPr>
              <a:t>Para resolver un problema binario con metaheurísticas continuas, es necesario utilizar un </a:t>
            </a:r>
            <a:r>
              <a:rPr lang="es-ES" sz="1800" b="1" i="0" u="none" strike="noStrike" dirty="0">
                <a:solidFill>
                  <a:srgbClr val="000000"/>
                </a:solidFill>
                <a:effectLst/>
                <a:latin typeface="Calibri" panose="020F0502020204030204" pitchFamily="34" charset="0"/>
              </a:rPr>
              <a:t>esquema de </a:t>
            </a:r>
            <a:r>
              <a:rPr lang="es-ES" sz="1800" b="1" i="0" u="none" strike="noStrike" dirty="0" err="1" smtClean="0">
                <a:solidFill>
                  <a:srgbClr val="000000"/>
                </a:solidFill>
                <a:effectLst/>
                <a:latin typeface="Calibri" panose="020F0502020204030204" pitchFamily="34" charset="0"/>
              </a:rPr>
              <a:t>binarización</a:t>
            </a:r>
            <a:r>
              <a:rPr lang="es-ES" sz="1800" b="0" i="0" u="none" strike="noStrike" dirty="0" smtClean="0">
                <a:solidFill>
                  <a:srgbClr val="000000"/>
                </a:solidFill>
                <a:effectLst/>
                <a:latin typeface="Calibri" panose="020F0502020204030204" pitchFamily="34" charset="0"/>
              </a:rPr>
              <a:t>, </a:t>
            </a:r>
            <a:r>
              <a:rPr lang="es-ES" sz="1800" b="0" i="0" u="none" strike="noStrike" dirty="0">
                <a:solidFill>
                  <a:srgbClr val="000000"/>
                </a:solidFill>
                <a:effectLst/>
                <a:latin typeface="Calibri" panose="020F0502020204030204" pitchFamily="34" charset="0"/>
              </a:rPr>
              <a:t>para así aprovechar los movimientos de </a:t>
            </a:r>
            <a:r>
              <a:rPr lang="es-ES" sz="1800" b="0" i="0" u="none" strike="noStrike" dirty="0" smtClean="0">
                <a:solidFill>
                  <a:srgbClr val="000000"/>
                </a:solidFill>
                <a:effectLst/>
                <a:latin typeface="Calibri" panose="020F0502020204030204" pitchFamily="34" charset="0"/>
              </a:rPr>
              <a:t>la </a:t>
            </a:r>
            <a:r>
              <a:rPr lang="es-ES" sz="1800" b="0" i="0" u="none" strike="noStrike" dirty="0" err="1" smtClean="0">
                <a:solidFill>
                  <a:srgbClr val="000000"/>
                </a:solidFill>
                <a:effectLst/>
                <a:latin typeface="Calibri" panose="020F0502020204030204" pitchFamily="34" charset="0"/>
              </a:rPr>
              <a:t>Metaheurística</a:t>
            </a:r>
            <a:r>
              <a:rPr lang="es-ES" sz="1800" b="0" i="0" u="none" strike="noStrike" dirty="0" smtClean="0">
                <a:solidFill>
                  <a:srgbClr val="000000"/>
                </a:solidFill>
                <a:effectLst/>
                <a:latin typeface="Calibri" panose="020F0502020204030204" pitchFamily="34" charset="0"/>
              </a:rPr>
              <a:t> </a:t>
            </a:r>
            <a:r>
              <a:rPr lang="es-ES" sz="1800" b="0" i="0" u="none" strike="noStrike" dirty="0">
                <a:solidFill>
                  <a:srgbClr val="000000"/>
                </a:solidFill>
                <a:effectLst/>
                <a:latin typeface="Calibri" panose="020F0502020204030204" pitchFamily="34" charset="0"/>
              </a:rPr>
              <a:t>originalmente </a:t>
            </a:r>
            <a:r>
              <a:rPr lang="es-ES" sz="1800" b="0" i="0" u="none" strike="noStrike" dirty="0" smtClean="0">
                <a:solidFill>
                  <a:srgbClr val="000000"/>
                </a:solidFill>
                <a:effectLst/>
                <a:latin typeface="Calibri" panose="020F0502020204030204" pitchFamily="34" charset="0"/>
              </a:rPr>
              <a:t>diseñados </a:t>
            </a:r>
            <a:r>
              <a:rPr lang="es-ES" sz="1800" b="0" i="0" u="none" strike="noStrike" dirty="0">
                <a:solidFill>
                  <a:srgbClr val="000000"/>
                </a:solidFill>
                <a:effectLst/>
                <a:latin typeface="Calibri" panose="020F0502020204030204" pitchFamily="34" charset="0"/>
              </a:rPr>
              <a:t>para espacios continuos. </a:t>
            </a:r>
            <a:endParaRPr lang="es-ES" sz="1800" b="0" i="0" u="none" strike="noStrike" dirty="0" smtClean="0">
              <a:solidFill>
                <a:srgbClr val="000000"/>
              </a:solidFill>
              <a:effectLst/>
              <a:latin typeface="Calibri" panose="020F0502020204030204" pitchFamily="34" charset="0"/>
            </a:endParaRPr>
          </a:p>
          <a:p>
            <a:pPr algn="just" rtl="0">
              <a:spcBef>
                <a:spcPts val="0"/>
              </a:spcBef>
              <a:spcAft>
                <a:spcPts val="0"/>
              </a:spcAft>
            </a:pPr>
            <a:endParaRPr lang="es-ES" sz="1800" b="0" i="0" u="none" strike="noStrike" dirty="0">
              <a:solidFill>
                <a:srgbClr val="000000"/>
              </a:solidFill>
              <a:effectLst/>
              <a:latin typeface="Calibri" panose="020F0502020204030204" pitchFamily="34" charset="0"/>
            </a:endParaRPr>
          </a:p>
          <a:p>
            <a:pPr algn="just" rtl="0">
              <a:spcBef>
                <a:spcPts val="0"/>
              </a:spcBef>
              <a:spcAft>
                <a:spcPts val="0"/>
              </a:spcAft>
            </a:pPr>
            <a:r>
              <a:rPr lang="es-ES" sz="1800" b="0" i="0" u="none" strike="noStrike" dirty="0" smtClean="0">
                <a:solidFill>
                  <a:srgbClr val="000000"/>
                </a:solidFill>
                <a:effectLst/>
                <a:latin typeface="Calibri" panose="020F0502020204030204" pitchFamily="34" charset="0"/>
              </a:rPr>
              <a:t>La elección del esquema </a:t>
            </a:r>
            <a:r>
              <a:rPr lang="es-ES" sz="1800" b="0" i="0" u="none" strike="noStrike" dirty="0">
                <a:solidFill>
                  <a:srgbClr val="000000"/>
                </a:solidFill>
                <a:effectLst/>
                <a:latin typeface="Calibri" panose="020F0502020204030204" pitchFamily="34" charset="0"/>
              </a:rPr>
              <a:t>a utilizar </a:t>
            </a:r>
            <a:r>
              <a:rPr lang="es-ES" sz="1800" b="0" i="0" u="none" strike="noStrike" dirty="0" smtClean="0">
                <a:solidFill>
                  <a:srgbClr val="000000"/>
                </a:solidFill>
                <a:effectLst/>
                <a:latin typeface="Calibri" panose="020F0502020204030204" pitchFamily="34" charset="0"/>
              </a:rPr>
              <a:t>en general </a:t>
            </a:r>
            <a:r>
              <a:rPr lang="es-ES" sz="1800" b="1" i="0" u="none" strike="noStrike" dirty="0" smtClean="0">
                <a:solidFill>
                  <a:srgbClr val="000000"/>
                </a:solidFill>
                <a:effectLst/>
                <a:latin typeface="Calibri" panose="020F0502020204030204" pitchFamily="34" charset="0"/>
              </a:rPr>
              <a:t>es a priori,</a:t>
            </a:r>
            <a:r>
              <a:rPr lang="es-ES" sz="1800" b="0" i="0" u="none" strike="noStrike" dirty="0" smtClean="0">
                <a:solidFill>
                  <a:srgbClr val="000000"/>
                </a:solidFill>
                <a:effectLst/>
                <a:latin typeface="Calibri" panose="020F0502020204030204" pitchFamily="34" charset="0"/>
              </a:rPr>
              <a:t> </a:t>
            </a:r>
            <a:r>
              <a:rPr lang="es-ES" sz="1800" b="0" i="0" u="none" strike="noStrike" dirty="0">
                <a:solidFill>
                  <a:srgbClr val="000000"/>
                </a:solidFill>
                <a:effectLst/>
                <a:latin typeface="Calibri" panose="020F0502020204030204" pitchFamily="34" charset="0"/>
              </a:rPr>
              <a:t>es decir</a:t>
            </a:r>
            <a:r>
              <a:rPr lang="es-ES" sz="1800" b="0" i="0" u="none" strike="noStrike" dirty="0" smtClean="0">
                <a:solidFill>
                  <a:srgbClr val="000000"/>
                </a:solidFill>
                <a:effectLst/>
                <a:latin typeface="Calibri" panose="020F0502020204030204" pitchFamily="34" charset="0"/>
              </a:rPr>
              <a:t>, los </a:t>
            </a:r>
            <a:r>
              <a:rPr lang="es-ES" sz="1800" b="0" i="0" u="none" strike="noStrike" dirty="0">
                <a:solidFill>
                  <a:srgbClr val="000000"/>
                </a:solidFill>
                <a:effectLst/>
                <a:latin typeface="Calibri" panose="020F0502020204030204" pitchFamily="34" charset="0"/>
              </a:rPr>
              <a:t>resultados y la comparación con otro esquema se </a:t>
            </a:r>
            <a:r>
              <a:rPr lang="es-ES" sz="1800" b="0" i="0" u="none" strike="noStrike" dirty="0" smtClean="0">
                <a:solidFill>
                  <a:srgbClr val="000000"/>
                </a:solidFill>
                <a:effectLst/>
                <a:latin typeface="Calibri" panose="020F0502020204030204" pitchFamily="34" charset="0"/>
              </a:rPr>
              <a:t>realizan una vez terminadas las ejecuciones. </a:t>
            </a:r>
            <a:endParaRPr lang="es-ES" sz="1800" b="0" i="0" u="none" strike="noStrike" dirty="0">
              <a:solidFill>
                <a:srgbClr val="000000"/>
              </a:solidFill>
              <a:effectLst/>
              <a:latin typeface="Calibri" panose="020F0502020204030204" pitchFamily="34" charset="0"/>
            </a:endParaRPr>
          </a:p>
          <a:p>
            <a:pPr algn="just" rtl="0">
              <a:spcBef>
                <a:spcPts val="0"/>
              </a:spcBef>
              <a:spcAft>
                <a:spcPts val="0"/>
              </a:spcAft>
            </a:pPr>
            <a:endParaRPr lang="es-ES" sz="1800" b="0" i="0" u="none" strike="noStrike" dirty="0" smtClean="0">
              <a:solidFill>
                <a:srgbClr val="000000"/>
              </a:solidFill>
              <a:effectLst/>
              <a:latin typeface="Calibri" panose="020F0502020204030204" pitchFamily="34" charset="0"/>
            </a:endParaRPr>
          </a:p>
          <a:p>
            <a:pPr algn="just" rtl="0">
              <a:spcBef>
                <a:spcPts val="0"/>
              </a:spcBef>
              <a:spcAft>
                <a:spcPts val="0"/>
              </a:spcAft>
            </a:pPr>
            <a:r>
              <a:rPr lang="es-ES" dirty="0" smtClean="0">
                <a:solidFill>
                  <a:srgbClr val="000000"/>
                </a:solidFill>
                <a:latin typeface="Calibri" panose="020F0502020204030204" pitchFamily="34" charset="0"/>
              </a:rPr>
              <a:t>¿Por qué no realizar “</a:t>
            </a:r>
            <a:r>
              <a:rPr lang="es-ES" b="1" dirty="0" smtClean="0">
                <a:solidFill>
                  <a:srgbClr val="000000"/>
                </a:solidFill>
                <a:latin typeface="Calibri" panose="020F0502020204030204" pitchFamily="34" charset="0"/>
              </a:rPr>
              <a:t>un control”</a:t>
            </a:r>
            <a:r>
              <a:rPr lang="es-ES" dirty="0" smtClean="0">
                <a:solidFill>
                  <a:srgbClr val="000000"/>
                </a:solidFill>
                <a:latin typeface="Calibri" panose="020F0502020204030204" pitchFamily="34" charset="0"/>
              </a:rPr>
              <a:t> del esquema de </a:t>
            </a:r>
            <a:r>
              <a:rPr lang="es-ES" dirty="0" err="1" smtClean="0">
                <a:solidFill>
                  <a:srgbClr val="000000"/>
                </a:solidFill>
                <a:latin typeface="Calibri" panose="020F0502020204030204" pitchFamily="34" charset="0"/>
              </a:rPr>
              <a:t>binarización</a:t>
            </a:r>
            <a:r>
              <a:rPr lang="es-ES" dirty="0" smtClean="0">
                <a:solidFill>
                  <a:srgbClr val="000000"/>
                </a:solidFill>
                <a:latin typeface="Calibri" panose="020F0502020204030204" pitchFamily="34" charset="0"/>
              </a:rPr>
              <a:t> durante el proceso? </a:t>
            </a:r>
          </a:p>
          <a:p>
            <a:pPr algn="just" rtl="0">
              <a:spcBef>
                <a:spcPts val="0"/>
              </a:spcBef>
              <a:spcAft>
                <a:spcPts val="0"/>
              </a:spcAft>
            </a:pPr>
            <a:endParaRPr lang="es-ES" sz="1800" b="0" i="0" u="none" strike="noStrike" dirty="0">
              <a:solidFill>
                <a:srgbClr val="000000"/>
              </a:solidFill>
              <a:effectLst/>
              <a:latin typeface="Calibri" panose="020F0502020204030204" pitchFamily="34" charset="0"/>
            </a:endParaRPr>
          </a:p>
          <a:p>
            <a:pPr algn="just" rtl="0">
              <a:spcBef>
                <a:spcPts val="0"/>
              </a:spcBef>
              <a:spcAft>
                <a:spcPts val="0"/>
              </a:spcAft>
            </a:pPr>
            <a:r>
              <a:rPr lang="es-ES" dirty="0" smtClean="0">
                <a:solidFill>
                  <a:srgbClr val="000000"/>
                </a:solidFill>
                <a:latin typeface="Calibri" panose="020F0502020204030204" pitchFamily="34" charset="0"/>
              </a:rPr>
              <a:t>R: </a:t>
            </a:r>
            <a:r>
              <a:rPr lang="es-ES" sz="1800" b="1" i="0" u="none" strike="noStrike" dirty="0" smtClean="0">
                <a:solidFill>
                  <a:srgbClr val="000000"/>
                </a:solidFill>
                <a:effectLst/>
                <a:latin typeface="Calibri" panose="020F0502020204030204" pitchFamily="34" charset="0"/>
              </a:rPr>
              <a:t>Selector </a:t>
            </a:r>
            <a:r>
              <a:rPr lang="es-ES" sz="1800" b="1" i="0" u="none" strike="noStrike" dirty="0">
                <a:solidFill>
                  <a:srgbClr val="000000"/>
                </a:solidFill>
                <a:effectLst/>
                <a:latin typeface="Calibri" panose="020F0502020204030204" pitchFamily="34" charset="0"/>
              </a:rPr>
              <a:t>dinámico </a:t>
            </a:r>
            <a:r>
              <a:rPr lang="es-ES" sz="1800" b="1" i="0" u="none" strike="noStrike" dirty="0" smtClean="0">
                <a:solidFill>
                  <a:srgbClr val="000000"/>
                </a:solidFill>
                <a:effectLst/>
                <a:latin typeface="Calibri" panose="020F0502020204030204" pitchFamily="34" charset="0"/>
              </a:rPr>
              <a:t>inteligente: elije el mejor esquema durante el </a:t>
            </a:r>
            <a:r>
              <a:rPr lang="es-ES" sz="1800" b="1" i="0" u="none" strike="noStrike" dirty="0" err="1" smtClean="0">
                <a:solidFill>
                  <a:srgbClr val="000000"/>
                </a:solidFill>
                <a:effectLst/>
                <a:latin typeface="Calibri" panose="020F0502020204030204" pitchFamily="34" charset="0"/>
              </a:rPr>
              <a:t>porceso</a:t>
            </a:r>
            <a:r>
              <a:rPr lang="es-ES" sz="1800" b="1" i="0" u="none" strike="noStrike" dirty="0" smtClean="0">
                <a:solidFill>
                  <a:srgbClr val="000000"/>
                </a:solidFill>
                <a:effectLst/>
                <a:latin typeface="Calibri" panose="020F0502020204030204" pitchFamily="34" charset="0"/>
              </a:rPr>
              <a:t> con apoyo del aprendizaje de máquinas</a:t>
            </a:r>
            <a:r>
              <a:rPr lang="es-ES" sz="1800" b="0" i="0" u="none" strike="noStrike" dirty="0" smtClean="0">
                <a:solidFill>
                  <a:srgbClr val="000000"/>
                </a:solidFill>
                <a:effectLst/>
                <a:latin typeface="Calibri" panose="020F0502020204030204" pitchFamily="34" charset="0"/>
              </a:rPr>
              <a:t>.</a:t>
            </a:r>
            <a:endParaRPr lang="es-ES" sz="2800" b="0" dirty="0">
              <a:effectLst/>
            </a:endParaRPr>
          </a:p>
        </p:txBody>
      </p:sp>
    </p:spTree>
    <p:extLst>
      <p:ext uri="{BB962C8B-B14F-4D97-AF65-F5344CB8AC3E}">
        <p14:creationId xmlns:p14="http://schemas.microsoft.com/office/powerpoint/2010/main" val="4038151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Gráfico&#10;&#10;Descripción generada automáticamente">
            <a:extLst>
              <a:ext uri="{FF2B5EF4-FFF2-40B4-BE49-F238E27FC236}">
                <a16:creationId xmlns:a16="http://schemas.microsoft.com/office/drawing/2014/main" xmlns="" id="{7A24B65E-F98C-DA2B-DD74-E215760846F2}"/>
              </a:ext>
            </a:extLst>
          </p:cNvPr>
          <p:cNvPicPr>
            <a:picLocks noChangeAspect="1"/>
          </p:cNvPicPr>
          <p:nvPr/>
        </p:nvPicPr>
        <p:blipFill>
          <a:blip r:embed="rId2"/>
          <a:stretch>
            <a:fillRect/>
          </a:stretch>
        </p:blipFill>
        <p:spPr>
          <a:xfrm>
            <a:off x="147685" y="1398664"/>
            <a:ext cx="8584380" cy="5237558"/>
          </a:xfrm>
          <a:prstGeom prst="rect">
            <a:avLst/>
          </a:prstGeom>
        </p:spPr>
      </p:pic>
      <p:sp>
        <p:nvSpPr>
          <p:cNvPr id="5" name="CuadroTexto 4">
            <a:extLst>
              <a:ext uri="{FF2B5EF4-FFF2-40B4-BE49-F238E27FC236}">
                <a16:creationId xmlns:a16="http://schemas.microsoft.com/office/drawing/2014/main" xmlns="" id="{A74D2942-DC13-9102-40FB-B1A3174735ED}"/>
              </a:ext>
            </a:extLst>
          </p:cNvPr>
          <p:cNvSpPr txBox="1"/>
          <p:nvPr/>
        </p:nvSpPr>
        <p:spPr>
          <a:xfrm>
            <a:off x="477576" y="697254"/>
            <a:ext cx="7179456"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Selección dinámica inteligente de esquema de </a:t>
            </a:r>
            <a:r>
              <a:rPr lang="es-CL" sz="2000" b="1" strike="noStrike" spc="-1" dirty="0" err="1" smtClean="0">
                <a:solidFill>
                  <a:srgbClr val="17375E"/>
                </a:solidFill>
                <a:latin typeface="Roboto Light"/>
              </a:rPr>
              <a:t>binarización</a:t>
            </a:r>
            <a:endParaRPr lang="en-US" sz="2000" b="1" strike="noStrike" spc="-1" dirty="0">
              <a:solidFill>
                <a:srgbClr val="000000"/>
              </a:solidFill>
              <a:latin typeface="Arial"/>
            </a:endParaRPr>
          </a:p>
        </p:txBody>
      </p:sp>
      <p:sp>
        <p:nvSpPr>
          <p:cNvPr id="6" name="Marcador de número de diapositiva 4">
            <a:extLst>
              <a:ext uri="{FF2B5EF4-FFF2-40B4-BE49-F238E27FC236}">
                <a16:creationId xmlns:a16="http://schemas.microsoft.com/office/drawing/2014/main" xmlns="" id="{4EA517D6-29B8-3A9A-D31B-2C621B90CBE4}"/>
              </a:ext>
            </a:extLst>
          </p:cNvPr>
          <p:cNvSpPr>
            <a:spLocks noGrp="1"/>
          </p:cNvSpPr>
          <p:nvPr>
            <p:ph type="sldNum" idx="3"/>
          </p:nvPr>
        </p:nvSpPr>
        <p:spPr>
          <a:xfrm>
            <a:off x="6408228" y="6528529"/>
            <a:ext cx="2133360" cy="364680"/>
          </a:xfrm>
        </p:spPr>
        <p:txBody>
          <a:bodyPr/>
          <a:lstStyle/>
          <a:p>
            <a:fld id="{BC40FB3B-000C-4DA9-81C9-E3F000FD275D}" type="slidenum">
              <a:rPr lang="es-CL" b="1" smtClean="0">
                <a:solidFill>
                  <a:schemeClr val="bg1"/>
                </a:solidFill>
              </a:rPr>
              <a:t>35</a:t>
            </a:fld>
            <a:r>
              <a:rPr lang="es-CL" b="1" dirty="0">
                <a:solidFill>
                  <a:schemeClr val="bg1"/>
                </a:solidFill>
              </a:rPr>
              <a:t>/33</a:t>
            </a:r>
          </a:p>
        </p:txBody>
      </p:sp>
    </p:spTree>
    <p:extLst>
      <p:ext uri="{BB962C8B-B14F-4D97-AF65-F5344CB8AC3E}">
        <p14:creationId xmlns:p14="http://schemas.microsoft.com/office/powerpoint/2010/main" val="2084240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adroTexto 181"/>
          <p:cNvSpPr txBox="1"/>
          <p:nvPr/>
        </p:nvSpPr>
        <p:spPr>
          <a:xfrm>
            <a:off x="685799" y="1258574"/>
            <a:ext cx="7005415"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Metaheurísticas al servicio del aprendizaje automático</a:t>
            </a:r>
            <a:endParaRPr lang="en-US" sz="2000" b="1" strike="noStrike" spc="-1" dirty="0">
              <a:solidFill>
                <a:srgbClr val="000000"/>
              </a:solidFill>
              <a:latin typeface="Arial"/>
            </a:endParaRPr>
          </a:p>
        </p:txBody>
      </p:sp>
      <p:sp>
        <p:nvSpPr>
          <p:cNvPr id="4" name="Marcador de número de diapositiva 4">
            <a:extLst>
              <a:ext uri="{FF2B5EF4-FFF2-40B4-BE49-F238E27FC236}">
                <a16:creationId xmlns:a16="http://schemas.microsoft.com/office/drawing/2014/main" xmlns="" id="{E8674C8D-C95E-12DA-4C8C-140F69C12164}"/>
              </a:ext>
            </a:extLst>
          </p:cNvPr>
          <p:cNvSpPr>
            <a:spLocks noGrp="1"/>
          </p:cNvSpPr>
          <p:nvPr>
            <p:ph type="sldNum" idx="3"/>
          </p:nvPr>
        </p:nvSpPr>
        <p:spPr>
          <a:xfrm>
            <a:off x="6408228" y="6528529"/>
            <a:ext cx="2133360" cy="364680"/>
          </a:xfrm>
        </p:spPr>
        <p:txBody>
          <a:bodyPr/>
          <a:lstStyle/>
          <a:p>
            <a:fld id="{BC40FB3B-000C-4DA9-81C9-E3F000FD275D}" type="slidenum">
              <a:rPr lang="es-CL" b="1" smtClean="0">
                <a:solidFill>
                  <a:schemeClr val="bg1"/>
                </a:solidFill>
              </a:rPr>
              <a:t>36</a:t>
            </a:fld>
            <a:r>
              <a:rPr lang="es-CL" b="1" dirty="0">
                <a:solidFill>
                  <a:schemeClr val="bg1"/>
                </a:solidFill>
              </a:rPr>
              <a:t>/33</a:t>
            </a:r>
          </a:p>
        </p:txBody>
      </p:sp>
      <p:sp>
        <p:nvSpPr>
          <p:cNvPr id="6" name="CuadroTexto 5">
            <a:extLst>
              <a:ext uri="{FF2B5EF4-FFF2-40B4-BE49-F238E27FC236}">
                <a16:creationId xmlns:a16="http://schemas.microsoft.com/office/drawing/2014/main" xmlns="" id="{B45E4935-2809-D5B7-4C12-0B2D2DB554F4}"/>
              </a:ext>
            </a:extLst>
          </p:cNvPr>
          <p:cNvSpPr txBox="1"/>
          <p:nvPr/>
        </p:nvSpPr>
        <p:spPr>
          <a:xfrm>
            <a:off x="832921" y="1680447"/>
            <a:ext cx="8066638" cy="3970318"/>
          </a:xfrm>
          <a:prstGeom prst="rect">
            <a:avLst/>
          </a:prstGeom>
          <a:noFill/>
        </p:spPr>
        <p:txBody>
          <a:bodyPr wrap="square">
            <a:spAutoFit/>
          </a:bodyPr>
          <a:lstStyle/>
          <a:p>
            <a:pPr marL="285750" indent="-285750">
              <a:buFont typeface="Arial" panose="020B0604020202020204" pitchFamily="34" charset="0"/>
              <a:buChar char="•"/>
            </a:pPr>
            <a:r>
              <a:rPr lang="es-CL" dirty="0"/>
              <a:t>Las metaheurísticas se utilizan al servicio de modelos de aprendizaje automático principalmente para 2 cosas:</a:t>
            </a:r>
          </a:p>
          <a:p>
            <a:endParaRPr lang="es-CL" dirty="0"/>
          </a:p>
          <a:p>
            <a:pPr marL="742950" lvl="1" indent="-285750">
              <a:buFont typeface="Arial" panose="020B0604020202020204" pitchFamily="34" charset="0"/>
              <a:buChar char="•"/>
            </a:pPr>
            <a:r>
              <a:rPr lang="es-CL" b="1" dirty="0"/>
              <a:t>Selección de características (</a:t>
            </a:r>
            <a:r>
              <a:rPr lang="es-CL" b="1" dirty="0" err="1"/>
              <a:t>Feature</a:t>
            </a:r>
            <a:r>
              <a:rPr lang="es-CL" b="1" dirty="0"/>
              <a:t> </a:t>
            </a:r>
            <a:r>
              <a:rPr lang="es-CL" b="1" dirty="0" err="1"/>
              <a:t>Selection</a:t>
            </a:r>
            <a:r>
              <a:rPr lang="es-CL" b="1" dirty="0"/>
              <a:t>):</a:t>
            </a:r>
          </a:p>
          <a:p>
            <a:pPr marL="1200150" lvl="2" indent="-285750">
              <a:buFont typeface="Arial" panose="020B0604020202020204" pitchFamily="34" charset="0"/>
              <a:buChar char="•"/>
            </a:pPr>
            <a:r>
              <a:rPr lang="es-CL" dirty="0"/>
              <a:t>Un proceso crucial al manejar grandes volúmenes de datos con multitud de características. A menudo, no todas estas aportan información relevante. Por lo tanto, si no se realiza un filtrado o selección adecuada de las características que el modelo utilizará, este podría desempeñarse de manera subóptima tanto en términos de velocidad como de resultados. En resumen, la selección de características es esencial para optimizar el rendimiento del modelo y garantizar resultados precisos y eficientes, siendo las metaheurísticas una de las herramientas más utilizadas para este proceso.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7357F883-ADF9-0215-8B4F-10FD6B9EFADE}"/>
              </a:ext>
            </a:extLst>
          </p:cNvPr>
          <p:cNvSpPr txBox="1"/>
          <p:nvPr/>
        </p:nvSpPr>
        <p:spPr>
          <a:xfrm>
            <a:off x="588475" y="2380649"/>
            <a:ext cx="8410670" cy="3693319"/>
          </a:xfrm>
          <a:prstGeom prst="rect">
            <a:avLst/>
          </a:prstGeom>
          <a:noFill/>
        </p:spPr>
        <p:txBody>
          <a:bodyPr wrap="square">
            <a:spAutoFit/>
          </a:bodyPr>
          <a:lstStyle/>
          <a:p>
            <a:pPr marL="742950" lvl="1" indent="-285750">
              <a:buFont typeface="Arial" panose="020B0604020202020204" pitchFamily="34" charset="0"/>
              <a:buChar char="•"/>
            </a:pPr>
            <a:r>
              <a:rPr lang="es-CL" b="1" dirty="0"/>
              <a:t>Ajuste de </a:t>
            </a:r>
            <a:r>
              <a:rPr lang="es-CL" b="1" dirty="0" err="1"/>
              <a:t>hiperparámetros</a:t>
            </a:r>
            <a:r>
              <a:rPr lang="es-CL" b="1" dirty="0"/>
              <a:t> (</a:t>
            </a:r>
            <a:r>
              <a:rPr lang="es-CL" b="1" dirty="0" err="1"/>
              <a:t>Hyperparameter</a:t>
            </a:r>
            <a:r>
              <a:rPr lang="es-CL" b="1" dirty="0"/>
              <a:t> </a:t>
            </a:r>
            <a:r>
              <a:rPr lang="es-CL" b="1" dirty="0" err="1"/>
              <a:t>Tuning</a:t>
            </a:r>
            <a:r>
              <a:rPr lang="es-CL" b="1" dirty="0"/>
              <a:t>):</a:t>
            </a:r>
          </a:p>
          <a:p>
            <a:pPr marL="1200150" lvl="2" indent="-285750">
              <a:buFont typeface="Arial" panose="020B0604020202020204" pitchFamily="34" charset="0"/>
              <a:buChar char="•"/>
            </a:pPr>
            <a:r>
              <a:rPr lang="es-CL" dirty="0"/>
              <a:t>Este es un proceso esencial que implica la configuración de ciertos parámetros externos (</a:t>
            </a:r>
            <a:r>
              <a:rPr lang="es-CL" dirty="0" err="1"/>
              <a:t>hiperparámetros</a:t>
            </a:r>
            <a:r>
              <a:rPr lang="es-CL" dirty="0"/>
              <a:t>) del modelo, antes del entrenamiento del modelo. Los </a:t>
            </a:r>
            <a:r>
              <a:rPr lang="es-CL" dirty="0" err="1"/>
              <a:t>hiperparámetros</a:t>
            </a:r>
            <a:r>
              <a:rPr lang="es-CL" dirty="0"/>
              <a:t> pueden influir significativamente en el rendimiento modelo, ya que controlan la estructura de este y cómo se supone que debe aprender. Las metaheurísticas pueden ser utilizadas para explorar de manera eficiente el espacio de </a:t>
            </a:r>
            <a:r>
              <a:rPr lang="es-CL" dirty="0" err="1"/>
              <a:t>hiperparámetros</a:t>
            </a:r>
            <a:r>
              <a:rPr lang="es-CL" dirty="0"/>
              <a:t> y encontrar la combinación óptima que mejore la precisión del modelo y reduzca errores de predicción. En resumen, el ajuste de </a:t>
            </a:r>
            <a:r>
              <a:rPr lang="es-CL" dirty="0" err="1"/>
              <a:t>hiperparámetros</a:t>
            </a:r>
            <a:r>
              <a:rPr lang="es-CL" dirty="0"/>
              <a:t> es un paso crítico en el proceso de aprendizaje automático para asegurar la eficacia del modelo, y las metaheurísticas proporcionan un método robusto y eficiente para realizar esta tarea.</a:t>
            </a:r>
          </a:p>
        </p:txBody>
      </p:sp>
      <p:sp>
        <p:nvSpPr>
          <p:cNvPr id="9" name="CuadroTexto 8">
            <a:extLst>
              <a:ext uri="{FF2B5EF4-FFF2-40B4-BE49-F238E27FC236}">
                <a16:creationId xmlns:a16="http://schemas.microsoft.com/office/drawing/2014/main" xmlns="" id="{9562ED0B-7648-3A8D-E2EF-5CFC44A012BD}"/>
              </a:ext>
            </a:extLst>
          </p:cNvPr>
          <p:cNvSpPr txBox="1"/>
          <p:nvPr/>
        </p:nvSpPr>
        <p:spPr>
          <a:xfrm>
            <a:off x="685800" y="1258574"/>
            <a:ext cx="6629400"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Metaheurísticas al servicio del aprendizaje automático (Continuación)</a:t>
            </a:r>
            <a:endParaRPr lang="en-US" sz="2000" b="1" strike="noStrike" spc="-1" dirty="0">
              <a:solidFill>
                <a:srgbClr val="000000"/>
              </a:solidFill>
              <a:latin typeface="Arial"/>
            </a:endParaRPr>
          </a:p>
        </p:txBody>
      </p:sp>
      <p:sp>
        <p:nvSpPr>
          <p:cNvPr id="10" name="Marcador de número de diapositiva 4">
            <a:extLst>
              <a:ext uri="{FF2B5EF4-FFF2-40B4-BE49-F238E27FC236}">
                <a16:creationId xmlns:a16="http://schemas.microsoft.com/office/drawing/2014/main" xmlns="" id="{48AE05F5-C45F-EED7-162C-49B0B79136EA}"/>
              </a:ext>
            </a:extLst>
          </p:cNvPr>
          <p:cNvSpPr>
            <a:spLocks noGrp="1"/>
          </p:cNvSpPr>
          <p:nvPr>
            <p:ph type="sldNum" idx="3"/>
          </p:nvPr>
        </p:nvSpPr>
        <p:spPr>
          <a:xfrm>
            <a:off x="6408228" y="6528529"/>
            <a:ext cx="2133360" cy="364680"/>
          </a:xfrm>
        </p:spPr>
        <p:txBody>
          <a:bodyPr/>
          <a:lstStyle/>
          <a:p>
            <a:fld id="{BC40FB3B-000C-4DA9-81C9-E3F000FD275D}" type="slidenum">
              <a:rPr lang="es-CL" b="1" smtClean="0">
                <a:solidFill>
                  <a:schemeClr val="bg1"/>
                </a:solidFill>
              </a:rPr>
              <a:t>37</a:t>
            </a:fld>
            <a:r>
              <a:rPr lang="es-CL" b="1" dirty="0">
                <a:solidFill>
                  <a:schemeClr val="bg1"/>
                </a:solidFill>
              </a:rPr>
              <a:t>/33</a:t>
            </a:r>
          </a:p>
        </p:txBody>
      </p:sp>
    </p:spTree>
    <p:extLst>
      <p:ext uri="{BB962C8B-B14F-4D97-AF65-F5344CB8AC3E}">
        <p14:creationId xmlns:p14="http://schemas.microsoft.com/office/powerpoint/2010/main" val="20200448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8BB8B75-7454-1FF1-FBBD-5E59CA85513D}"/>
              </a:ext>
            </a:extLst>
          </p:cNvPr>
          <p:cNvSpPr>
            <a:spLocks noGrp="1"/>
          </p:cNvSpPr>
          <p:nvPr>
            <p:ph type="title"/>
          </p:nvPr>
        </p:nvSpPr>
        <p:spPr>
          <a:xfrm>
            <a:off x="785383" y="1062174"/>
            <a:ext cx="7772040" cy="1469520"/>
          </a:xfrm>
        </p:spPr>
        <p:txBody>
          <a:bodyPr/>
          <a:lstStyle/>
          <a:p>
            <a:r>
              <a:rPr lang="es-CL" dirty="0"/>
              <a:t>Gracias por su atención.</a:t>
            </a:r>
          </a:p>
        </p:txBody>
      </p:sp>
      <p:sp>
        <p:nvSpPr>
          <p:cNvPr id="4" name="Marcador de número de diapositiva 4">
            <a:extLst>
              <a:ext uri="{FF2B5EF4-FFF2-40B4-BE49-F238E27FC236}">
                <a16:creationId xmlns:a16="http://schemas.microsoft.com/office/drawing/2014/main" xmlns="" id="{6E2EE973-7444-B6F7-5AA2-496EE77E135A}"/>
              </a:ext>
            </a:extLst>
          </p:cNvPr>
          <p:cNvSpPr>
            <a:spLocks noGrp="1"/>
          </p:cNvSpPr>
          <p:nvPr>
            <p:ph type="sldNum" idx="3"/>
          </p:nvPr>
        </p:nvSpPr>
        <p:spPr>
          <a:xfrm>
            <a:off x="6408228" y="6528529"/>
            <a:ext cx="2133360" cy="364680"/>
          </a:xfrm>
        </p:spPr>
        <p:txBody>
          <a:bodyPr/>
          <a:lstStyle/>
          <a:p>
            <a:r>
              <a:rPr lang="es-CL" b="1" dirty="0">
                <a:solidFill>
                  <a:schemeClr val="bg1"/>
                </a:solidFill>
              </a:rPr>
              <a:t>33/33</a:t>
            </a:r>
          </a:p>
        </p:txBody>
      </p:sp>
      <p:sp>
        <p:nvSpPr>
          <p:cNvPr id="3" name="TextBox 6">
            <a:extLst>
              <a:ext uri="{FF2B5EF4-FFF2-40B4-BE49-F238E27FC236}">
                <a16:creationId xmlns:a16="http://schemas.microsoft.com/office/drawing/2014/main" xmlns="" id="{3B35BC3A-653F-22FB-7012-6657028311CD}"/>
              </a:ext>
            </a:extLst>
          </p:cNvPr>
          <p:cNvSpPr/>
          <p:nvPr/>
        </p:nvSpPr>
        <p:spPr>
          <a:xfrm>
            <a:off x="851040" y="5150520"/>
            <a:ext cx="385452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400" b="0" strike="noStrike" spc="199" dirty="0">
                <a:latin typeface="Roboto Medium"/>
              </a:rPr>
              <a:t>Broderick Crawford</a:t>
            </a:r>
            <a:endParaRPr lang="en-US" sz="1400" b="0" strike="noStrike" spc="-1" dirty="0">
              <a:latin typeface="Arial"/>
            </a:endParaRPr>
          </a:p>
          <a:p>
            <a:pPr>
              <a:lnSpc>
                <a:spcPct val="100000"/>
              </a:lnSpc>
            </a:pPr>
            <a:r>
              <a:rPr lang="en-US" sz="1400" b="0" strike="noStrike" spc="199" dirty="0">
                <a:solidFill>
                  <a:schemeClr val="accent2"/>
                </a:solidFill>
                <a:latin typeface="Roboto Medium"/>
              </a:rPr>
              <a:t>Broderick.crawford@pucv.cl</a:t>
            </a:r>
            <a:endParaRPr lang="en-US" sz="1400" b="0" strike="noStrike" spc="-1" dirty="0">
              <a:solidFill>
                <a:schemeClr val="accent2"/>
              </a:solidFill>
              <a:latin typeface="Arial"/>
            </a:endParaRPr>
          </a:p>
        </p:txBody>
      </p:sp>
    </p:spTree>
    <p:extLst>
      <p:ext uri="{BB962C8B-B14F-4D97-AF65-F5344CB8AC3E}">
        <p14:creationId xmlns:p14="http://schemas.microsoft.com/office/powerpoint/2010/main" val="3784580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AA2A800D-A07D-3BBC-A6E9-66267A966FF7}"/>
              </a:ext>
            </a:extLst>
          </p:cNvPr>
          <p:cNvPicPr>
            <a:picLocks noChangeAspect="1"/>
          </p:cNvPicPr>
          <p:nvPr/>
        </p:nvPicPr>
        <p:blipFill>
          <a:blip r:embed="rId2"/>
          <a:stretch>
            <a:fillRect/>
          </a:stretch>
        </p:blipFill>
        <p:spPr>
          <a:xfrm>
            <a:off x="1093430" y="1574010"/>
            <a:ext cx="6902822" cy="4776997"/>
          </a:xfrm>
          <a:prstGeom prst="rect">
            <a:avLst/>
          </a:prstGeom>
        </p:spPr>
      </p:pic>
      <p:sp>
        <p:nvSpPr>
          <p:cNvPr id="5" name="CuadroTexto 4">
            <a:extLst>
              <a:ext uri="{FF2B5EF4-FFF2-40B4-BE49-F238E27FC236}">
                <a16:creationId xmlns:a16="http://schemas.microsoft.com/office/drawing/2014/main" xmlns="" id="{A5DC5589-A99A-130B-6ADC-0E434B2D8516}"/>
              </a:ext>
            </a:extLst>
          </p:cNvPr>
          <p:cNvSpPr txBox="1"/>
          <p:nvPr/>
        </p:nvSpPr>
        <p:spPr>
          <a:xfrm>
            <a:off x="685800" y="1349110"/>
            <a:ext cx="6629400"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¿Cómo se resuelve un problema </a:t>
            </a:r>
            <a:r>
              <a:rPr lang="es-CL" sz="2000" b="1" strike="noStrike" spc="-1" dirty="0" err="1">
                <a:solidFill>
                  <a:srgbClr val="17375E"/>
                </a:solidFill>
                <a:latin typeface="Roboto Light"/>
              </a:rPr>
              <a:t>combinatorial</a:t>
            </a:r>
            <a:r>
              <a:rPr lang="es-CL" sz="2000" b="1" strike="noStrike" spc="-1" dirty="0">
                <a:solidFill>
                  <a:srgbClr val="17375E"/>
                </a:solidFill>
                <a:latin typeface="Roboto Light"/>
              </a:rPr>
              <a:t>?</a:t>
            </a:r>
          </a:p>
          <a:p>
            <a:pPr>
              <a:lnSpc>
                <a:spcPct val="100000"/>
              </a:lnSpc>
            </a:pPr>
            <a:endParaRPr lang="en-US" sz="2000" b="1" strike="noStrike" spc="-1" dirty="0">
              <a:solidFill>
                <a:srgbClr val="000000"/>
              </a:solidFill>
              <a:latin typeface="Arial"/>
            </a:endParaRPr>
          </a:p>
        </p:txBody>
      </p:sp>
      <p:sp>
        <p:nvSpPr>
          <p:cNvPr id="6" name="Rectangle 4">
            <a:extLst>
              <a:ext uri="{FF2B5EF4-FFF2-40B4-BE49-F238E27FC236}">
                <a16:creationId xmlns:a16="http://schemas.microsoft.com/office/drawing/2014/main" xmlns="" id="{8EE4E46B-2D96-E0D4-BB6D-E5963E863DD4}"/>
              </a:ext>
            </a:extLst>
          </p:cNvPr>
          <p:cNvSpPr txBox="1">
            <a:spLocks/>
          </p:cNvSpPr>
          <p:nvPr/>
        </p:nvSpPr>
        <p:spPr bwMode="auto">
          <a:xfrm>
            <a:off x="457200" y="6264357"/>
            <a:ext cx="8229600" cy="395287"/>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s-CL" sz="1200" b="1" dirty="0">
                <a:solidFill>
                  <a:srgbClr val="953735"/>
                </a:solidFill>
                <a:latin typeface="Roboto Medium"/>
                <a:ea typeface="Roboto Medium"/>
                <a:cs typeface="Roboto Medium"/>
              </a:rPr>
              <a:t>El-Ghazali Talbi, “Metaheuristics: from design to implementation” (2009).</a:t>
            </a:r>
            <a:endParaRPr lang="es-ES_tradnl" altLang="es-CL" sz="1200" b="1" dirty="0">
              <a:solidFill>
                <a:srgbClr val="953735"/>
              </a:solidFill>
              <a:latin typeface="Roboto Medium"/>
              <a:ea typeface="Roboto Medium"/>
              <a:cs typeface="Roboto Medium"/>
            </a:endParaRPr>
          </a:p>
        </p:txBody>
      </p:sp>
      <p:sp>
        <p:nvSpPr>
          <p:cNvPr id="9" name="Marcador de número de diapositiva 4">
            <a:extLst>
              <a:ext uri="{FF2B5EF4-FFF2-40B4-BE49-F238E27FC236}">
                <a16:creationId xmlns:a16="http://schemas.microsoft.com/office/drawing/2014/main" xmlns="" id="{CBCAA838-CD1E-A0CF-8C62-D75069B3ACC0}"/>
              </a:ext>
            </a:extLst>
          </p:cNvPr>
          <p:cNvSpPr>
            <a:spLocks noGrp="1"/>
          </p:cNvSpPr>
          <p:nvPr>
            <p:ph type="sldNum" idx="3"/>
          </p:nvPr>
        </p:nvSpPr>
        <p:spPr>
          <a:xfrm>
            <a:off x="6408228" y="6528529"/>
            <a:ext cx="2133360" cy="364680"/>
          </a:xfrm>
        </p:spPr>
        <p:txBody>
          <a:bodyPr/>
          <a:lstStyle/>
          <a:p>
            <a:fld id="{BC40FB3B-000C-4DA9-81C9-E3F000FD275D}" type="slidenum">
              <a:rPr lang="es-CL" b="1" smtClean="0">
                <a:solidFill>
                  <a:schemeClr val="bg1"/>
                </a:solidFill>
              </a:rPr>
              <a:t>4</a:t>
            </a:fld>
            <a:r>
              <a:rPr lang="es-CL" b="1" dirty="0">
                <a:solidFill>
                  <a:schemeClr val="bg1"/>
                </a:solidFill>
              </a:rPr>
              <a:t>/33</a:t>
            </a:r>
          </a:p>
        </p:txBody>
      </p:sp>
    </p:spTree>
    <p:extLst>
      <p:ext uri="{BB962C8B-B14F-4D97-AF65-F5344CB8AC3E}">
        <p14:creationId xmlns:p14="http://schemas.microsoft.com/office/powerpoint/2010/main" val="354635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adroTexto 156"/>
          <p:cNvSpPr txBox="1"/>
          <p:nvPr/>
        </p:nvSpPr>
        <p:spPr>
          <a:xfrm>
            <a:off x="685800" y="1439640"/>
            <a:ext cx="6629400" cy="389160"/>
          </a:xfrm>
          <a:prstGeom prst="rect">
            <a:avLst/>
          </a:prstGeom>
          <a:noFill/>
          <a:ln w="0">
            <a:noFill/>
          </a:ln>
        </p:spPr>
        <p:txBody>
          <a:bodyPr lIns="90000" tIns="45000" rIns="90000" bIns="45000" anchor="t">
            <a:noAutofit/>
          </a:bodyPr>
          <a:lstStyle/>
          <a:p>
            <a:pPr>
              <a:lnSpc>
                <a:spcPct val="100000"/>
              </a:lnSpc>
            </a:pPr>
            <a:r>
              <a:rPr lang="es-CL" sz="2000" b="1" strike="noStrike" spc="-1">
                <a:solidFill>
                  <a:srgbClr val="17375E"/>
                </a:solidFill>
                <a:latin typeface="Roboto Light"/>
              </a:rPr>
              <a:t>Técnicas completas/exactas</a:t>
            </a:r>
            <a:endParaRPr lang="en-US" sz="2000" b="1" strike="noStrike" spc="-1">
              <a:solidFill>
                <a:srgbClr val="000000"/>
              </a:solidFill>
              <a:latin typeface="Arial"/>
            </a:endParaRPr>
          </a:p>
        </p:txBody>
      </p:sp>
      <p:sp>
        <p:nvSpPr>
          <p:cNvPr id="4" name="Marcador de número de diapositiva 4">
            <a:extLst>
              <a:ext uri="{FF2B5EF4-FFF2-40B4-BE49-F238E27FC236}">
                <a16:creationId xmlns:a16="http://schemas.microsoft.com/office/drawing/2014/main" xmlns="" id="{DDB0F01E-357D-B778-3B06-8C9F42733A3A}"/>
              </a:ext>
            </a:extLst>
          </p:cNvPr>
          <p:cNvSpPr>
            <a:spLocks noGrp="1"/>
          </p:cNvSpPr>
          <p:nvPr>
            <p:ph type="sldNum" idx="3"/>
          </p:nvPr>
        </p:nvSpPr>
        <p:spPr>
          <a:xfrm>
            <a:off x="6408228" y="6528529"/>
            <a:ext cx="2133360" cy="364680"/>
          </a:xfrm>
        </p:spPr>
        <p:txBody>
          <a:bodyPr/>
          <a:lstStyle/>
          <a:p>
            <a:fld id="{BC40FB3B-000C-4DA9-81C9-E3F000FD275D}" type="slidenum">
              <a:rPr lang="es-CL" b="1" smtClean="0">
                <a:solidFill>
                  <a:schemeClr val="bg1"/>
                </a:solidFill>
              </a:rPr>
              <a:t>5</a:t>
            </a:fld>
            <a:r>
              <a:rPr lang="es-CL" b="1" dirty="0">
                <a:solidFill>
                  <a:schemeClr val="bg1"/>
                </a:solidFill>
              </a:rPr>
              <a:t>/33</a:t>
            </a:r>
          </a:p>
        </p:txBody>
      </p:sp>
      <p:sp>
        <p:nvSpPr>
          <p:cNvPr id="6" name="CuadroTexto 5">
            <a:extLst>
              <a:ext uri="{FF2B5EF4-FFF2-40B4-BE49-F238E27FC236}">
                <a16:creationId xmlns:a16="http://schemas.microsoft.com/office/drawing/2014/main" xmlns="" id="{F1C6EEF2-3A4C-69DC-C9B8-285382171D4E}"/>
              </a:ext>
            </a:extLst>
          </p:cNvPr>
          <p:cNvSpPr txBox="1"/>
          <p:nvPr/>
        </p:nvSpPr>
        <p:spPr>
          <a:xfrm>
            <a:off x="853290" y="1971889"/>
            <a:ext cx="7982893" cy="1754326"/>
          </a:xfrm>
          <a:prstGeom prst="rect">
            <a:avLst/>
          </a:prstGeom>
          <a:noFill/>
        </p:spPr>
        <p:txBody>
          <a:bodyPr wrap="square">
            <a:spAutoFit/>
          </a:bodyPr>
          <a:lstStyle/>
          <a:p>
            <a:pPr marL="285750" indent="-285750">
              <a:buFont typeface="Arial" panose="020B0604020202020204" pitchFamily="34" charset="0"/>
              <a:buChar char="•"/>
            </a:pPr>
            <a:r>
              <a:rPr lang="es-US" dirty="0"/>
              <a:t>Las técnicas exactas o completas aseguran encontrar el óptimo </a:t>
            </a:r>
            <a:r>
              <a:rPr lang="es-US" dirty="0" smtClean="0"/>
              <a:t>global</a:t>
            </a:r>
            <a:endParaRPr lang="es-US" dirty="0"/>
          </a:p>
          <a:p>
            <a:pPr marL="285750" indent="-285750">
              <a:buFont typeface="Arial" panose="020B0604020202020204" pitchFamily="34" charset="0"/>
              <a:buChar char="•"/>
            </a:pPr>
            <a:r>
              <a:rPr lang="es-US" dirty="0" smtClean="0"/>
              <a:t>Pero debido </a:t>
            </a:r>
            <a:r>
              <a:rPr lang="es-US" dirty="0"/>
              <a:t>a la explosión </a:t>
            </a:r>
            <a:r>
              <a:rPr lang="es-US" dirty="0" smtClean="0"/>
              <a:t>combinatoria, </a:t>
            </a:r>
            <a:r>
              <a:rPr lang="es-US" dirty="0"/>
              <a:t>no se pueden utilizar para problemas con muchas variables, ya que el número de soluciones crece en forma </a:t>
            </a:r>
            <a:r>
              <a:rPr lang="es-US" dirty="0" smtClean="0"/>
              <a:t>exponencial con </a:t>
            </a:r>
            <a:r>
              <a:rPr lang="es-US" dirty="0"/>
              <a:t>cada variable de decisión adicional, y las técnicas completas </a:t>
            </a:r>
            <a:r>
              <a:rPr lang="es-US" dirty="0" smtClean="0"/>
              <a:t>deben explorar </a:t>
            </a:r>
            <a:r>
              <a:rPr lang="es-US" dirty="0"/>
              <a:t>todo el espacio de </a:t>
            </a:r>
            <a:r>
              <a:rPr lang="es-US" dirty="0" smtClean="0"/>
              <a:t>soluciones para determinar el óptimo global</a:t>
            </a:r>
            <a:endParaRPr lang="es-US" dirty="0"/>
          </a:p>
        </p:txBody>
      </p:sp>
      <p:pic>
        <p:nvPicPr>
          <p:cNvPr id="2050" name="Picture 2" descr="Simplex method | Definition, Example, Procedure, &amp; Facts | Britannica">
            <a:extLst>
              <a:ext uri="{FF2B5EF4-FFF2-40B4-BE49-F238E27FC236}">
                <a16:creationId xmlns:a16="http://schemas.microsoft.com/office/drawing/2014/main" xmlns="" id="{6B8C0AD3-EC54-892E-EB12-CBFEC635D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5886" y="4037845"/>
            <a:ext cx="2590297" cy="23664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mbinatorial explosions explained with ice cream: how to add a little and  get a lot">
            <a:extLst>
              <a:ext uri="{FF2B5EF4-FFF2-40B4-BE49-F238E27FC236}">
                <a16:creationId xmlns:a16="http://schemas.microsoft.com/office/drawing/2014/main" xmlns="" id="{3F60898A-2DF3-3D77-4B4A-4DC265DD64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55" t="17245" r="3198" b="9176"/>
          <a:stretch/>
        </p:blipFill>
        <p:spPr bwMode="auto">
          <a:xfrm>
            <a:off x="1280436" y="4037845"/>
            <a:ext cx="2708538" cy="2366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adroTexto 157"/>
          <p:cNvSpPr txBox="1"/>
          <p:nvPr/>
        </p:nvSpPr>
        <p:spPr>
          <a:xfrm>
            <a:off x="685800" y="1439640"/>
            <a:ext cx="6629400" cy="389160"/>
          </a:xfrm>
          <a:prstGeom prst="rect">
            <a:avLst/>
          </a:prstGeom>
          <a:noFill/>
          <a:ln w="0">
            <a:noFill/>
          </a:ln>
        </p:spPr>
        <p:txBody>
          <a:bodyPr lIns="90000" tIns="45000" rIns="90000" bIns="45000" anchor="t">
            <a:noAutofit/>
          </a:bodyPr>
          <a:lstStyle/>
          <a:p>
            <a:pPr>
              <a:lnSpc>
                <a:spcPct val="100000"/>
              </a:lnSpc>
            </a:pPr>
            <a:r>
              <a:rPr lang="es-CL" sz="2000" b="1" strike="noStrike" spc="-1">
                <a:solidFill>
                  <a:srgbClr val="17375E"/>
                </a:solidFill>
                <a:latin typeface="Roboto Light"/>
              </a:rPr>
              <a:t>Técnicas incompletas: Heurísticas</a:t>
            </a:r>
            <a:endParaRPr lang="en-US" sz="2000" b="1" strike="noStrike" spc="-1">
              <a:solidFill>
                <a:srgbClr val="000000"/>
              </a:solidFill>
              <a:latin typeface="Arial"/>
            </a:endParaRPr>
          </a:p>
        </p:txBody>
      </p:sp>
      <p:sp>
        <p:nvSpPr>
          <p:cNvPr id="4" name="Marcador de número de diapositiva 4">
            <a:extLst>
              <a:ext uri="{FF2B5EF4-FFF2-40B4-BE49-F238E27FC236}">
                <a16:creationId xmlns:a16="http://schemas.microsoft.com/office/drawing/2014/main" xmlns="" id="{E9EF1C87-4BF3-74E7-DC02-CCFA6CD486C9}"/>
              </a:ext>
            </a:extLst>
          </p:cNvPr>
          <p:cNvSpPr>
            <a:spLocks noGrp="1"/>
          </p:cNvSpPr>
          <p:nvPr>
            <p:ph type="sldNum" idx="3"/>
          </p:nvPr>
        </p:nvSpPr>
        <p:spPr>
          <a:xfrm>
            <a:off x="6408228" y="6528529"/>
            <a:ext cx="2133360" cy="364680"/>
          </a:xfrm>
        </p:spPr>
        <p:txBody>
          <a:bodyPr/>
          <a:lstStyle/>
          <a:p>
            <a:fld id="{BC40FB3B-000C-4DA9-81C9-E3F000FD275D}" type="slidenum">
              <a:rPr lang="es-CL" b="1" smtClean="0">
                <a:solidFill>
                  <a:schemeClr val="bg1"/>
                </a:solidFill>
              </a:rPr>
              <a:t>6</a:t>
            </a:fld>
            <a:r>
              <a:rPr lang="es-CL" b="1" dirty="0">
                <a:solidFill>
                  <a:schemeClr val="bg1"/>
                </a:solidFill>
              </a:rPr>
              <a:t>/33</a:t>
            </a:r>
          </a:p>
        </p:txBody>
      </p:sp>
      <p:sp>
        <p:nvSpPr>
          <p:cNvPr id="6" name="CuadroTexto 5">
            <a:extLst>
              <a:ext uri="{FF2B5EF4-FFF2-40B4-BE49-F238E27FC236}">
                <a16:creationId xmlns:a16="http://schemas.microsoft.com/office/drawing/2014/main" xmlns="" id="{366F5003-9AD3-0760-3712-E4DC788996FD}"/>
              </a:ext>
            </a:extLst>
          </p:cNvPr>
          <p:cNvSpPr txBox="1"/>
          <p:nvPr/>
        </p:nvSpPr>
        <p:spPr>
          <a:xfrm>
            <a:off x="753702" y="1915831"/>
            <a:ext cx="7787886" cy="1200329"/>
          </a:xfrm>
          <a:prstGeom prst="rect">
            <a:avLst/>
          </a:prstGeom>
          <a:noFill/>
        </p:spPr>
        <p:txBody>
          <a:bodyPr wrap="square">
            <a:spAutoFit/>
          </a:bodyPr>
          <a:lstStyle/>
          <a:p>
            <a:pPr marL="285750" indent="-285750">
              <a:buFont typeface="Arial" panose="020B0604020202020204" pitchFamily="34" charset="0"/>
              <a:buChar char="•"/>
            </a:pPr>
            <a:r>
              <a:rPr lang="es-CL" dirty="0"/>
              <a:t>Las Heurísticas pueden ser deterministas o estocásticas, dependiendo de si utilizan o no números </a:t>
            </a:r>
            <a:r>
              <a:rPr lang="es-CL" dirty="0" smtClean="0"/>
              <a:t>aleatorios para </a:t>
            </a:r>
            <a:r>
              <a:rPr lang="es-CL" dirty="0"/>
              <a:t>ejecutar su </a:t>
            </a:r>
            <a:r>
              <a:rPr lang="es-CL" dirty="0" smtClean="0"/>
              <a:t>algoritmo</a:t>
            </a:r>
            <a:endParaRPr lang="es-CL" dirty="0"/>
          </a:p>
          <a:p>
            <a:pPr marL="285750" indent="-285750">
              <a:buFont typeface="Arial" panose="020B0604020202020204" pitchFamily="34" charset="0"/>
              <a:buChar char="•"/>
            </a:pPr>
            <a:r>
              <a:rPr lang="es-CL" dirty="0"/>
              <a:t>Encuentran buenas soluciones a un </a:t>
            </a:r>
            <a:r>
              <a:rPr lang="es-CL" b="1" dirty="0"/>
              <a:t>problema particular</a:t>
            </a:r>
            <a:r>
              <a:rPr lang="es-CL" dirty="0"/>
              <a:t>, pero no necesariamente óptimas.</a:t>
            </a:r>
          </a:p>
        </p:txBody>
      </p:sp>
      <p:pic>
        <p:nvPicPr>
          <p:cNvPr id="3078" name="Picture 6" descr="Árboles de DFS, puentes y puntos de articulación | Aprende Programación  Competitiva">
            <a:extLst>
              <a:ext uri="{FF2B5EF4-FFF2-40B4-BE49-F238E27FC236}">
                <a16:creationId xmlns:a16="http://schemas.microsoft.com/office/drawing/2014/main" xmlns="" id="{5BBE2294-F8B8-87C8-BF92-6B441B850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528" y="2764284"/>
            <a:ext cx="5377758" cy="3839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adroTexto 158"/>
          <p:cNvSpPr txBox="1"/>
          <p:nvPr/>
        </p:nvSpPr>
        <p:spPr>
          <a:xfrm>
            <a:off x="457200" y="1261080"/>
            <a:ext cx="6629400" cy="389160"/>
          </a:xfrm>
          <a:prstGeom prst="rect">
            <a:avLst/>
          </a:prstGeom>
          <a:noFill/>
          <a:ln w="0">
            <a:noFill/>
          </a:ln>
        </p:spPr>
        <p:txBody>
          <a:bodyPr lIns="90000" tIns="45000" rIns="90000" bIns="45000" anchor="t">
            <a:noAutofit/>
          </a:bodyPr>
          <a:lstStyle/>
          <a:p>
            <a:pPr>
              <a:lnSpc>
                <a:spcPct val="100000"/>
              </a:lnSpc>
            </a:pPr>
            <a:r>
              <a:rPr lang="es-CL" sz="2000" b="1" strike="noStrike" spc="-1">
                <a:solidFill>
                  <a:srgbClr val="17375E"/>
                </a:solidFill>
                <a:latin typeface="Roboto Light"/>
              </a:rPr>
              <a:t>Técnicas incompletas: Metaheurísticas</a:t>
            </a:r>
            <a:endParaRPr lang="en-US" sz="2000" b="1" strike="noStrike" spc="-1">
              <a:solidFill>
                <a:srgbClr val="000000"/>
              </a:solidFill>
              <a:latin typeface="Arial"/>
            </a:endParaRPr>
          </a:p>
        </p:txBody>
      </p:sp>
      <p:sp>
        <p:nvSpPr>
          <p:cNvPr id="160" name="3 Marcador de contenido 1"/>
          <p:cNvSpPr txBox="1"/>
          <p:nvPr/>
        </p:nvSpPr>
        <p:spPr>
          <a:xfrm>
            <a:off x="457200" y="1891080"/>
            <a:ext cx="7772040" cy="4281120"/>
          </a:xfrm>
          <a:prstGeom prst="rect">
            <a:avLst/>
          </a:prstGeom>
          <a:noFill/>
          <a:ln w="0">
            <a:noFill/>
          </a:ln>
        </p:spPr>
        <p:txBody>
          <a:bodyPr numCol="1" spcCol="0" anchor="t">
            <a:noAutofit/>
          </a:bodyPr>
          <a:lstStyle/>
          <a:p>
            <a:pPr>
              <a:lnSpc>
                <a:spcPct val="100000"/>
              </a:lnSpc>
              <a:spcBef>
                <a:spcPts val="479"/>
              </a:spcBef>
              <a:tabLst>
                <a:tab pos="0" algn="l"/>
              </a:tabLst>
            </a:pPr>
            <a:r>
              <a:rPr lang="es-ES" sz="2400" b="1" strike="noStrike" spc="-1" dirty="0">
                <a:solidFill>
                  <a:srgbClr val="17375E"/>
                </a:solidFill>
                <a:latin typeface="Roboto"/>
              </a:rPr>
              <a:t>¿Qué son?</a:t>
            </a:r>
            <a:endParaRPr lang="en-US" sz="2400" b="0" strike="noStrike" spc="-1" dirty="0">
              <a:solidFill>
                <a:srgbClr val="17375E"/>
              </a:solidFill>
              <a:latin typeface="Roboto"/>
            </a:endParaRPr>
          </a:p>
          <a:p>
            <a:pPr>
              <a:lnSpc>
                <a:spcPct val="100000"/>
              </a:lnSpc>
              <a:spcBef>
                <a:spcPts val="479"/>
              </a:spcBef>
              <a:tabLst>
                <a:tab pos="0" algn="l"/>
              </a:tabLst>
            </a:pPr>
            <a:endParaRPr lang="en-US" sz="2400" b="0" strike="noStrike" spc="-1" dirty="0">
              <a:solidFill>
                <a:srgbClr val="17375E"/>
              </a:solidFill>
              <a:latin typeface="Roboto"/>
            </a:endParaRPr>
          </a:p>
          <a:p>
            <a:pPr algn="ctr">
              <a:lnSpc>
                <a:spcPct val="100000"/>
              </a:lnSpc>
              <a:spcBef>
                <a:spcPts val="479"/>
              </a:spcBef>
              <a:tabLst>
                <a:tab pos="0" algn="l"/>
              </a:tabLst>
            </a:pPr>
            <a:r>
              <a:rPr lang="es-ES" sz="2400" b="0" i="1" strike="noStrike" spc="-1" dirty="0">
                <a:solidFill>
                  <a:srgbClr val="17375E"/>
                </a:solidFill>
                <a:latin typeface="Roboto"/>
              </a:rPr>
              <a:t>“Una </a:t>
            </a:r>
            <a:r>
              <a:rPr lang="es-ES" sz="3600" b="1" i="1" strike="noStrike" spc="-1" dirty="0">
                <a:solidFill>
                  <a:srgbClr val="17375E"/>
                </a:solidFill>
                <a:latin typeface="Roboto"/>
              </a:rPr>
              <a:t>Meta</a:t>
            </a:r>
            <a:r>
              <a:rPr lang="es-ES" sz="2400" b="0" i="1" strike="noStrike" spc="-1" dirty="0">
                <a:solidFill>
                  <a:srgbClr val="17375E"/>
                </a:solidFill>
                <a:latin typeface="Roboto"/>
              </a:rPr>
              <a:t>heurística se define formalmente como un </a:t>
            </a:r>
            <a:r>
              <a:rPr lang="es-ES" sz="2400" b="1" i="1" strike="noStrike" spc="-1" dirty="0">
                <a:solidFill>
                  <a:srgbClr val="17375E"/>
                </a:solidFill>
                <a:latin typeface="Roboto"/>
              </a:rPr>
              <a:t>proceso iterativo</a:t>
            </a:r>
            <a:r>
              <a:rPr lang="es-ES" sz="2400" b="0" i="1" strike="noStrike" spc="-1" dirty="0">
                <a:solidFill>
                  <a:srgbClr val="17375E"/>
                </a:solidFill>
                <a:latin typeface="Roboto"/>
              </a:rPr>
              <a:t> de generación </a:t>
            </a:r>
            <a:r>
              <a:rPr lang="es-ES" sz="2400" b="0" i="1" strike="noStrike" spc="-1" dirty="0" smtClean="0">
                <a:solidFill>
                  <a:srgbClr val="17375E"/>
                </a:solidFill>
                <a:latin typeface="Roboto"/>
              </a:rPr>
              <a:t>de soluciones a </a:t>
            </a:r>
            <a:r>
              <a:rPr lang="es-ES" sz="3600" b="1" i="1" strike="noStrike" spc="-1" dirty="0" smtClean="0">
                <a:solidFill>
                  <a:srgbClr val="17375E"/>
                </a:solidFill>
                <a:latin typeface="Roboto"/>
              </a:rPr>
              <a:t>diferentes problemas</a:t>
            </a:r>
            <a:r>
              <a:rPr lang="es-ES" sz="2400" b="1" i="1" strike="noStrike" spc="-1" dirty="0" smtClean="0">
                <a:solidFill>
                  <a:srgbClr val="17375E"/>
                </a:solidFill>
                <a:latin typeface="Roboto"/>
              </a:rPr>
              <a:t>.  </a:t>
            </a:r>
            <a:r>
              <a:rPr lang="es-ES" sz="2400" b="0" i="1" strike="noStrike" spc="-1" dirty="0" smtClean="0">
                <a:solidFill>
                  <a:srgbClr val="17375E"/>
                </a:solidFill>
                <a:latin typeface="Roboto"/>
              </a:rPr>
              <a:t>Combinando </a:t>
            </a:r>
            <a:r>
              <a:rPr lang="es-ES" sz="2400" b="0" i="1" strike="noStrike" spc="-1" dirty="0">
                <a:solidFill>
                  <a:srgbClr val="17375E"/>
                </a:solidFill>
                <a:latin typeface="Roboto"/>
              </a:rPr>
              <a:t>inteligentemente diferentes componentes para </a:t>
            </a:r>
            <a:r>
              <a:rPr lang="es-ES" sz="2400" b="1" i="1" strike="noStrike" spc="-1" dirty="0">
                <a:solidFill>
                  <a:srgbClr val="17375E"/>
                </a:solidFill>
                <a:latin typeface="Roboto"/>
              </a:rPr>
              <a:t>explorar</a:t>
            </a:r>
            <a:r>
              <a:rPr lang="es-ES" sz="2400" b="0" i="1" strike="noStrike" spc="-1" dirty="0">
                <a:solidFill>
                  <a:srgbClr val="17375E"/>
                </a:solidFill>
                <a:latin typeface="Roboto"/>
              </a:rPr>
              <a:t> y </a:t>
            </a:r>
            <a:r>
              <a:rPr lang="es-ES" sz="2400" b="1" i="1" strike="noStrike" spc="-1" dirty="0">
                <a:solidFill>
                  <a:srgbClr val="17375E"/>
                </a:solidFill>
                <a:latin typeface="Roboto"/>
              </a:rPr>
              <a:t>explotar</a:t>
            </a:r>
            <a:r>
              <a:rPr lang="es-ES" sz="2400" b="0" i="1" strike="noStrike" spc="-1" dirty="0">
                <a:solidFill>
                  <a:srgbClr val="17375E"/>
                </a:solidFill>
                <a:latin typeface="Roboto"/>
              </a:rPr>
              <a:t> el </a:t>
            </a:r>
            <a:r>
              <a:rPr lang="es-ES" sz="2400" b="1" i="1" strike="noStrike" spc="-1" dirty="0">
                <a:solidFill>
                  <a:srgbClr val="17375E"/>
                </a:solidFill>
                <a:latin typeface="Roboto"/>
              </a:rPr>
              <a:t>espacio de búsqueda</a:t>
            </a:r>
            <a:r>
              <a:rPr lang="es-ES" sz="2400" b="0" i="1" strike="noStrike" spc="-1" dirty="0">
                <a:solidFill>
                  <a:srgbClr val="17375E"/>
                </a:solidFill>
                <a:latin typeface="Roboto"/>
              </a:rPr>
              <a:t>, </a:t>
            </a:r>
            <a:r>
              <a:rPr lang="es-ES" sz="2400" b="0" i="1" strike="noStrike" spc="-1" dirty="0" smtClean="0">
                <a:solidFill>
                  <a:srgbClr val="17375E"/>
                </a:solidFill>
                <a:latin typeface="Roboto"/>
              </a:rPr>
              <a:t>encuentran </a:t>
            </a:r>
            <a:r>
              <a:rPr lang="es-ES" sz="2400" b="0" i="1" strike="noStrike" spc="-1" dirty="0">
                <a:solidFill>
                  <a:srgbClr val="17375E"/>
                </a:solidFill>
                <a:latin typeface="Roboto"/>
              </a:rPr>
              <a:t>eficientemente </a:t>
            </a:r>
            <a:r>
              <a:rPr lang="es-ES" sz="2400" b="1" i="1" strike="noStrike" spc="-1" dirty="0">
                <a:solidFill>
                  <a:srgbClr val="17375E"/>
                </a:solidFill>
                <a:latin typeface="Roboto"/>
              </a:rPr>
              <a:t>soluciones casi óptimas</a:t>
            </a:r>
            <a:r>
              <a:rPr lang="es-ES" sz="2400" b="0" i="1" strike="noStrike" spc="-1" dirty="0">
                <a:solidFill>
                  <a:srgbClr val="17375E"/>
                </a:solidFill>
                <a:latin typeface="Roboto"/>
              </a:rPr>
              <a:t>”</a:t>
            </a:r>
            <a:endParaRPr lang="en-US" sz="2400" b="0" strike="noStrike" spc="-1" dirty="0">
              <a:solidFill>
                <a:srgbClr val="17375E"/>
              </a:solidFill>
              <a:latin typeface="Roboto"/>
            </a:endParaRPr>
          </a:p>
          <a:p>
            <a:pPr>
              <a:lnSpc>
                <a:spcPct val="100000"/>
              </a:lnSpc>
              <a:spcBef>
                <a:spcPts val="360"/>
              </a:spcBef>
              <a:tabLst>
                <a:tab pos="0" algn="l"/>
              </a:tabLst>
            </a:pPr>
            <a:endParaRPr lang="en-US" sz="1800" b="0" strike="noStrike" spc="-1" dirty="0">
              <a:solidFill>
                <a:srgbClr val="17375E"/>
              </a:solidFill>
              <a:latin typeface="Roboto"/>
            </a:endParaRPr>
          </a:p>
        </p:txBody>
      </p:sp>
      <p:sp>
        <p:nvSpPr>
          <p:cNvPr id="161" name="Rectangle 1"/>
          <p:cNvSpPr/>
          <p:nvPr/>
        </p:nvSpPr>
        <p:spPr>
          <a:xfrm>
            <a:off x="213120" y="6264360"/>
            <a:ext cx="8473320" cy="39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r">
              <a:lnSpc>
                <a:spcPct val="100000"/>
              </a:lnSpc>
            </a:pPr>
            <a:r>
              <a:rPr lang="en-US" sz="1200" b="1" strike="noStrike" spc="-1">
                <a:solidFill>
                  <a:srgbClr val="953735"/>
                </a:solidFill>
                <a:latin typeface="Roboto Medium"/>
                <a:ea typeface="Roboto Medium"/>
              </a:rPr>
              <a:t>Blum and Roli; “Metaheuristics in combinatorial optimization: overview and conceptual comparison” (2003).</a:t>
            </a:r>
            <a:endParaRPr lang="en-US" sz="1200" b="0" strike="noStrike" spc="-1">
              <a:solidFill>
                <a:srgbClr val="000000"/>
              </a:solidFill>
              <a:latin typeface="Arial"/>
            </a:endParaRPr>
          </a:p>
        </p:txBody>
      </p:sp>
      <p:sp>
        <p:nvSpPr>
          <p:cNvPr id="4" name="Marcador de número de diapositiva 4">
            <a:extLst>
              <a:ext uri="{FF2B5EF4-FFF2-40B4-BE49-F238E27FC236}">
                <a16:creationId xmlns:a16="http://schemas.microsoft.com/office/drawing/2014/main" xmlns="" id="{4A833C6A-C761-C94B-9316-CE9100FB30E8}"/>
              </a:ext>
            </a:extLst>
          </p:cNvPr>
          <p:cNvSpPr>
            <a:spLocks noGrp="1"/>
          </p:cNvSpPr>
          <p:nvPr>
            <p:ph type="sldNum" idx="3"/>
          </p:nvPr>
        </p:nvSpPr>
        <p:spPr>
          <a:xfrm>
            <a:off x="6408228" y="6528529"/>
            <a:ext cx="2133360" cy="364680"/>
          </a:xfrm>
        </p:spPr>
        <p:txBody>
          <a:bodyPr/>
          <a:lstStyle/>
          <a:p>
            <a:fld id="{BC40FB3B-000C-4DA9-81C9-E3F000FD275D}" type="slidenum">
              <a:rPr lang="es-CL" b="1" smtClean="0">
                <a:solidFill>
                  <a:schemeClr val="bg1"/>
                </a:solidFill>
              </a:rPr>
              <a:t>7</a:t>
            </a:fld>
            <a:r>
              <a:rPr lang="es-CL" b="1" dirty="0">
                <a:solidFill>
                  <a:schemeClr val="bg1"/>
                </a:solidFill>
              </a:rPr>
              <a:t>/33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CFF1866E-8890-6E72-A654-55C2F56A4E5B}"/>
              </a:ext>
            </a:extLst>
          </p:cNvPr>
          <p:cNvPicPr>
            <a:picLocks noChangeAspect="1"/>
          </p:cNvPicPr>
          <p:nvPr/>
        </p:nvPicPr>
        <p:blipFill>
          <a:blip r:embed="rId2"/>
          <a:stretch>
            <a:fillRect/>
          </a:stretch>
        </p:blipFill>
        <p:spPr>
          <a:xfrm>
            <a:off x="802791" y="3469379"/>
            <a:ext cx="6697010" cy="2705478"/>
          </a:xfrm>
          <a:prstGeom prst="rect">
            <a:avLst/>
          </a:prstGeom>
        </p:spPr>
      </p:pic>
      <p:sp>
        <p:nvSpPr>
          <p:cNvPr id="5" name="TextBox 3">
            <a:extLst>
              <a:ext uri="{FF2B5EF4-FFF2-40B4-BE49-F238E27FC236}">
                <a16:creationId xmlns:a16="http://schemas.microsoft.com/office/drawing/2014/main" xmlns="" id="{36701CB9-16CA-A887-B9FA-B4D57DD93942}"/>
              </a:ext>
            </a:extLst>
          </p:cNvPr>
          <p:cNvSpPr txBox="1"/>
          <p:nvPr/>
        </p:nvSpPr>
        <p:spPr>
          <a:xfrm>
            <a:off x="601428" y="1200881"/>
            <a:ext cx="6124112" cy="338554"/>
          </a:xfrm>
          <a:prstGeom prst="rect">
            <a:avLst/>
          </a:prstGeom>
          <a:noFill/>
        </p:spPr>
        <p:txBody>
          <a:bodyPr wrap="square" rtlCol="0">
            <a:spAutoFit/>
          </a:bodyPr>
          <a:lstStyle/>
          <a:p>
            <a:r>
              <a:rPr lang="es-CL" sz="1600" spc="200" dirty="0">
                <a:solidFill>
                  <a:schemeClr val="accent2">
                    <a:lumMod val="75000"/>
                  </a:schemeClr>
                </a:solidFill>
                <a:latin typeface="Roboto Medium"/>
                <a:cs typeface="Roboto Medium"/>
              </a:rPr>
              <a:t>Esquema General </a:t>
            </a:r>
            <a:r>
              <a:rPr lang="es-CL" sz="1600" spc="200" dirty="0" smtClean="0">
                <a:solidFill>
                  <a:schemeClr val="accent2">
                    <a:lumMod val="75000"/>
                  </a:schemeClr>
                </a:solidFill>
                <a:latin typeface="Roboto Medium"/>
                <a:cs typeface="Roboto Medium"/>
              </a:rPr>
              <a:t>de las </a:t>
            </a:r>
            <a:r>
              <a:rPr lang="es-CL" sz="1600" spc="200" dirty="0" err="1" smtClean="0">
                <a:solidFill>
                  <a:schemeClr val="accent2">
                    <a:lumMod val="75000"/>
                  </a:schemeClr>
                </a:solidFill>
                <a:latin typeface="Roboto Medium"/>
                <a:cs typeface="Roboto Medium"/>
              </a:rPr>
              <a:t>Metaheurísticas</a:t>
            </a:r>
            <a:endParaRPr lang="es-CL" sz="1600" spc="200" dirty="0">
              <a:solidFill>
                <a:schemeClr val="accent2">
                  <a:lumMod val="75000"/>
                </a:schemeClr>
              </a:solidFill>
              <a:latin typeface="Roboto Medium"/>
              <a:cs typeface="Roboto Medium"/>
            </a:endParaRPr>
          </a:p>
        </p:txBody>
      </p:sp>
      <p:sp>
        <p:nvSpPr>
          <p:cNvPr id="6" name="Rectángulo 5">
            <a:extLst>
              <a:ext uri="{FF2B5EF4-FFF2-40B4-BE49-F238E27FC236}">
                <a16:creationId xmlns:a16="http://schemas.microsoft.com/office/drawing/2014/main" xmlns="" id="{6C71CA42-AE57-1E16-196C-9DB18C4EE4B9}"/>
              </a:ext>
            </a:extLst>
          </p:cNvPr>
          <p:cNvSpPr/>
          <p:nvPr/>
        </p:nvSpPr>
        <p:spPr>
          <a:xfrm>
            <a:off x="825286" y="1681624"/>
            <a:ext cx="8725212" cy="323165"/>
          </a:xfrm>
          <a:prstGeom prst="rect">
            <a:avLst/>
          </a:prstGeom>
        </p:spPr>
        <p:txBody>
          <a:bodyPr wrap="square">
            <a:spAutoFit/>
          </a:bodyPr>
          <a:lstStyle/>
          <a:p>
            <a:pPr marL="285750" indent="-285750">
              <a:buFont typeface="Arial" panose="020B0604020202020204" pitchFamily="34" charset="0"/>
              <a:buChar char="•"/>
            </a:pPr>
            <a:r>
              <a:rPr lang="it-IT" sz="1500" dirty="0">
                <a:solidFill>
                  <a:schemeClr val="tx2">
                    <a:lumMod val="75000"/>
                  </a:schemeClr>
                </a:solidFill>
                <a:latin typeface="Roboto Light"/>
                <a:cs typeface="Roboto Light"/>
              </a:rPr>
              <a:t>Las metaheurísticas basadas en población poseen una estructura de 3 ’’for’’ anidados:</a:t>
            </a:r>
          </a:p>
        </p:txBody>
      </p:sp>
      <p:sp>
        <p:nvSpPr>
          <p:cNvPr id="7" name="Rectángulo 6">
            <a:extLst>
              <a:ext uri="{FF2B5EF4-FFF2-40B4-BE49-F238E27FC236}">
                <a16:creationId xmlns:a16="http://schemas.microsoft.com/office/drawing/2014/main" xmlns="" id="{64BDC173-3C67-C17F-1ECB-F50898859B47}"/>
              </a:ext>
            </a:extLst>
          </p:cNvPr>
          <p:cNvSpPr/>
          <p:nvPr/>
        </p:nvSpPr>
        <p:spPr>
          <a:xfrm>
            <a:off x="852450" y="2110766"/>
            <a:ext cx="5048930" cy="323165"/>
          </a:xfrm>
          <a:prstGeom prst="rect">
            <a:avLst/>
          </a:prstGeom>
        </p:spPr>
        <p:txBody>
          <a:bodyPr wrap="square">
            <a:spAutoFit/>
          </a:bodyPr>
          <a:lstStyle/>
          <a:p>
            <a:pPr marL="742950" lvl="1" indent="-285750">
              <a:buFont typeface="Arial" panose="020B0604020202020204" pitchFamily="34" charset="0"/>
              <a:buChar char="•"/>
            </a:pPr>
            <a:r>
              <a:rPr lang="it-IT" sz="1500" dirty="0">
                <a:solidFill>
                  <a:schemeClr val="tx2">
                    <a:lumMod val="75000"/>
                  </a:schemeClr>
                </a:solidFill>
                <a:latin typeface="Roboto Light"/>
                <a:cs typeface="Roboto Light"/>
              </a:rPr>
              <a:t>El primero ‘for’ hace referencia a las iteraciones</a:t>
            </a:r>
          </a:p>
        </p:txBody>
      </p:sp>
      <p:sp>
        <p:nvSpPr>
          <p:cNvPr id="8" name="Rectángulo 7">
            <a:extLst>
              <a:ext uri="{FF2B5EF4-FFF2-40B4-BE49-F238E27FC236}">
                <a16:creationId xmlns:a16="http://schemas.microsoft.com/office/drawing/2014/main" xmlns="" id="{5CB1265C-1191-F167-0AAB-3849105E3ED0}"/>
              </a:ext>
            </a:extLst>
          </p:cNvPr>
          <p:cNvSpPr/>
          <p:nvPr/>
        </p:nvSpPr>
        <p:spPr>
          <a:xfrm>
            <a:off x="852449" y="2431376"/>
            <a:ext cx="6242005" cy="323165"/>
          </a:xfrm>
          <a:prstGeom prst="rect">
            <a:avLst/>
          </a:prstGeom>
        </p:spPr>
        <p:txBody>
          <a:bodyPr wrap="square">
            <a:spAutoFit/>
          </a:bodyPr>
          <a:lstStyle/>
          <a:p>
            <a:pPr marL="742950" lvl="1" indent="-285750">
              <a:buFont typeface="Arial" panose="020B0604020202020204" pitchFamily="34" charset="0"/>
              <a:buChar char="•"/>
            </a:pPr>
            <a:r>
              <a:rPr lang="it-IT" sz="1500" dirty="0">
                <a:solidFill>
                  <a:schemeClr val="tx2">
                    <a:lumMod val="75000"/>
                  </a:schemeClr>
                </a:solidFill>
                <a:latin typeface="Roboto Light"/>
                <a:cs typeface="Roboto Light"/>
              </a:rPr>
              <a:t>El segundo ‘for’ hace referencia a los individuos o soluciones.</a:t>
            </a:r>
          </a:p>
        </p:txBody>
      </p:sp>
      <p:sp>
        <p:nvSpPr>
          <p:cNvPr id="9" name="Rectángulo 8">
            <a:extLst>
              <a:ext uri="{FF2B5EF4-FFF2-40B4-BE49-F238E27FC236}">
                <a16:creationId xmlns:a16="http://schemas.microsoft.com/office/drawing/2014/main" xmlns="" id="{E9A7A2E3-A154-FD54-E65E-7249F717277F}"/>
              </a:ext>
            </a:extLst>
          </p:cNvPr>
          <p:cNvSpPr/>
          <p:nvPr/>
        </p:nvSpPr>
        <p:spPr>
          <a:xfrm>
            <a:off x="852448" y="2751562"/>
            <a:ext cx="7208657" cy="323165"/>
          </a:xfrm>
          <a:prstGeom prst="rect">
            <a:avLst/>
          </a:prstGeom>
        </p:spPr>
        <p:txBody>
          <a:bodyPr wrap="square">
            <a:spAutoFit/>
          </a:bodyPr>
          <a:lstStyle/>
          <a:p>
            <a:pPr marL="742950" lvl="1" indent="-285750">
              <a:buFont typeface="Arial" panose="020B0604020202020204" pitchFamily="34" charset="0"/>
              <a:buChar char="•"/>
            </a:pPr>
            <a:r>
              <a:rPr lang="it-IT" sz="1500" dirty="0">
                <a:solidFill>
                  <a:schemeClr val="tx2">
                    <a:lumMod val="75000"/>
                  </a:schemeClr>
                </a:solidFill>
                <a:latin typeface="Roboto Light"/>
                <a:cs typeface="Roboto Light"/>
              </a:rPr>
              <a:t>El tercer ‘for’ hace referencia a las dimensiones o variables de decisión.</a:t>
            </a:r>
          </a:p>
        </p:txBody>
      </p:sp>
      <p:sp>
        <p:nvSpPr>
          <p:cNvPr id="10" name="Rectángulo 9">
            <a:extLst>
              <a:ext uri="{FF2B5EF4-FFF2-40B4-BE49-F238E27FC236}">
                <a16:creationId xmlns:a16="http://schemas.microsoft.com/office/drawing/2014/main" xmlns="" id="{F91717D5-1E68-00CF-3909-1A76D5E3EB86}"/>
              </a:ext>
            </a:extLst>
          </p:cNvPr>
          <p:cNvSpPr/>
          <p:nvPr/>
        </p:nvSpPr>
        <p:spPr>
          <a:xfrm>
            <a:off x="908432" y="4151712"/>
            <a:ext cx="2255520" cy="25955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xmlns="" id="{DFCC1379-2F9A-C553-BB97-42148080C006}"/>
              </a:ext>
            </a:extLst>
          </p:cNvPr>
          <p:cNvSpPr/>
          <p:nvPr/>
        </p:nvSpPr>
        <p:spPr>
          <a:xfrm>
            <a:off x="908432" y="4456585"/>
            <a:ext cx="2810949" cy="25955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D70B88B6-619E-4940-97E6-74CCE32D93DB}"/>
              </a:ext>
            </a:extLst>
          </p:cNvPr>
          <p:cNvSpPr/>
          <p:nvPr/>
        </p:nvSpPr>
        <p:spPr>
          <a:xfrm>
            <a:off x="908432" y="4692340"/>
            <a:ext cx="3283320" cy="25955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xmlns="" id="{92109465-A011-A6F8-D28D-B6080B30E73B}"/>
                  </a:ext>
                </a:extLst>
              </p:cNvPr>
              <p:cNvSpPr/>
              <p:nvPr/>
            </p:nvSpPr>
            <p:spPr>
              <a:xfrm>
                <a:off x="852447" y="3007331"/>
                <a:ext cx="7417665" cy="323165"/>
              </a:xfrm>
              <a:prstGeom prst="rect">
                <a:avLst/>
              </a:prstGeom>
            </p:spPr>
            <p:txBody>
              <a:bodyPr wrap="square">
                <a:spAutoFit/>
              </a:bodyPr>
              <a:lstStyle/>
              <a:p>
                <a:pPr marL="742950" lvl="1" indent="-285750">
                  <a:buFont typeface="Arial" panose="020B0604020202020204" pitchFamily="34" charset="0"/>
                  <a:buChar char="•"/>
                </a:pPr>
                <a14:m>
                  <m:oMath xmlns:m="http://schemas.openxmlformats.org/officeDocument/2006/math">
                    <m:r>
                      <m:rPr>
                        <m:sty m:val="p"/>
                      </m:rPr>
                      <a:rPr lang="es-CL" sz="1500" b="0" i="0" smtClean="0">
                        <a:solidFill>
                          <a:schemeClr val="tx2">
                            <a:lumMod val="75000"/>
                          </a:schemeClr>
                        </a:solidFill>
                        <a:latin typeface="Cambria Math" panose="02040503050406030204" pitchFamily="18" charset="0"/>
                        <a:cs typeface="Roboto Light"/>
                      </a:rPr>
                      <m:t>Δ</m:t>
                    </m:r>
                  </m:oMath>
                </a14:m>
                <a:r>
                  <a:rPr lang="it-IT" sz="1500" dirty="0">
                    <a:solidFill>
                      <a:schemeClr val="tx2">
                        <a:lumMod val="75000"/>
                      </a:schemeClr>
                    </a:solidFill>
                    <a:latin typeface="Roboto Light"/>
                    <a:cs typeface="Roboto Light"/>
                  </a:rPr>
                  <a:t> indica un operador de perturbación (característica de cada metaheurística).</a:t>
                </a:r>
              </a:p>
            </p:txBody>
          </p:sp>
        </mc:Choice>
        <mc:Fallback xmlns="">
          <p:sp>
            <p:nvSpPr>
              <p:cNvPr id="13" name="Rectángulo 12">
                <a:extLst>
                  <a:ext uri="{FF2B5EF4-FFF2-40B4-BE49-F238E27FC236}">
                    <a16:creationId xmlns:a16="http://schemas.microsoft.com/office/drawing/2014/main" id="{92109465-A011-A6F8-D28D-B6080B30E73B}"/>
                  </a:ext>
                </a:extLst>
              </p:cNvPr>
              <p:cNvSpPr>
                <a:spLocks noRot="1" noChangeAspect="1" noMove="1" noResize="1" noEditPoints="1" noAdjustHandles="1" noChangeArrowheads="1" noChangeShapeType="1" noTextEdit="1"/>
              </p:cNvSpPr>
              <p:nvPr/>
            </p:nvSpPr>
            <p:spPr>
              <a:xfrm>
                <a:off x="852447" y="3007331"/>
                <a:ext cx="7417665" cy="323165"/>
              </a:xfrm>
              <a:prstGeom prst="rect">
                <a:avLst/>
              </a:prstGeom>
              <a:blipFill>
                <a:blip r:embed="rId3"/>
                <a:stretch>
                  <a:fillRect t="-1887" b="-22642"/>
                </a:stretch>
              </a:blipFill>
            </p:spPr>
            <p:txBody>
              <a:bodyPr/>
              <a:lstStyle/>
              <a:p>
                <a:r>
                  <a:rPr lang="es-CL">
                    <a:noFill/>
                  </a:rPr>
                  <a:t> </a:t>
                </a:r>
              </a:p>
            </p:txBody>
          </p:sp>
        </mc:Fallback>
      </mc:AlternateContent>
      <p:sp>
        <p:nvSpPr>
          <p:cNvPr id="14" name="Rectángulo 13">
            <a:extLst>
              <a:ext uri="{FF2B5EF4-FFF2-40B4-BE49-F238E27FC236}">
                <a16:creationId xmlns:a16="http://schemas.microsoft.com/office/drawing/2014/main" xmlns="" id="{7B15BFD4-DA44-7D02-0116-416BF9DE2F29}"/>
              </a:ext>
            </a:extLst>
          </p:cNvPr>
          <p:cNvSpPr/>
          <p:nvPr/>
        </p:nvSpPr>
        <p:spPr>
          <a:xfrm>
            <a:off x="3888903" y="4951919"/>
            <a:ext cx="485072" cy="25955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7" name="Marcador de número de diapositiva 4">
            <a:extLst>
              <a:ext uri="{FF2B5EF4-FFF2-40B4-BE49-F238E27FC236}">
                <a16:creationId xmlns:a16="http://schemas.microsoft.com/office/drawing/2014/main" xmlns="" id="{CB823F39-739E-BCB1-8CE5-07D7E9C72048}"/>
              </a:ext>
            </a:extLst>
          </p:cNvPr>
          <p:cNvSpPr>
            <a:spLocks noGrp="1"/>
          </p:cNvSpPr>
          <p:nvPr>
            <p:ph type="sldNum" idx="3"/>
          </p:nvPr>
        </p:nvSpPr>
        <p:spPr>
          <a:xfrm>
            <a:off x="6408228" y="6528529"/>
            <a:ext cx="2133360" cy="364680"/>
          </a:xfrm>
        </p:spPr>
        <p:txBody>
          <a:bodyPr/>
          <a:lstStyle/>
          <a:p>
            <a:fld id="{BC40FB3B-000C-4DA9-81C9-E3F000FD275D}" type="slidenum">
              <a:rPr lang="es-CL" b="1" smtClean="0">
                <a:solidFill>
                  <a:schemeClr val="bg1"/>
                </a:solidFill>
              </a:rPr>
              <a:t>8</a:t>
            </a:fld>
            <a:r>
              <a:rPr lang="es-CL" b="1" dirty="0">
                <a:solidFill>
                  <a:schemeClr val="bg1"/>
                </a:solidFill>
              </a:rPr>
              <a:t>/33</a:t>
            </a:r>
          </a:p>
        </p:txBody>
      </p:sp>
    </p:spTree>
    <p:extLst>
      <p:ext uri="{BB962C8B-B14F-4D97-AF65-F5344CB8AC3E}">
        <p14:creationId xmlns:p14="http://schemas.microsoft.com/office/powerpoint/2010/main" val="399726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10"/>
                                        </p:tgtEl>
                                        <p:attrNameLst>
                                          <p:attrName>ppt_w</p:attrName>
                                        </p:attrNameLst>
                                      </p:cBhvr>
                                      <p:tavLst>
                                        <p:tav tm="0">
                                          <p:val>
                                            <p:strVal val="ppt_w"/>
                                          </p:val>
                                        </p:tav>
                                        <p:tav tm="100000">
                                          <p:val>
                                            <p:fltVal val="0"/>
                                          </p:val>
                                        </p:tav>
                                      </p:tavLst>
                                    </p:anim>
                                    <p:anim calcmode="lin" valueType="num">
                                      <p:cBhvr>
                                        <p:cTn id="19" dur="500"/>
                                        <p:tgtEl>
                                          <p:spTgt spid="10"/>
                                        </p:tgtEl>
                                        <p:attrNameLst>
                                          <p:attrName>ppt_h</p:attrName>
                                        </p:attrNameLst>
                                      </p:cBhvr>
                                      <p:tavLst>
                                        <p:tav tm="0">
                                          <p:val>
                                            <p:strVal val="ppt_h"/>
                                          </p:val>
                                        </p:tav>
                                        <p:tav tm="100000">
                                          <p:val>
                                            <p:fltVal val="0"/>
                                          </p:val>
                                        </p:tav>
                                      </p:tavLst>
                                    </p:anim>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11"/>
                                        </p:tgtEl>
                                        <p:attrNameLst>
                                          <p:attrName>ppt_w</p:attrName>
                                        </p:attrNameLst>
                                      </p:cBhvr>
                                      <p:tavLst>
                                        <p:tav tm="0">
                                          <p:val>
                                            <p:strVal val="ppt_w"/>
                                          </p:val>
                                        </p:tav>
                                        <p:tav tm="100000">
                                          <p:val>
                                            <p:fltVal val="0"/>
                                          </p:val>
                                        </p:tav>
                                      </p:tavLst>
                                    </p:anim>
                                    <p:anim calcmode="lin" valueType="num">
                                      <p:cBhvr>
                                        <p:cTn id="38" dur="500"/>
                                        <p:tgtEl>
                                          <p:spTgt spid="11"/>
                                        </p:tgtEl>
                                        <p:attrNameLst>
                                          <p:attrName>ppt_h</p:attrName>
                                        </p:attrNameLst>
                                      </p:cBhvr>
                                      <p:tavLst>
                                        <p:tav tm="0">
                                          <p:val>
                                            <p:strVal val="ppt_h"/>
                                          </p:val>
                                        </p:tav>
                                        <p:tav tm="100000">
                                          <p:val>
                                            <p:fltVal val="0"/>
                                          </p:val>
                                        </p:tav>
                                      </p:tavLst>
                                    </p:anim>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grpId="1" nodeType="clickEffect">
                                  <p:stCondLst>
                                    <p:cond delay="0"/>
                                  </p:stCondLst>
                                  <p:childTnLst>
                                    <p:anim calcmode="lin" valueType="num">
                                      <p:cBhvr>
                                        <p:cTn id="56" dur="500"/>
                                        <p:tgtEl>
                                          <p:spTgt spid="12"/>
                                        </p:tgtEl>
                                        <p:attrNameLst>
                                          <p:attrName>ppt_w</p:attrName>
                                        </p:attrNameLst>
                                      </p:cBhvr>
                                      <p:tavLst>
                                        <p:tav tm="0">
                                          <p:val>
                                            <p:strVal val="ppt_w"/>
                                          </p:val>
                                        </p:tav>
                                        <p:tav tm="100000">
                                          <p:val>
                                            <p:fltVal val="0"/>
                                          </p:val>
                                        </p:tav>
                                      </p:tavLst>
                                    </p:anim>
                                    <p:anim calcmode="lin" valueType="num">
                                      <p:cBhvr>
                                        <p:cTn id="57" dur="500"/>
                                        <p:tgtEl>
                                          <p:spTgt spid="12"/>
                                        </p:tgtEl>
                                        <p:attrNameLst>
                                          <p:attrName>ppt_h</p:attrName>
                                        </p:attrNameLst>
                                      </p:cBhvr>
                                      <p:tavLst>
                                        <p:tav tm="0">
                                          <p:val>
                                            <p:strVal val="ppt_h"/>
                                          </p:val>
                                        </p:tav>
                                        <p:tav tm="100000">
                                          <p:val>
                                            <p:fltVal val="0"/>
                                          </p:val>
                                        </p:tav>
                                      </p:tavLst>
                                    </p:anim>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xit" presetSubtype="32" fill="hold" grpId="1" nodeType="clickEffect">
                                  <p:stCondLst>
                                    <p:cond delay="0"/>
                                  </p:stCondLst>
                                  <p:childTnLst>
                                    <p:anim calcmode="lin" valueType="num">
                                      <p:cBhvr>
                                        <p:cTn id="75" dur="500"/>
                                        <p:tgtEl>
                                          <p:spTgt spid="14"/>
                                        </p:tgtEl>
                                        <p:attrNameLst>
                                          <p:attrName>ppt_w</p:attrName>
                                        </p:attrNameLst>
                                      </p:cBhvr>
                                      <p:tavLst>
                                        <p:tav tm="0">
                                          <p:val>
                                            <p:strVal val="ppt_w"/>
                                          </p:val>
                                        </p:tav>
                                        <p:tav tm="100000">
                                          <p:val>
                                            <p:fltVal val="0"/>
                                          </p:val>
                                        </p:tav>
                                      </p:tavLst>
                                    </p:anim>
                                    <p:anim calcmode="lin" valueType="num">
                                      <p:cBhvr>
                                        <p:cTn id="76" dur="500"/>
                                        <p:tgtEl>
                                          <p:spTgt spid="14"/>
                                        </p:tgtEl>
                                        <p:attrNameLst>
                                          <p:attrName>ppt_h</p:attrName>
                                        </p:attrNameLst>
                                      </p:cBhvr>
                                      <p:tavLst>
                                        <p:tav tm="0">
                                          <p:val>
                                            <p:strVal val="ppt_h"/>
                                          </p:val>
                                        </p:tav>
                                        <p:tav tm="100000">
                                          <p:val>
                                            <p:fltVal val="0"/>
                                          </p:val>
                                        </p:tav>
                                      </p:tavLst>
                                    </p:anim>
                                    <p:animEffect transition="out" filter="fade">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0" grpId="1" animBg="1"/>
      <p:bldP spid="11" grpId="0" animBg="1"/>
      <p:bldP spid="11" grpId="1" animBg="1"/>
      <p:bldP spid="12" grpId="0" animBg="1"/>
      <p:bldP spid="12" grpId="1" animBg="1"/>
      <p:bldP spid="13" grpId="0"/>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adroTexto 176"/>
          <p:cNvSpPr txBox="1"/>
          <p:nvPr/>
        </p:nvSpPr>
        <p:spPr>
          <a:xfrm>
            <a:off x="457200" y="1143000"/>
            <a:ext cx="6629400" cy="389160"/>
          </a:xfrm>
          <a:prstGeom prst="rect">
            <a:avLst/>
          </a:prstGeom>
          <a:noFill/>
          <a:ln w="0">
            <a:noFill/>
          </a:ln>
        </p:spPr>
        <p:txBody>
          <a:bodyPr lIns="90000" tIns="45000" rIns="90000" bIns="45000" anchor="t">
            <a:noAutofit/>
          </a:bodyPr>
          <a:lstStyle/>
          <a:p>
            <a:pPr>
              <a:lnSpc>
                <a:spcPct val="100000"/>
              </a:lnSpc>
            </a:pPr>
            <a:r>
              <a:rPr lang="es-CL" sz="2000" b="1" strike="noStrike" spc="-1" dirty="0">
                <a:solidFill>
                  <a:srgbClr val="17375E"/>
                </a:solidFill>
                <a:latin typeface="Roboto Light"/>
              </a:rPr>
              <a:t>Metaheurísticas </a:t>
            </a:r>
            <a:r>
              <a:rPr lang="es-CL" sz="2000" b="1" spc="-1" dirty="0">
                <a:solidFill>
                  <a:srgbClr val="17375E"/>
                </a:solidFill>
                <a:latin typeface="Roboto Light"/>
              </a:rPr>
              <a:t>según inspiración</a:t>
            </a:r>
            <a:endParaRPr lang="en-US" sz="2000" b="1" strike="noStrike" spc="-1" dirty="0">
              <a:solidFill>
                <a:srgbClr val="000000"/>
              </a:solidFill>
              <a:latin typeface="Arial"/>
            </a:endParaRPr>
          </a:p>
        </p:txBody>
      </p:sp>
      <p:sp>
        <p:nvSpPr>
          <p:cNvPr id="2" name="Rectangle 4">
            <a:extLst>
              <a:ext uri="{FF2B5EF4-FFF2-40B4-BE49-F238E27FC236}">
                <a16:creationId xmlns:a16="http://schemas.microsoft.com/office/drawing/2014/main" xmlns="" id="{FDF8DEB8-C427-AB42-452F-94A19C00A7AC}"/>
              </a:ext>
            </a:extLst>
          </p:cNvPr>
          <p:cNvSpPr txBox="1">
            <a:spLocks/>
          </p:cNvSpPr>
          <p:nvPr/>
        </p:nvSpPr>
        <p:spPr bwMode="auto">
          <a:xfrm>
            <a:off x="457200" y="6264357"/>
            <a:ext cx="8229600" cy="395287"/>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s-CL" sz="1200" b="1" dirty="0">
                <a:solidFill>
                  <a:srgbClr val="953735"/>
                </a:solidFill>
                <a:latin typeface="Roboto Medium"/>
                <a:ea typeface="Roboto Medium"/>
                <a:cs typeface="Roboto Medium"/>
              </a:rPr>
              <a:t>New Advancements in Swarm Algorithms: Operators and Applications, Cuevas et al., 2020.</a:t>
            </a:r>
            <a:endParaRPr lang="es-ES_tradnl" altLang="es-CL" sz="1200" b="1" dirty="0">
              <a:solidFill>
                <a:srgbClr val="953735"/>
              </a:solidFill>
              <a:latin typeface="Roboto Medium"/>
              <a:ea typeface="Roboto Medium"/>
              <a:cs typeface="Roboto Medium"/>
            </a:endParaRPr>
          </a:p>
        </p:txBody>
      </p:sp>
      <p:pic>
        <p:nvPicPr>
          <p:cNvPr id="3" name="Imagen 2">
            <a:extLst>
              <a:ext uri="{FF2B5EF4-FFF2-40B4-BE49-F238E27FC236}">
                <a16:creationId xmlns:a16="http://schemas.microsoft.com/office/drawing/2014/main" xmlns="" id="{1AEFC0ED-AE9F-6BB4-D5D1-9A62620FD1EE}"/>
              </a:ext>
            </a:extLst>
          </p:cNvPr>
          <p:cNvPicPr>
            <a:picLocks noChangeAspect="1"/>
          </p:cNvPicPr>
          <p:nvPr/>
        </p:nvPicPr>
        <p:blipFill>
          <a:blip r:embed="rId3"/>
          <a:stretch>
            <a:fillRect/>
          </a:stretch>
        </p:blipFill>
        <p:spPr>
          <a:xfrm>
            <a:off x="2756088" y="1868993"/>
            <a:ext cx="3631824" cy="3820490"/>
          </a:xfrm>
          <a:prstGeom prst="rect">
            <a:avLst/>
          </a:prstGeom>
        </p:spPr>
      </p:pic>
      <p:sp>
        <p:nvSpPr>
          <p:cNvPr id="6" name="Marcador de número de diapositiva 4">
            <a:extLst>
              <a:ext uri="{FF2B5EF4-FFF2-40B4-BE49-F238E27FC236}">
                <a16:creationId xmlns:a16="http://schemas.microsoft.com/office/drawing/2014/main" xmlns="" id="{25FB8043-976D-EF4F-B064-4E7129D021C7}"/>
              </a:ext>
            </a:extLst>
          </p:cNvPr>
          <p:cNvSpPr txBox="1">
            <a:spLocks/>
          </p:cNvSpPr>
          <p:nvPr/>
        </p:nvSpPr>
        <p:spPr>
          <a:xfrm>
            <a:off x="6408228" y="6528529"/>
            <a:ext cx="2133360" cy="364680"/>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40FB3B-000C-4DA9-81C9-E3F000FD275D}" type="slidenum">
              <a:rPr lang="es-CL" b="1" smtClean="0">
                <a:solidFill>
                  <a:schemeClr val="bg1"/>
                </a:solidFill>
              </a:rPr>
              <a:pPr/>
              <a:t>9</a:t>
            </a:fld>
            <a:r>
              <a:rPr lang="es-CL" b="1" dirty="0">
                <a:solidFill>
                  <a:schemeClr val="bg1"/>
                </a:solidFill>
              </a:rPr>
              <a:t>/33</a:t>
            </a:r>
          </a:p>
        </p:txBody>
      </p:sp>
    </p:spTree>
  </p:cSld>
  <p:clrMapOvr>
    <a:masterClrMapping/>
  </p:clrMapOvr>
</p:sld>
</file>

<file path=ppt/theme/theme1.xml><?xml version="1.0" encoding="utf-8"?>
<a:theme xmlns:a="http://schemas.openxmlformats.org/drawingml/2006/main" name="PUCV 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Presentacion Diplomado</Template>
  <TotalTime>10963</TotalTime>
  <Words>3266</Words>
  <Application>Microsoft Office PowerPoint</Application>
  <PresentationFormat>Presentación en pantalla (4:3)</PresentationFormat>
  <Paragraphs>296</Paragraphs>
  <Slides>38</Slides>
  <Notes>12</Notes>
  <HiddenSlides>0</HiddenSlides>
  <MMClips>0</MMClips>
  <ScaleCrop>false</ScaleCrop>
  <HeadingPairs>
    <vt:vector size="4" baseType="variant">
      <vt:variant>
        <vt:lpstr>Tema</vt:lpstr>
      </vt:variant>
      <vt:variant>
        <vt:i4>3</vt:i4>
      </vt:variant>
      <vt:variant>
        <vt:lpstr>Títulos de diapositiva</vt:lpstr>
      </vt:variant>
      <vt:variant>
        <vt:i4>38</vt:i4>
      </vt:variant>
    </vt:vector>
  </HeadingPairs>
  <TitlesOfParts>
    <vt:vector size="41" baseType="lpstr">
      <vt:lpstr>PUCV 01</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Ahora algunos ejemplos de metaheurísticas  + en detalle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Company>Al Fragor Ediciones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Felipe Andres Cisternas Caneo</dc:creator>
  <cp:lastModifiedBy>Broderick</cp:lastModifiedBy>
  <cp:revision>78</cp:revision>
  <dcterms:created xsi:type="dcterms:W3CDTF">2020-09-24T15:58:08Z</dcterms:created>
  <dcterms:modified xsi:type="dcterms:W3CDTF">2023-11-14T22:22:42Z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Presentación en pantalla (4:3)</vt:lpwstr>
  </property>
  <property fmtid="{D5CDD505-2E9C-101B-9397-08002B2CF9AE}" pid="4" name="Slides">
    <vt:i4>12</vt:i4>
  </property>
</Properties>
</file>