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DzhBRzQ48Lztqgz8k9XWyW86U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" name="Google Shape;3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31.jpg"/><Relationship Id="rId8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28.jpg"/><Relationship Id="rId6" Type="http://schemas.openxmlformats.org/officeDocument/2006/relationships/image" Target="../media/image27.jpg"/><Relationship Id="rId7" Type="http://schemas.openxmlformats.org/officeDocument/2006/relationships/image" Target="../media/image29.jpg"/><Relationship Id="rId8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Relationship Id="rId4" Type="http://schemas.openxmlformats.org/officeDocument/2006/relationships/hyperlink" Target="http://www.youtube.com/watch?v=C4-O5KxmFZI" TargetMode="External"/><Relationship Id="rId5" Type="http://schemas.openxmlformats.org/officeDocument/2006/relationships/image" Target="../media/image3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819255" y="1508217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6000"/>
              <a:buFont typeface="Roboto"/>
              <a:buNone/>
            </a:pPr>
            <a:r>
              <a:rPr b="1" lang="es-ES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FACULTAD DE INGENIERÍA</a:t>
            </a:r>
            <a:endParaRPr/>
          </a:p>
        </p:txBody>
      </p:sp>
      <p:sp>
        <p:nvSpPr>
          <p:cNvPr id="89" name="Google Shape;89;p1"/>
          <p:cNvSpPr txBox="1"/>
          <p:nvPr>
            <p:ph idx="1" type="body"/>
          </p:nvPr>
        </p:nvSpPr>
        <p:spPr>
          <a:xfrm>
            <a:off x="882230" y="4702818"/>
            <a:ext cx="8525584" cy="1487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400"/>
              <a:buNone/>
            </a:pPr>
            <a:r>
              <a:rPr lang="es-ES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Pontificia Universidad Católica de Valparaíso</a:t>
            </a:r>
            <a:endParaRPr/>
          </a:p>
        </p:txBody>
      </p:sp>
      <p:pic>
        <p:nvPicPr>
          <p:cNvPr descr="Forma&#10;&#10;Descripción generada automáticamente"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483" y="4353734"/>
            <a:ext cx="6528009" cy="83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195" name="Google Shape;19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297" y="-118"/>
            <a:ext cx="12210892" cy="69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/>
          <p:nvPr/>
        </p:nvSpPr>
        <p:spPr>
          <a:xfrm rot="5400000">
            <a:off x="2602726" y="254706"/>
            <a:ext cx="2782447" cy="8016054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7D2A2C">
              <a:alpha val="7568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2482435" y="2136753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ESCUELAS 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 CARRERAS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2619769" y="5063207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/>
          <p:nvPr/>
        </p:nvSpPr>
        <p:spPr>
          <a:xfrm>
            <a:off x="959441" y="1862729"/>
            <a:ext cx="5145192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en Construcción.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 en Construcción.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en Transporte.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 txBox="1"/>
          <p:nvPr/>
        </p:nvSpPr>
        <p:spPr>
          <a:xfrm>
            <a:off x="6318630" y="1862728"/>
            <a:ext cx="5145192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Mecánica.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 Mecánica.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Escuelas y Carreras</a:t>
            </a:r>
            <a:endParaRPr/>
          </a:p>
        </p:txBody>
      </p:sp>
      <p:pic>
        <p:nvPicPr>
          <p:cNvPr descr="Forma&#10;&#10;Descripción generada automáticamente" id="207" name="Google Shape;20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 txBox="1"/>
          <p:nvPr/>
        </p:nvSpPr>
        <p:spPr>
          <a:xfrm>
            <a:off x="946845" y="1788220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DE CONSTRUCCIÓN Y TRANSPORTE</a:t>
            </a:r>
            <a:b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1"/>
          <p:cNvSpPr txBox="1"/>
          <p:nvPr/>
        </p:nvSpPr>
        <p:spPr>
          <a:xfrm>
            <a:off x="6274547" y="1788219"/>
            <a:ext cx="5157787" cy="660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MECÁNICA</a:t>
            </a:r>
            <a:br>
              <a:rPr b="1" i="0" lang="es-ES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i="0" sz="2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965738" y="3770877"/>
            <a:ext cx="5130815" cy="2866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Eléctrica.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 Electrónica.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en Telecomunicaciones.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 Eléctrica.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Electrónica.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6324927" y="4101554"/>
            <a:ext cx="5145192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Química.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Metalúrgica.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 de Minas.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 txBox="1"/>
          <p:nvPr/>
        </p:nvSpPr>
        <p:spPr>
          <a:xfrm>
            <a:off x="953142" y="3696368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ELÉCTRICA</a:t>
            </a:r>
            <a:b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11"/>
          <p:cNvSpPr txBox="1"/>
          <p:nvPr/>
        </p:nvSpPr>
        <p:spPr>
          <a:xfrm>
            <a:off x="6280844" y="3753878"/>
            <a:ext cx="5330315" cy="660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49999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QUÍMICA</a:t>
            </a:r>
            <a:endParaRPr b="1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/>
        </p:nvSpPr>
        <p:spPr>
          <a:xfrm>
            <a:off x="946846" y="1862729"/>
            <a:ext cx="5145192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Bioquímica.</a:t>
            </a:r>
            <a:endParaRPr/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 txBox="1"/>
          <p:nvPr/>
        </p:nvSpPr>
        <p:spPr>
          <a:xfrm>
            <a:off x="6306035" y="1862728"/>
            <a:ext cx="5145192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Informática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en Ciencia de Datos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 en Informática</a:t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Escuelas y Carreras</a:t>
            </a:r>
            <a:endParaRPr/>
          </a:p>
        </p:txBody>
      </p:sp>
      <p:pic>
        <p:nvPicPr>
          <p:cNvPr descr="Forma&#10;&#10;Descripción generada automáticamente" id="221" name="Google Shape;22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2"/>
          <p:cNvSpPr txBox="1"/>
          <p:nvPr/>
        </p:nvSpPr>
        <p:spPr>
          <a:xfrm>
            <a:off x="934250" y="1788220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BIOQUÍMICA</a:t>
            </a:r>
            <a:b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12"/>
          <p:cNvSpPr txBox="1"/>
          <p:nvPr/>
        </p:nvSpPr>
        <p:spPr>
          <a:xfrm>
            <a:off x="6261952" y="1788219"/>
            <a:ext cx="5157787" cy="660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INFORMÁTICA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978333" y="3159661"/>
            <a:ext cx="5130815" cy="2866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 Industrial.</a:t>
            </a:r>
            <a:endParaRPr/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2"/>
          <p:cNvSpPr txBox="1"/>
          <p:nvPr/>
        </p:nvSpPr>
        <p:spPr>
          <a:xfrm>
            <a:off x="6312332" y="4303076"/>
            <a:ext cx="5145192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Ingeniería Civil.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940547" y="3236293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INDUSTRIAL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6268249" y="3955398"/>
            <a:ext cx="5330315" cy="660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49999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 CIVIL</a:t>
            </a:r>
            <a:endParaRPr b="1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233" name="Google Shape;23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8891" y="-119"/>
            <a:ext cx="12210892" cy="69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 rot="5400000">
            <a:off x="2794800" y="68930"/>
            <a:ext cx="2776150" cy="8393905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1A4875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2507625" y="1708522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INFRAESTRUCTURA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2644959" y="4634976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Infraestructura</a:t>
            </a:r>
            <a:endParaRPr/>
          </a:p>
        </p:txBody>
      </p:sp>
      <p:pic>
        <p:nvPicPr>
          <p:cNvPr descr="Forma&#10;&#10;Descripción generada automáticamente" id="243" name="Google Shape;24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4"/>
          <p:cNvSpPr txBox="1"/>
          <p:nvPr/>
        </p:nvSpPr>
        <p:spPr>
          <a:xfrm>
            <a:off x="977908" y="1602439"/>
            <a:ext cx="5786876" cy="4632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Aulario de la Facultad de Ingeniería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Centro Universitario Rafael Ariztía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Centro Universitario República de Suiza (Quilpué)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Edificio Isabel Brown Caces (IBC)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Edificio Facultad de Ingeniería (FIN)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 Bioquímica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 de Ingeniería Química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Nuevo edificio de las escuelas de Ingeniería Civil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 Ingeniería de Construcción y Transporte.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dificio en medio de calle&#10;&#10;Descripción generada automáticamente" id="245" name="Google Shape;245;p14"/>
          <p:cNvPicPr preferRelativeResize="0"/>
          <p:nvPr/>
        </p:nvPicPr>
        <p:blipFill rotWithShape="1">
          <a:blip r:embed="rId5">
            <a:alphaModFix/>
          </a:blip>
          <a:srcRect b="28804" l="0" r="0" t="19183"/>
          <a:stretch/>
        </p:blipFill>
        <p:spPr>
          <a:xfrm>
            <a:off x="7293918" y="4760650"/>
            <a:ext cx="2535588" cy="1730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edificio de fondo&#10;&#10;Descripción generada automáticamente" id="246" name="Google Shape;24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5327" y="1551952"/>
            <a:ext cx="2520647" cy="145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_B4A2316 (1).jpg" id="247" name="Google Shape;24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4371" y="3079854"/>
            <a:ext cx="2513687" cy="159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_B4A2335.jpg" id="248" name="Google Shape;24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3310" y="66508"/>
            <a:ext cx="2513687" cy="14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1012586" y="1603061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8 SEDES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Infraestructura</a:t>
            </a:r>
            <a:endParaRPr/>
          </a:p>
        </p:txBody>
      </p:sp>
      <p:pic>
        <p:nvPicPr>
          <p:cNvPr descr="Forma&#10;&#10;Descripción generada automáticamente" id="255" name="Google Shape;25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 txBox="1"/>
          <p:nvPr/>
        </p:nvSpPr>
        <p:spPr>
          <a:xfrm>
            <a:off x="985029" y="1623803"/>
            <a:ext cx="5972033" cy="4632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Salas de clases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Salas de Aprendizaje Colaborativo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Laboratorios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Espacios de prototipado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Talleres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Salas de seminarios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Bibliotecas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Casinos</a:t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Entre otros espacios equipados con recursos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computacionales, destinados a trabajos de: docentes, investigadores, memoristas, alumnos y alumnas.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57" name="Google Shape;257;p15"/>
          <p:cNvGrpSpPr/>
          <p:nvPr/>
        </p:nvGrpSpPr>
        <p:grpSpPr>
          <a:xfrm>
            <a:off x="7462830" y="92305"/>
            <a:ext cx="2323239" cy="6489925"/>
            <a:chOff x="6836475" y="156243"/>
            <a:chExt cx="2351544" cy="6560783"/>
          </a:xfrm>
        </p:grpSpPr>
        <p:pic>
          <p:nvPicPr>
            <p:cNvPr descr="D:\Escritorio Lenovo\ESCRITORIO LENOVO\VANE PPT\_B4A2346.jpg" id="258" name="Google Shape;258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36475" y="156243"/>
              <a:ext cx="2351535" cy="1567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:\Escritorio Lenovo\ESCRITORIO LENOVO\VANE PPT\_B4A2372.jpg" id="259" name="Google Shape;259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36475" y="5140967"/>
              <a:ext cx="2351544" cy="1576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:\Escritorio Lenovo\ESCRITORIO LENOVO\VANE PPT\DSC_8182.jpg" id="260" name="Google Shape;260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36475" y="1819134"/>
              <a:ext cx="2351535" cy="1564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:\Escritorio Lenovo\ESCRITORIO LENOVO\VANE PPT\(17).JPG" id="261" name="Google Shape;261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836475" y="3479630"/>
              <a:ext cx="2351535" cy="15656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267" name="Google Shape;26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2594" y="-118"/>
            <a:ext cx="12210892" cy="69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/>
          <p:nvPr/>
        </p:nvSpPr>
        <p:spPr>
          <a:xfrm rot="5400000">
            <a:off x="2759399" y="98034"/>
            <a:ext cx="2782447" cy="8329399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997A5C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2482435" y="2136753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INNOVACIÓN </a:t>
            </a:r>
            <a:endParaRPr b="1" i="0" sz="4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 EMPRENDIMIENTO</a:t>
            </a:r>
            <a:endParaRPr/>
          </a:p>
        </p:txBody>
      </p:sp>
      <p:sp>
        <p:nvSpPr>
          <p:cNvPr id="270" name="Google Shape;270;p16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06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2619769" y="5063207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Innovación y emprendimiento</a:t>
            </a:r>
            <a:endParaRPr/>
          </a:p>
        </p:txBody>
      </p:sp>
      <p:pic>
        <p:nvPicPr>
          <p:cNvPr descr="Forma&#10;&#10;Descripción generada automáticamente" id="277" name="Google Shape;27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 txBox="1"/>
          <p:nvPr/>
        </p:nvSpPr>
        <p:spPr>
          <a:xfrm>
            <a:off x="932604" y="1335738"/>
            <a:ext cx="5294743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06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Aceleradora de emprendimiento en etapa inicial de la Facultad de Ingeniería. Busca potenciar la generación de emprendimientos innovadores.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1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934250" y="1489117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THE LIFT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932604" y="2902467"/>
            <a:ext cx="5458537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22872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ct val="1000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Busca potenciar el conocimiento de diseño, robótica, electrónica y emprendimiento dinámico. Cuenta con dos espacios de trabajo: el laboratorio de maquinaria y el Cowork.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11125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934250" y="2956145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VALPARAÍSO MAKERSPACE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7"/>
          <p:cNvSpPr txBox="1"/>
          <p:nvPr/>
        </p:nvSpPr>
        <p:spPr>
          <a:xfrm>
            <a:off x="932604" y="4511924"/>
            <a:ext cx="5458537" cy="1744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22872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ct val="1000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Este laboratorio está equipado con: impresoras 3D, impresora MakerBot Replicator 2X, cortadora láser, entre otras herramientas de trabajo.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11125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7"/>
          <p:cNvSpPr txBox="1"/>
          <p:nvPr/>
        </p:nvSpPr>
        <p:spPr>
          <a:xfrm>
            <a:off x="934250" y="4565602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CENTRO DE FABRICACIÓN DIGITAL</a:t>
            </a:r>
            <a:b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:\Escritorio Lenovo\ESCRITORIO LENOVO\VANE PPT\_B4A2557.jpg" id="284" name="Google Shape;28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1591" y="1713280"/>
            <a:ext cx="2341266" cy="1563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IMG_5155.JPG" id="285" name="Google Shape;28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72515" y="3344872"/>
            <a:ext cx="2354104" cy="1541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IMG_9842.jpg" id="286" name="Google Shape;28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2515" y="4954703"/>
            <a:ext cx="2355028" cy="1402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_B4A2539.jpg" id="287" name="Google Shape;287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4469" y="95472"/>
            <a:ext cx="2341266" cy="1463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293" name="Google Shape;29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297" y="-118"/>
            <a:ext cx="12210892" cy="69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/>
          <p:nvPr/>
        </p:nvSpPr>
        <p:spPr>
          <a:xfrm rot="5400000">
            <a:off x="2602726" y="254706"/>
            <a:ext cx="2782447" cy="8016054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7D2A2C">
              <a:alpha val="7568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8"/>
          <p:cNvSpPr/>
          <p:nvPr/>
        </p:nvSpPr>
        <p:spPr>
          <a:xfrm>
            <a:off x="2482435" y="2136753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SISTEMAS DE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ADMISIÓN</a:t>
            </a:r>
            <a:endParaRPr/>
          </a:p>
        </p:txBody>
      </p:sp>
      <p:sp>
        <p:nvSpPr>
          <p:cNvPr id="296" name="Google Shape;296;p18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07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8"/>
          <p:cNvSpPr/>
          <p:nvPr/>
        </p:nvSpPr>
        <p:spPr>
          <a:xfrm>
            <a:off x="2619769" y="5063207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Sistemas de Admisión</a:t>
            </a:r>
            <a:endParaRPr/>
          </a:p>
        </p:txBody>
      </p:sp>
      <p:pic>
        <p:nvPicPr>
          <p:cNvPr descr="Forma&#10;&#10;Descripción generada automáticamente" id="303" name="Google Shape;30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9"/>
          <p:cNvSpPr txBox="1"/>
          <p:nvPr/>
        </p:nvSpPr>
        <p:spPr>
          <a:xfrm>
            <a:off x="1153370" y="1876972"/>
            <a:ext cx="7616348" cy="3197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Permiten considerar aspectos distintos a los de la admisión regular a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través Prueba de Acceso a la Educación Superior (PAES). A continuación, se dispone información de las distintas vías mediante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las cuáles puede postular y los requisitos de cada una de ellas: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Talento Académico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Inclusión y Equidad (Mujeres en Ingeniería, Pueblos Originarios, Egresado/as de liceos técnicos)</a:t>
            </a:r>
            <a:endParaRPr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Talento Artístico, Deportivo y de Liderazgo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Extranjeros, etc.</a:t>
            </a:r>
            <a:endParaRPr b="0" i="0" sz="1800" u="none" cap="none" strike="noStrike">
              <a:solidFill>
                <a:srgbClr val="8787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9"/>
          <p:cNvSpPr txBox="1"/>
          <p:nvPr/>
        </p:nvSpPr>
        <p:spPr>
          <a:xfrm>
            <a:off x="934250" y="1489117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INGRESOS ESPECIALES PUCV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 rot="5400000">
            <a:off x="2602726" y="254706"/>
            <a:ext cx="2782447" cy="8016054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7D2A2C">
              <a:alpha val="7568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2435" y="1897447"/>
            <a:ext cx="8544582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¿QUIÉNES SOMOS?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781882" y="3396828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619769" y="4823901"/>
            <a:ext cx="2770909" cy="69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tipo&#10;&#10;Descripción generada automáticamente"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447" y="7"/>
            <a:ext cx="12210895" cy="6927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Sistemas de Admisión</a:t>
            </a:r>
            <a:endParaRPr/>
          </a:p>
        </p:txBody>
      </p:sp>
      <p:pic>
        <p:nvPicPr>
          <p:cNvPr descr="Forma&#10;&#10;Descripción generada automáticamente" id="311" name="Google Shape;31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0"/>
          <p:cNvSpPr txBox="1"/>
          <p:nvPr/>
        </p:nvSpPr>
        <p:spPr>
          <a:xfrm>
            <a:off x="1153370" y="1876972"/>
            <a:ext cx="7616348" cy="861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Dirigido a estudiantes de educación media con buen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rendimiento académico.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20"/>
          <p:cNvSpPr txBox="1"/>
          <p:nvPr/>
        </p:nvSpPr>
        <p:spPr>
          <a:xfrm>
            <a:off x="934250" y="1489117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INGRESO TALENTOS ACADÉMICOS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20"/>
          <p:cNvSpPr txBox="1"/>
          <p:nvPr/>
        </p:nvSpPr>
        <p:spPr>
          <a:xfrm>
            <a:off x="1153370" y="3002167"/>
            <a:ext cx="5650817" cy="1089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Dirigido a estudiantes que hayan completado sus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estudios en liceos técnicos y deseen ingresar a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cualquier carrera PUCV.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20"/>
          <p:cNvSpPr txBox="1"/>
          <p:nvPr/>
        </p:nvSpPr>
        <p:spPr>
          <a:xfrm>
            <a:off x="934250" y="2699770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INGRESO PARA EGRESADOS DE LICEOS TÉCNICOS</a:t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20"/>
          <p:cNvSpPr txBox="1"/>
          <p:nvPr/>
        </p:nvSpPr>
        <p:spPr>
          <a:xfrm>
            <a:off x="1153370" y="4255549"/>
            <a:ext cx="6163563" cy="123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Dirigido a mujeres que tengan interés en el área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científica- tecnológica o que sean líderes en sus áreas.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20"/>
          <p:cNvSpPr txBox="1"/>
          <p:nvPr/>
        </p:nvSpPr>
        <p:spPr>
          <a:xfrm>
            <a:off x="934250" y="3953152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INGRESO ESPECIAL PARA MUJERES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1153370" y="5295286"/>
            <a:ext cx="6334477" cy="123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Dirigido a estudiantes que han participado en servicios a la comunidad, cuentan con sus propios emprendimientos o han ejercido como líderes. </a:t>
            </a:r>
            <a:br>
              <a:rPr b="0" i="0" lang="es-ES" sz="18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20"/>
          <p:cNvSpPr txBox="1"/>
          <p:nvPr/>
        </p:nvSpPr>
        <p:spPr>
          <a:xfrm>
            <a:off x="934250" y="4992889"/>
            <a:ext cx="5151490" cy="773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DESTACADO LÍDER O EMPRENDEDOR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325" name="Google Shape;32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156555"/>
            <a:ext cx="12210892" cy="69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/>
          <p:nvPr/>
        </p:nvSpPr>
        <p:spPr>
          <a:xfrm rot="5400000">
            <a:off x="2602726" y="254706"/>
            <a:ext cx="2782447" cy="8016054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1A4875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2482435" y="2136753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BECAS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PUCV</a:t>
            </a:r>
            <a:endParaRPr/>
          </a:p>
        </p:txBody>
      </p:sp>
      <p:sp>
        <p:nvSpPr>
          <p:cNvPr id="328" name="Google Shape;328;p21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08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1"/>
          <p:cNvSpPr/>
          <p:nvPr/>
        </p:nvSpPr>
        <p:spPr>
          <a:xfrm>
            <a:off x="2619769" y="5063207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Becas PUCV</a:t>
            </a:r>
            <a:endParaRPr/>
          </a:p>
        </p:txBody>
      </p:sp>
      <p:pic>
        <p:nvPicPr>
          <p:cNvPr descr="Forma&#10;&#10;Descripción generada automáticamente" id="335" name="Google Shape;33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2"/>
          <p:cNvSpPr txBox="1"/>
          <p:nvPr/>
        </p:nvSpPr>
        <p:spPr>
          <a:xfrm>
            <a:off x="1153370" y="1663327"/>
            <a:ext cx="7616348" cy="3354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Universidad adscrita a la gratuidad</a:t>
            </a:r>
            <a:endParaRPr b="0" i="0" sz="20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Becas solo para estudiantes de la promoción que postulen en 1era. Preferencia a la PUCV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1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Puntajes Nacionales:</a:t>
            </a: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Premio de Honor Rector Rubén Castro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1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Puntajes Regionales:</a:t>
            </a: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Premio de Honor Puntajes Regionales</a:t>
            </a:r>
            <a:endParaRPr b="0" i="0" sz="20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1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Puntajes Regionales y Nacionales:</a:t>
            </a: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Beca de Intercambio</a:t>
            </a:r>
            <a:endParaRPr b="0" i="0" sz="20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Premio al Ingreso Destacado</a:t>
            </a:r>
            <a:endParaRPr b="0" i="0" sz="20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788"/>
              </a:buClr>
              <a:buSzPts val="2000"/>
              <a:buFont typeface="Arial"/>
              <a:buChar char="•"/>
            </a:pPr>
            <a:r>
              <a:rPr b="0" i="0" lang="es-ES" sz="20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Beca Isabel Caces de Brown</a:t>
            </a:r>
            <a:endParaRPr b="0" i="0" sz="20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3" title="Facultad de Ingeniería PUCV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" y="2137"/>
            <a:ext cx="12203259" cy="6896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envenido a un mundo donde la innovación y el conocimiento convergen. En la Facultad de Ingeniería de la PUCV, cada día es una oportunidad para desafiar límites y construir el futuro. Descubre. Crea. Lidera. Tu viaje comienza aquí.&#10;&#10;¡SÍGUENOS EN NUESTRAS REDES! 👇&#10;Instagram: https://www.instagram.com/ingenieriapucv/&#10;Facebook: https://www.facebook.com/facultad.ingenieria.395&#10;Twitter: https://twitter.com/INGENIERIAPUCV&#10;Linked In: https://www.linkedin.com/company/ingenier%C3%ADa-pucv/" id="342" name="Google Shape;342;p23" title="Facultad de Ingeniería PUC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" y="2125"/>
            <a:ext cx="12203275" cy="6864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347" name="Google Shape;3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6980" y="2649230"/>
            <a:ext cx="4751742" cy="245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¿Quiénes somos?</a:t>
            </a:r>
            <a:endParaRPr b="1" sz="3600">
              <a:solidFill>
                <a:srgbClr val="275A8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orma&#10;&#10;Descripción generada automáticamente" id="106" name="Google Shape;10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, Icono&#10;&#10;Descripción generada automáticamente" id="107" name="Google Shape;10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0811" y="2756150"/>
            <a:ext cx="920936" cy="10739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108" name="Google Shape;10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66695" y="3878368"/>
            <a:ext cx="1139144" cy="940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109" name="Google Shape;10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87869" y="4922496"/>
            <a:ext cx="821985" cy="1022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110" name="Google Shape;11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75273" y="1656130"/>
            <a:ext cx="831667" cy="84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>
            <p:ph idx="1" type="body"/>
          </p:nvPr>
        </p:nvSpPr>
        <p:spPr>
          <a:xfrm>
            <a:off x="4541141" y="1680783"/>
            <a:ext cx="5357932" cy="824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400"/>
              <a:buNone/>
            </a:pPr>
            <a:r>
              <a:rPr lang="es-ES" sz="24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La PUCV es la </a:t>
            </a:r>
            <a:r>
              <a:rPr b="1" lang="es-ES" sz="2400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primera</a:t>
            </a:r>
            <a:r>
              <a:rPr lang="es-ES" sz="24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Universidad fundada en la Región.</a:t>
            </a:r>
            <a:endParaRPr sz="2400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4541141" y="3059939"/>
            <a:ext cx="5049352" cy="490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 la </a:t>
            </a:r>
            <a:r>
              <a:rPr b="1" i="0" lang="es-ES" sz="24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cuarta</a:t>
            </a: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del país.</a:t>
            </a:r>
            <a:endParaRPr b="0" i="0" sz="24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541141" y="4100291"/>
            <a:ext cx="4551849" cy="629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 de </a:t>
            </a:r>
            <a:r>
              <a:rPr b="1" i="0" lang="es-ES" sz="24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93</a:t>
            </a: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años de historia.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4541141" y="5150717"/>
            <a:ext cx="5949897" cy="509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Acreditada por </a:t>
            </a:r>
            <a:r>
              <a:rPr b="1" i="0" lang="es-ES" sz="24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años en todas las áreas.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¿Quiénes somos?</a:t>
            </a:r>
            <a:endParaRPr b="1" sz="3600">
              <a:solidFill>
                <a:srgbClr val="275A8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orma&#10;&#10;Descripción generada automáticamente"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>
            <p:ph idx="1" type="body"/>
          </p:nvPr>
        </p:nvSpPr>
        <p:spPr>
          <a:xfrm>
            <a:off x="4547438" y="1957873"/>
            <a:ext cx="5351635" cy="547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None/>
            </a:pPr>
            <a:r>
              <a:rPr lang="es-ES" sz="22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 de </a:t>
            </a:r>
            <a:r>
              <a:rPr b="1" lang="es-ES" sz="2200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16.500</a:t>
            </a:r>
            <a:r>
              <a:rPr lang="es-ES" sz="22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 estudiantes.</a:t>
            </a:r>
            <a:endParaRPr/>
          </a:p>
        </p:txBody>
      </p:sp>
      <p:sp>
        <p:nvSpPr>
          <p:cNvPr id="122" name="Google Shape;122;p4"/>
          <p:cNvSpPr txBox="1"/>
          <p:nvPr/>
        </p:nvSpPr>
        <p:spPr>
          <a:xfrm>
            <a:off x="4541141" y="2864717"/>
            <a:ext cx="5786161" cy="975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82%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 de los estudiantes de pregrado cuenta con algún beneficio de beca o arancel.</a:t>
            </a:r>
            <a:endParaRPr b="0" i="0" sz="22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4548700" y="3892472"/>
            <a:ext cx="5414609" cy="831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32%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de estudiantes provienen de otras zonas del país.</a:t>
            </a:r>
            <a:endParaRPr/>
          </a:p>
        </p:txBody>
      </p:sp>
      <p:sp>
        <p:nvSpPr>
          <p:cNvPr id="124" name="Google Shape;124;p4"/>
          <p:cNvSpPr txBox="1"/>
          <p:nvPr/>
        </p:nvSpPr>
        <p:spPr>
          <a:xfrm>
            <a:off x="4547439" y="5043657"/>
            <a:ext cx="5414609" cy="96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Red de más de </a:t>
            </a: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60.000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egresados y egresadas.</a:t>
            </a:r>
            <a:endParaRPr b="0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:\Escritorio Lenovo\ESCRITORIO LENOVO\VANE PPT\personas-01.png" id="125" name="Google Shape;12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2612" y="1611063"/>
            <a:ext cx="1016578" cy="96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tortota-01-01.png" id="126" name="Google Shape;12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09913" y="3843574"/>
            <a:ext cx="1066407" cy="1060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gorro-01.png" id="127" name="Google Shape;12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93002" y="5043606"/>
            <a:ext cx="1456145" cy="144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graf torta-01.png" id="128" name="Google Shape;128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49328" y="2576197"/>
            <a:ext cx="1905709" cy="1447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134" name="Google Shape;13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449" y="7"/>
            <a:ext cx="12210895" cy="6927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 rot="5400000">
            <a:off x="2602726" y="254706"/>
            <a:ext cx="2782447" cy="8016054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1A4875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2482435" y="2136753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PROYECCIÓN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INTERNACIONAL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2619769" y="5063207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Proyección Internacional</a:t>
            </a:r>
            <a:endParaRPr/>
          </a:p>
        </p:txBody>
      </p:sp>
      <p:pic>
        <p:nvPicPr>
          <p:cNvPr descr="Forma&#10;&#10;Descripción generada automáticamente" id="144" name="Google Shape;14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4503356" y="1674486"/>
            <a:ext cx="6038064" cy="1158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None/>
            </a:pPr>
            <a:r>
              <a:rPr lang="es-ES" sz="22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 de </a:t>
            </a:r>
            <a:r>
              <a:rPr b="1" lang="es-ES" sz="2200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1.000</a:t>
            </a:r>
            <a:r>
              <a:rPr lang="es-ES" sz="22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estudiantes extranjeros al año que provienen en su mayoría de Estados Unidos y Europa.</a:t>
            </a:r>
            <a:endParaRPr/>
          </a:p>
        </p:txBody>
      </p:sp>
      <p:sp>
        <p:nvSpPr>
          <p:cNvPr id="146" name="Google Shape;146;p6"/>
          <p:cNvSpPr txBox="1"/>
          <p:nvPr/>
        </p:nvSpPr>
        <p:spPr>
          <a:xfrm>
            <a:off x="4503356" y="3059939"/>
            <a:ext cx="5641318" cy="654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 de </a:t>
            </a: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400 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destinos para intercambio.</a:t>
            </a:r>
            <a:endParaRPr b="0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4503356" y="4024721"/>
            <a:ext cx="6774872" cy="1032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 de</a:t>
            </a: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 2.600 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estudiantes de la PUCV han </a:t>
            </a:r>
            <a:b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realizado parte de sus estudios en el extranjero.</a:t>
            </a:r>
            <a:endParaRPr b="0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4503356" y="5238882"/>
            <a:ext cx="6220690" cy="793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USD </a:t>
            </a: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200.000 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anuales becas de intercambio.</a:t>
            </a:r>
            <a:endParaRPr b="0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:\Escritorio Lenovo\ESCRITORIO LENOVO\VANE PPT\personas-01.png" id="149" name="Google Shape;1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2612" y="3890765"/>
            <a:ext cx="1016578" cy="96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mundo pp-01.png" id="150" name="Google Shape;15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43225" y="4678192"/>
            <a:ext cx="1462758" cy="1462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mundo-01.png" id="151" name="Google Shape;151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50612" y="1466654"/>
            <a:ext cx="1666875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tortota-01-01.png" id="152" name="Google Shape;15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47698" y="2703723"/>
            <a:ext cx="1066407" cy="106011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3344611" y="3028451"/>
            <a:ext cx="678872" cy="654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400</a:t>
            </a:r>
            <a:endParaRPr b="0" i="0" sz="2200" u="none" cap="none" strike="noStrike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98" y="-2653"/>
            <a:ext cx="3054299" cy="1189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159" name="Google Shape;15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444" y="7"/>
            <a:ext cx="12210895" cy="692750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/>
          <p:nvPr/>
        </p:nvSpPr>
        <p:spPr>
          <a:xfrm rot="5400000">
            <a:off x="2602726" y="254706"/>
            <a:ext cx="2782447" cy="8016054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997A5C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2482435" y="2136753"/>
            <a:ext cx="8544582" cy="28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FACULTAD DE 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INGENIERÍA</a:t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781882" y="3258283"/>
            <a:ext cx="1988546" cy="18073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b="0" i="0" sz="9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2619769" y="5063207"/>
            <a:ext cx="2770909" cy="88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Facultad de Ingeniería</a:t>
            </a:r>
            <a:endParaRPr/>
          </a:p>
        </p:txBody>
      </p:sp>
      <p:pic>
        <p:nvPicPr>
          <p:cNvPr descr="Forma&#10;&#10;Descripción generada automáticamente" id="169" name="Google Shape;16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 txBox="1"/>
          <p:nvPr>
            <p:ph idx="1" type="body"/>
          </p:nvPr>
        </p:nvSpPr>
        <p:spPr>
          <a:xfrm>
            <a:off x="4541141" y="1680783"/>
            <a:ext cx="5357932" cy="824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400"/>
              <a:buNone/>
            </a:pPr>
            <a:r>
              <a:rPr b="1" lang="es-ES" sz="2400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Primera</a:t>
            </a:r>
            <a:r>
              <a:rPr lang="es-ES" sz="24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facultad de Ingeniería fundada en la Región.</a:t>
            </a:r>
            <a:endParaRPr sz="2400">
              <a:solidFill>
                <a:srgbClr val="8787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4541141" y="3426456"/>
            <a:ext cx="5773567" cy="629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Compuesta por </a:t>
            </a:r>
            <a:r>
              <a:rPr b="1" i="0" lang="es-ES" sz="24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8 </a:t>
            </a: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escuelas de Ingeniería.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4541141" y="5037362"/>
            <a:ext cx="5949897" cy="509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b="0" i="0" lang="es-ES" sz="24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 carreras universitarias.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:\Escritorio Lenovo\ESCRITORIO LENOVO\VANE PPT\1200px-Mapa_loc_Valparaíso-01.png" id="173" name="Google Shape;17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2150" y="1570051"/>
            <a:ext cx="8667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ediff-01.png" id="174" name="Google Shape;17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6798" y="2986639"/>
            <a:ext cx="1234157" cy="1237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prof-01.png" id="175" name="Google Shape;17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82482" y="4547067"/>
            <a:ext cx="2466110" cy="179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/>
          <p:nvPr>
            <p:ph type="title"/>
          </p:nvPr>
        </p:nvSpPr>
        <p:spPr>
          <a:xfrm>
            <a:off x="869635" y="-695916"/>
            <a:ext cx="10603765" cy="2859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A8B"/>
              </a:buClr>
              <a:buSzPts val="3600"/>
              <a:buFont typeface="Roboto"/>
              <a:buNone/>
            </a:pPr>
            <a:r>
              <a:rPr b="1" lang="es-ES" sz="3600">
                <a:solidFill>
                  <a:srgbClr val="275A8B"/>
                </a:solidFill>
                <a:latin typeface="Roboto"/>
                <a:ea typeface="Roboto"/>
                <a:cs typeface="Roboto"/>
                <a:sym typeface="Roboto"/>
              </a:rPr>
              <a:t>Facultad de Ingeniería</a:t>
            </a:r>
            <a:endParaRPr b="1" sz="3600">
              <a:solidFill>
                <a:srgbClr val="275A8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Forma&#10;&#10;Descripción generada automáticamente" id="181" name="Google Shape;18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110510"/>
            <a:ext cx="4789894" cy="5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 txBox="1"/>
          <p:nvPr>
            <p:ph idx="1" type="body"/>
          </p:nvPr>
        </p:nvSpPr>
        <p:spPr>
          <a:xfrm>
            <a:off x="4547438" y="1957873"/>
            <a:ext cx="5351635" cy="547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200"/>
              <a:buNone/>
            </a:pPr>
            <a:r>
              <a:rPr b="1" lang="es-ES" sz="2200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161</a:t>
            </a:r>
            <a:r>
              <a:rPr lang="es-ES" sz="2200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 académicos y académicas.</a:t>
            </a:r>
            <a:endParaRPr/>
          </a:p>
        </p:txBody>
      </p:sp>
      <p:sp>
        <p:nvSpPr>
          <p:cNvPr id="183" name="Google Shape;183;p9"/>
          <p:cNvSpPr txBox="1"/>
          <p:nvPr/>
        </p:nvSpPr>
        <p:spPr>
          <a:xfrm>
            <a:off x="4541141" y="2864717"/>
            <a:ext cx="5786161" cy="975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8F6E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63,67%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 con estudios de postgrado de Magíster y Doctorado.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4542402" y="3955447"/>
            <a:ext cx="5414609" cy="831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 de</a:t>
            </a:r>
            <a:r>
              <a:rPr b="0" i="0" lang="es-ES" sz="2200" u="none" cap="none" strike="noStrik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6.000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de estudiantes provienen de otras zonas del país.</a:t>
            </a:r>
            <a:endParaRPr/>
          </a:p>
        </p:txBody>
      </p:sp>
      <p:sp>
        <p:nvSpPr>
          <p:cNvPr id="185" name="Google Shape;185;p9"/>
          <p:cNvSpPr txBox="1"/>
          <p:nvPr/>
        </p:nvSpPr>
        <p:spPr>
          <a:xfrm>
            <a:off x="4547439" y="5043657"/>
            <a:ext cx="5414609" cy="963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8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Más de </a:t>
            </a:r>
            <a:r>
              <a:rPr b="1" i="0" lang="es-ES" sz="2200" u="none" cap="none" strike="noStrike">
                <a:solidFill>
                  <a:srgbClr val="AF8F6E"/>
                </a:solidFill>
                <a:latin typeface="Roboto"/>
                <a:ea typeface="Roboto"/>
                <a:cs typeface="Roboto"/>
                <a:sym typeface="Roboto"/>
              </a:rPr>
              <a:t>1.500</a:t>
            </a:r>
            <a:r>
              <a:rPr b="0" i="0" lang="es-ES" sz="2200" u="none" cap="none" strike="noStrike">
                <a:solidFill>
                  <a:srgbClr val="878788"/>
                </a:solidFill>
                <a:latin typeface="Roboto"/>
                <a:ea typeface="Roboto"/>
                <a:cs typeface="Roboto"/>
                <a:sym typeface="Roboto"/>
              </a:rPr>
              <a:t> alumnos y alumnas de primer año.</a:t>
            </a:r>
            <a:endParaRPr b="0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:\Escritorio Lenovo\ESCRITORIO LENOVO\VANE PPT\personas-01.png" id="186" name="Google Shape;18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4827" y="3890765"/>
            <a:ext cx="1016578" cy="96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gorro-01.png" id="187" name="Google Shape;18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11895" y="2776499"/>
            <a:ext cx="1456145" cy="144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prof-01.png" id="188" name="Google Shape;18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62829" y="1385712"/>
            <a:ext cx="2466110" cy="1794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Escritorio Lenovo\ESCRITORIO LENOVO\VANE PPT\personas-01.png" id="189" name="Google Shape;18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4827" y="5043211"/>
            <a:ext cx="1016578" cy="9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2023-11-13T16:06:17Z</dcterms:created>
</cp:coreProperties>
</file>