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DM Sans" pitchFamily="2" charset="77"/>
      <p:regular r:id="rId13"/>
      <p:bold r:id="rId14"/>
      <p:italic r:id="rId15"/>
      <p:boldItalic r:id="rId16"/>
    </p:embeddedFont>
    <p:embeddedFont>
      <p:font typeface="Libre Baskerville" panose="02000000000000000000" pitchFamily="2" charset="0"/>
      <p:regular r:id="rId17"/>
      <p:bold r:id="rId18"/>
      <p:italic r:id="rId19"/>
    </p:embeddedFont>
  </p:embeddedFontLst>
  <p:defaultTextStyle>
    <a:defPPr>
      <a:defRPr lang="es-001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1" d="100"/>
          <a:sy n="101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39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2825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Metaheurísticas: Equilibrio entre Exploración y Explotación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68103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Las metaheurísticas son algoritmos de optimización de alto nivel inspirados en procesos naturales que se aplican cuando los métodos exactos resultan inviables debido a la complejidad del problema o la falta de información completa.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57486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Algoritmos que encuentran buenas soluciones en problemas difíciles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619291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Combinan exploración (buscar nuevas ideas) y explotación (mejorar soluciones)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71738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reto: lograr equilibrio óptimo.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0060"/>
            <a:ext cx="70526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Hacia la Automatización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90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5" name="Text 2"/>
          <p:cNvSpPr/>
          <p:nvPr/>
        </p:nvSpPr>
        <p:spPr>
          <a:xfrm>
            <a:off x="1303973" y="2479000"/>
            <a:ext cx="33424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Adaptación automática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303973" y="296941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Algoritmos que se ajustan solos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133951" y="35591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8" name="Text 5"/>
          <p:cNvSpPr/>
          <p:nvPr/>
        </p:nvSpPr>
        <p:spPr>
          <a:xfrm>
            <a:off x="1644134" y="3559135"/>
            <a:ext cx="31712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Hibridación avanzada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644134" y="404955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Combinación de múltiples técnicas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474232" y="463927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11" name="Text 8"/>
          <p:cNvSpPr/>
          <p:nvPr/>
        </p:nvSpPr>
        <p:spPr>
          <a:xfrm>
            <a:off x="1984415" y="4639270"/>
            <a:ext cx="29909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Inteligencia artificial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984415" y="512968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IA para optimizar parámetros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814513" y="571940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14" name="Text 11"/>
          <p:cNvSpPr/>
          <p:nvPr/>
        </p:nvSpPr>
        <p:spPr>
          <a:xfrm>
            <a:off x="2324695" y="5719405"/>
            <a:ext cx="51913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Reducción de intervención humana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2324695" y="620982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Mayor autonomía y rendimiento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010603"/>
            <a:ext cx="13042821" cy="62082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91759"/>
            <a:ext cx="80805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Exploración vs. Explotación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854166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6844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Exploración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Buscar en zonas nuevas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854166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6845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Explotación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6174938"/>
            <a:ext cx="41208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Mejorar soluciones existentes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854166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6844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Equilibrio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6174819"/>
            <a:ext cx="41207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Combinar ambas estrategias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87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Ventajas de las Metaheurísticas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916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73415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691646"/>
            <a:ext cx="31609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Fácil implementación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18206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Inspiradas en la naturaleza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6280190" y="40269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60" y="4069437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017306" y="40269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Versatilidad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7017306" y="451735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Aplicables a diversos problemas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540472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Sin derivadas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No requieren fórmulas complejas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6280190" y="669750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5260" y="6740009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7017306" y="669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Robustez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7017306" y="718792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Eficaces con datos masivos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4727" y="993934"/>
            <a:ext cx="6147435" cy="602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Tipos de Metaheurísticas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963811" y="2198727"/>
            <a:ext cx="12991862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Este slide clasifica las metaheurísticas en búsqueda local, constructivas, basadas en población e híbridas.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674727" y="1981914"/>
            <a:ext cx="22860" cy="741998"/>
          </a:xfrm>
          <a:prstGeom prst="rect">
            <a:avLst/>
          </a:prstGeom>
          <a:solidFill>
            <a:srgbClr val="B88E23"/>
          </a:solidFill>
          <a:ln/>
        </p:spPr>
        <p:txBody>
          <a:bodyPr/>
          <a:lstStyle/>
          <a:p>
            <a:endParaRPr lang="es-001"/>
          </a:p>
        </p:txBody>
      </p:sp>
      <p:sp>
        <p:nvSpPr>
          <p:cNvPr id="5" name="Shape 3"/>
          <p:cNvSpPr/>
          <p:nvPr/>
        </p:nvSpPr>
        <p:spPr>
          <a:xfrm>
            <a:off x="674727" y="2940725"/>
            <a:ext cx="6544151" cy="2051090"/>
          </a:xfrm>
          <a:prstGeom prst="roundRect">
            <a:avLst>
              <a:gd name="adj" fmla="val 394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6" name="Text 4"/>
          <p:cNvSpPr/>
          <p:nvPr/>
        </p:nvSpPr>
        <p:spPr>
          <a:xfrm>
            <a:off x="875109" y="3141107"/>
            <a:ext cx="2871192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MH de Búsqueda Local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75109" y="3557945"/>
            <a:ext cx="6143387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Ejemplos: TS, SA, VNS
Características: Modifican una solución en su vecindario.
Fortalezas: Explotación local, afinan soluciones.
Debilidades: Estancamiento en óptimos locales, poca exploración.</a:t>
            </a:r>
            <a:endParaRPr lang="en-US" sz="1500" dirty="0"/>
          </a:p>
        </p:txBody>
      </p:sp>
      <p:sp>
        <p:nvSpPr>
          <p:cNvPr id="8" name="Shape 6"/>
          <p:cNvSpPr/>
          <p:nvPr/>
        </p:nvSpPr>
        <p:spPr>
          <a:xfrm>
            <a:off x="7411641" y="2940725"/>
            <a:ext cx="6544151" cy="2051090"/>
          </a:xfrm>
          <a:prstGeom prst="roundRect">
            <a:avLst>
              <a:gd name="adj" fmla="val 394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9" name="Text 7"/>
          <p:cNvSpPr/>
          <p:nvPr/>
        </p:nvSpPr>
        <p:spPr>
          <a:xfrm>
            <a:off x="7612023" y="3141107"/>
            <a:ext cx="2409706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MH Constructivas</a:t>
            </a:r>
            <a:endParaRPr lang="en-US" sz="1850" dirty="0"/>
          </a:p>
        </p:txBody>
      </p:sp>
      <p:sp>
        <p:nvSpPr>
          <p:cNvPr id="10" name="Text 8"/>
          <p:cNvSpPr/>
          <p:nvPr/>
        </p:nvSpPr>
        <p:spPr>
          <a:xfrm>
            <a:off x="7612023" y="3557945"/>
            <a:ext cx="6143387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Ejemplos: GRASP, Método Piloto, ACO
Características: Construyen soluciones paso a paso.
Fortalezas: Fáciles de combinar con búsqueda local.
Debilidades: Dependencia de la heurística, posible sesgo.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674727" y="5184577"/>
            <a:ext cx="6544151" cy="2051090"/>
          </a:xfrm>
          <a:prstGeom prst="roundRect">
            <a:avLst>
              <a:gd name="adj" fmla="val 394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12" name="Text 10"/>
          <p:cNvSpPr/>
          <p:nvPr/>
        </p:nvSpPr>
        <p:spPr>
          <a:xfrm>
            <a:off x="875109" y="5384959"/>
            <a:ext cx="3182779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MH Basadas en Población</a:t>
            </a:r>
            <a:endParaRPr lang="en-US" sz="1850" dirty="0"/>
          </a:p>
        </p:txBody>
      </p:sp>
      <p:sp>
        <p:nvSpPr>
          <p:cNvPr id="13" name="Text 11"/>
          <p:cNvSpPr/>
          <p:nvPr/>
        </p:nvSpPr>
        <p:spPr>
          <a:xfrm>
            <a:off x="875109" y="5801797"/>
            <a:ext cx="6143387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Ejemplos: GA, PSO, DE, ABC, CSA, BFO
Características: Usan un conjunto de soluciones que evolucionan.
Fortalezas: Buena exploración global, alta diversidad.
Debilidades: Mayor carga computacional, convergencia prematura.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411641" y="5184577"/>
            <a:ext cx="6544151" cy="2051090"/>
          </a:xfrm>
          <a:prstGeom prst="roundRect">
            <a:avLst>
              <a:gd name="adj" fmla="val 394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15" name="Text 13"/>
          <p:cNvSpPr/>
          <p:nvPr/>
        </p:nvSpPr>
        <p:spPr>
          <a:xfrm>
            <a:off x="7612023" y="5384959"/>
            <a:ext cx="2409706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MH Híbridas</a:t>
            </a:r>
            <a:endParaRPr lang="en-US" sz="1850" dirty="0"/>
          </a:p>
        </p:txBody>
      </p:sp>
      <p:sp>
        <p:nvSpPr>
          <p:cNvPr id="16" name="Text 14"/>
          <p:cNvSpPr/>
          <p:nvPr/>
        </p:nvSpPr>
        <p:spPr>
          <a:xfrm>
            <a:off x="7612023" y="5801797"/>
            <a:ext cx="6143387" cy="1233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Ejemplos: GRASP + búsqueda local, GA + TS, DE + búsqueda local
Características: Combinan distintos tipos de metaheurísticas.
Fortalezas: Mayor adaptabilidad, mejor equilibrio.
Debilidades: Mayor complejidad, más parámetros.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2232" y="560308"/>
            <a:ext cx="9825633" cy="636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Factores que Influyen en el Equilibrio</a:t>
            </a:r>
            <a:endParaRPr lang="en-US" sz="40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44" y="1603296"/>
            <a:ext cx="1307306" cy="117252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484" y="2156103"/>
            <a:ext cx="286107" cy="3576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70728" y="1806773"/>
            <a:ext cx="276344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Adaptación dinámica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870728" y="2246828"/>
            <a:ext cx="2763441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Ajuste durante ejecución</a:t>
            </a:r>
            <a:endParaRPr lang="en-US" sz="1600" dirty="0"/>
          </a:p>
        </p:txBody>
      </p:sp>
      <p:sp>
        <p:nvSpPr>
          <p:cNvPr id="7" name="Shape 3"/>
          <p:cNvSpPr/>
          <p:nvPr/>
        </p:nvSpPr>
        <p:spPr>
          <a:xfrm>
            <a:off x="4718090" y="2791658"/>
            <a:ext cx="9149239" cy="11430"/>
          </a:xfrm>
          <a:prstGeom prst="roundRect">
            <a:avLst>
              <a:gd name="adj" fmla="val 74787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001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291" y="2826663"/>
            <a:ext cx="2614732" cy="117252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0484" y="3234095"/>
            <a:ext cx="286107" cy="35766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24500" y="3030141"/>
            <a:ext cx="2727603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Recursos disponibles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5524500" y="3470196"/>
            <a:ext cx="3389828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Tiempo y capacidad computacional</a:t>
            </a:r>
            <a:endParaRPr lang="en-US" sz="1600" dirty="0"/>
          </a:p>
        </p:txBody>
      </p:sp>
      <p:sp>
        <p:nvSpPr>
          <p:cNvPr id="12" name="Shape 6"/>
          <p:cNvSpPr/>
          <p:nvPr/>
        </p:nvSpPr>
        <p:spPr>
          <a:xfrm>
            <a:off x="5371862" y="4015026"/>
            <a:ext cx="8495467" cy="11430"/>
          </a:xfrm>
          <a:prstGeom prst="roundRect">
            <a:avLst>
              <a:gd name="adj" fmla="val 74787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001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2518" y="4050030"/>
            <a:ext cx="3922157" cy="117252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484" y="4457462"/>
            <a:ext cx="286107" cy="35766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78153" y="4253508"/>
            <a:ext cx="2538651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Soluciones iniciales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6178153" y="4693563"/>
            <a:ext cx="2538651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Calidad y diversidad</a:t>
            </a:r>
            <a:endParaRPr lang="en-US" sz="1600" dirty="0"/>
          </a:p>
        </p:txBody>
      </p:sp>
      <p:sp>
        <p:nvSpPr>
          <p:cNvPr id="17" name="Shape 9"/>
          <p:cNvSpPr/>
          <p:nvPr/>
        </p:nvSpPr>
        <p:spPr>
          <a:xfrm>
            <a:off x="6025515" y="5238393"/>
            <a:ext cx="7841813" cy="11430"/>
          </a:xfrm>
          <a:prstGeom prst="roundRect">
            <a:avLst>
              <a:gd name="adj" fmla="val 74787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001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8865" y="5273397"/>
            <a:ext cx="5229463" cy="117252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0484" y="5680829"/>
            <a:ext cx="286107" cy="357664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31806" y="5476875"/>
            <a:ext cx="3320177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Parámetros del algoritmo</a:t>
            </a:r>
            <a:endParaRPr lang="en-US" sz="2000" dirty="0"/>
          </a:p>
        </p:txBody>
      </p:sp>
      <p:sp>
        <p:nvSpPr>
          <p:cNvPr id="21" name="Text 11"/>
          <p:cNvSpPr/>
          <p:nvPr/>
        </p:nvSpPr>
        <p:spPr>
          <a:xfrm>
            <a:off x="6831806" y="5916930"/>
            <a:ext cx="3320177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Tasas y configuraciones</a:t>
            </a:r>
            <a:endParaRPr lang="en-US" sz="1600" dirty="0"/>
          </a:p>
        </p:txBody>
      </p:sp>
      <p:sp>
        <p:nvSpPr>
          <p:cNvPr id="22" name="Shape 12"/>
          <p:cNvSpPr/>
          <p:nvPr/>
        </p:nvSpPr>
        <p:spPr>
          <a:xfrm>
            <a:off x="6679168" y="6461760"/>
            <a:ext cx="7188160" cy="11430"/>
          </a:xfrm>
          <a:prstGeom prst="roundRect">
            <a:avLst>
              <a:gd name="adj" fmla="val 747870"/>
            </a:avLst>
          </a:prstGeom>
          <a:solidFill>
            <a:srgbClr val="DDD3BA"/>
          </a:solidFill>
          <a:ln/>
        </p:spPr>
        <p:txBody>
          <a:bodyPr/>
          <a:lstStyle/>
          <a:p>
            <a:endParaRPr lang="es-001"/>
          </a:p>
        </p:txBody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212" y="6496764"/>
            <a:ext cx="6536888" cy="1172528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0484" y="6904196"/>
            <a:ext cx="286107" cy="357664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85578" y="6700242"/>
            <a:ext cx="3504605" cy="3180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Complejidad del problema</a:t>
            </a:r>
            <a:endParaRPr lang="en-US" sz="2000" dirty="0"/>
          </a:p>
        </p:txBody>
      </p:sp>
      <p:sp>
        <p:nvSpPr>
          <p:cNvPr id="26" name="Text 14"/>
          <p:cNvSpPr/>
          <p:nvPr/>
        </p:nvSpPr>
        <p:spPr>
          <a:xfrm>
            <a:off x="7485578" y="7140297"/>
            <a:ext cx="3504605" cy="32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Espacio de soluciones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888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812" y="3402330"/>
            <a:ext cx="9460706" cy="697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Métricas para Medir el Equilibrio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780812" y="4434126"/>
            <a:ext cx="13068776" cy="2574608"/>
          </a:xfrm>
          <a:prstGeom prst="roundRect">
            <a:avLst>
              <a:gd name="adj" fmla="val 364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s-001"/>
          </a:p>
        </p:txBody>
      </p:sp>
      <p:sp>
        <p:nvSpPr>
          <p:cNvPr id="5" name="Shape 2"/>
          <p:cNvSpPr/>
          <p:nvPr/>
        </p:nvSpPr>
        <p:spPr>
          <a:xfrm>
            <a:off x="788432" y="4441746"/>
            <a:ext cx="13053536" cy="6398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001"/>
          </a:p>
        </p:txBody>
      </p:sp>
      <p:sp>
        <p:nvSpPr>
          <p:cNvPr id="6" name="Text 3"/>
          <p:cNvSpPr/>
          <p:nvPr/>
        </p:nvSpPr>
        <p:spPr>
          <a:xfrm>
            <a:off x="1011436" y="4583192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Divj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2014" y="4583192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Diversidad por dimensión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88432" y="5081588"/>
            <a:ext cx="13053536" cy="6398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001"/>
          </a:p>
        </p:txBody>
      </p:sp>
      <p:sp>
        <p:nvSpPr>
          <p:cNvPr id="9" name="Text 6"/>
          <p:cNvSpPr/>
          <p:nvPr/>
        </p:nvSpPr>
        <p:spPr>
          <a:xfrm>
            <a:off x="1011436" y="5223034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Div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2014" y="5223034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Diversidad general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88432" y="5721429"/>
            <a:ext cx="13053536" cy="6398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s-001"/>
          </a:p>
        </p:txBody>
      </p:sp>
      <p:sp>
        <p:nvSpPr>
          <p:cNvPr id="12" name="Text 9"/>
          <p:cNvSpPr/>
          <p:nvPr/>
        </p:nvSpPr>
        <p:spPr>
          <a:xfrm>
            <a:off x="1011436" y="5862876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XPL%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2014" y="5862876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Porcentaje de exploración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88432" y="6361271"/>
            <a:ext cx="13053536" cy="6398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s-001"/>
          </a:p>
        </p:txBody>
      </p:sp>
      <p:sp>
        <p:nvSpPr>
          <p:cNvPr id="15" name="Text 12"/>
          <p:cNvSpPr/>
          <p:nvPr/>
        </p:nvSpPr>
        <p:spPr>
          <a:xfrm>
            <a:off x="1011436" y="6502718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XPT%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542014" y="6502718"/>
            <a:ext cx="6076950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Porcentaje de explotación</a:t>
            </a:r>
            <a:endParaRPr lang="en-US" sz="1750" dirty="0"/>
          </a:p>
        </p:txBody>
      </p:sp>
      <p:sp>
        <p:nvSpPr>
          <p:cNvPr id="17" name="Text 14"/>
          <p:cNvSpPr/>
          <p:nvPr/>
        </p:nvSpPr>
        <p:spPr>
          <a:xfrm>
            <a:off x="780812" y="7259717"/>
            <a:ext cx="13068776" cy="356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Estas métricas permiten ajustar el comportamiento durante la ejecución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4932" y="503039"/>
            <a:ext cx="7866936" cy="1140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Equilibrio en Algoritmos Genéticos, cómo se logra?</a:t>
            </a:r>
            <a:endParaRPr lang="en-US" sz="35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932" y="1916787"/>
            <a:ext cx="912257" cy="145244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0795" y="2099191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Exploración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7310795" y="2493764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Mutaciones: se introducen cambios aleatorios.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7310795" y="2895005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Técnicas de diversidad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32" y="3369231"/>
            <a:ext cx="912257" cy="14524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310795" y="3551634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Selección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7310795" y="3946207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Elección de mejores: elige a los mejores para reproducirse.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7310795" y="4347448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Presión selectiva</a:t>
            </a:r>
            <a:endParaRPr lang="en-US" sz="1400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4932" y="4821674"/>
            <a:ext cx="912257" cy="145244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310795" y="5004078"/>
            <a:ext cx="2280642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Recombinación</a:t>
            </a:r>
            <a:endParaRPr lang="en-US" sz="1750" dirty="0"/>
          </a:p>
        </p:txBody>
      </p:sp>
      <p:sp>
        <p:nvSpPr>
          <p:cNvPr id="14" name="Text 8"/>
          <p:cNvSpPr/>
          <p:nvPr/>
        </p:nvSpPr>
        <p:spPr>
          <a:xfrm>
            <a:off x="7310795" y="5398651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Cruce de soluciones</a:t>
            </a:r>
            <a:endParaRPr lang="en-US" sz="1400" dirty="0"/>
          </a:p>
        </p:txBody>
      </p:sp>
      <p:sp>
        <p:nvSpPr>
          <p:cNvPr id="15" name="Text 9"/>
          <p:cNvSpPr/>
          <p:nvPr/>
        </p:nvSpPr>
        <p:spPr>
          <a:xfrm>
            <a:off x="7310795" y="5799892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Herencia de características</a:t>
            </a:r>
            <a:endParaRPr lang="en-US" sz="14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4932" y="6274118"/>
            <a:ext cx="912257" cy="1452443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310795" y="6456521"/>
            <a:ext cx="2495788" cy="2851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Estrategias avanzadas</a:t>
            </a:r>
            <a:endParaRPr lang="en-US" sz="1750" dirty="0"/>
          </a:p>
        </p:txBody>
      </p:sp>
      <p:sp>
        <p:nvSpPr>
          <p:cNvPr id="18" name="Text 11"/>
          <p:cNvSpPr/>
          <p:nvPr/>
        </p:nvSpPr>
        <p:spPr>
          <a:xfrm>
            <a:off x="7310795" y="6851094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AG celulares</a:t>
            </a:r>
            <a:endParaRPr lang="en-US" sz="1400" dirty="0"/>
          </a:p>
        </p:txBody>
      </p:sp>
      <p:sp>
        <p:nvSpPr>
          <p:cNvPr id="19" name="Text 12"/>
          <p:cNvSpPr/>
          <p:nvPr/>
        </p:nvSpPr>
        <p:spPr>
          <a:xfrm>
            <a:off x="7310795" y="7252335"/>
            <a:ext cx="6681073" cy="2918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Multiobjetivo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8857"/>
            <a:ext cx="113667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Principales Algoritmos Metaheurísticos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491264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321498"/>
            <a:ext cx="321992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Algoritmos Evolutivos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811917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Inspirados en la evolución natural. El equilibrio se logra con selección, cruza y mutación.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491264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321617"/>
            <a:ext cx="29531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Basados en Colonias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812036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Imitan el comportamiento colectivo de insectos. La optimización de colonias de hormigas usa feromonas.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491264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3214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Basados en Física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811917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Simulan procesos físicos. El temple simulado imita el enfriamiento térmico.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513</Words>
  <Application>Microsoft Macintosh PowerPoint</Application>
  <PresentationFormat>Personalizado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DM Sans</vt:lpstr>
      <vt:lpstr>Arial</vt:lpstr>
      <vt:lpstr>Libre Baskerville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Andres Yañez Zuñiga</cp:lastModifiedBy>
  <cp:revision>1</cp:revision>
  <dcterms:created xsi:type="dcterms:W3CDTF">2025-04-14T22:57:52Z</dcterms:created>
  <dcterms:modified xsi:type="dcterms:W3CDTF">2025-04-14T23:15:16Z</dcterms:modified>
</cp:coreProperties>
</file>