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4" r:id="rId1"/>
  </p:sldMasterIdLst>
  <p:sldIdLst>
    <p:sldId id="256" r:id="rId2"/>
    <p:sldId id="257" r:id="rId3"/>
    <p:sldId id="259" r:id="rId4"/>
    <p:sldId id="265" r:id="rId5"/>
    <p:sldId id="266" r:id="rId6"/>
    <p:sldId id="269" r:id="rId7"/>
    <p:sldId id="258" r:id="rId8"/>
    <p:sldId id="270" r:id="rId9"/>
    <p:sldId id="272" r:id="rId10"/>
    <p:sldId id="271" r:id="rId11"/>
    <p:sldId id="273" r:id="rId12"/>
    <p:sldId id="274" r:id="rId13"/>
    <p:sldId id="276" r:id="rId14"/>
    <p:sldId id="277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08"/>
    <p:restoredTop sz="94632"/>
  </p:normalViewPr>
  <p:slideViewPr>
    <p:cSldViewPr snapToGrid="0" snapToObjects="1">
      <p:cViewPr varScale="1">
        <p:scale>
          <a:sx n="106" d="100"/>
          <a:sy n="106" d="100"/>
        </p:scale>
        <p:origin x="160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2157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014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76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149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7363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4/14/25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845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482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324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4/14/25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684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4/14/25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24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-42172"/>
            <a:ext cx="4576573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5BCAD085-E8A6-8845-BD4E-CB4CCA059FC4}" type="datetimeFigureOut">
              <a:rPr lang="en-US" smtClean="0"/>
              <a:t>4/14/25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s-C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948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06045" y="964692"/>
            <a:ext cx="5937755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4/14/25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37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01775"/>
            <a:ext cx="7772400" cy="2155825"/>
          </a:xfrm>
        </p:spPr>
        <p:txBody>
          <a:bodyPr>
            <a:normAutofit fontScale="90000"/>
          </a:bodyPr>
          <a:lstStyle/>
          <a:p>
            <a:r>
              <a:rPr lang="es-ES" dirty="0"/>
              <a:t>Revisión de Artículo</a:t>
            </a:r>
            <a:br>
              <a:rPr lang="es-ES" dirty="0"/>
            </a:br>
            <a:r>
              <a:rPr lang="es-ES" dirty="0"/>
              <a:t>“</a:t>
            </a:r>
            <a:r>
              <a:rPr dirty="0"/>
              <a:t>Fifty Years of Metaheuristics</a:t>
            </a:r>
            <a:r>
              <a:rPr lang="es-ES" dirty="0"/>
              <a:t>"</a:t>
            </a:r>
            <a:br>
              <a:rPr lang="es-ES" dirty="0"/>
            </a:br>
            <a:r>
              <a:rPr lang="es-CL" sz="3300" dirty="0"/>
              <a:t>Martí, </a:t>
            </a:r>
            <a:r>
              <a:rPr lang="es-CL" sz="3300" dirty="0" err="1"/>
              <a:t>Sevaux</a:t>
            </a:r>
            <a:r>
              <a:rPr lang="es-CL" sz="3300" dirty="0"/>
              <a:t> y </a:t>
            </a:r>
            <a:r>
              <a:rPr lang="es-CL" sz="3300" dirty="0" err="1"/>
              <a:t>Sörensen</a:t>
            </a:r>
            <a:r>
              <a:rPr lang="es-CL" sz="3300" dirty="0"/>
              <a:t> (2025)</a:t>
            </a:r>
            <a:br>
              <a:rPr lang="es-CL" sz="3300" dirty="0"/>
            </a:br>
            <a:endParaRPr sz="33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F40086D-E16C-8198-115D-161FE26E393E}"/>
              </a:ext>
            </a:extLst>
          </p:cNvPr>
          <p:cNvSpPr txBox="1">
            <a:spLocks/>
          </p:cNvSpPr>
          <p:nvPr/>
        </p:nvSpPr>
        <p:spPr>
          <a:xfrm>
            <a:off x="4648200" y="4433468"/>
            <a:ext cx="3810000" cy="2155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ES" sz="2000" dirty="0"/>
              <a:t>Edmundo López Quezada</a:t>
            </a:r>
          </a:p>
          <a:p>
            <a:pPr algn="r"/>
            <a:r>
              <a:rPr lang="es-ES" sz="2000" dirty="0"/>
              <a:t>Asignatura: Metaheurísticas</a:t>
            </a:r>
          </a:p>
          <a:p>
            <a:pPr algn="r"/>
            <a:r>
              <a:rPr lang="es-ES" sz="2000" dirty="0"/>
              <a:t>Doctorado Industria Inteligente</a:t>
            </a:r>
          </a:p>
          <a:p>
            <a:pPr algn="r"/>
            <a:r>
              <a:rPr lang="es-ES" sz="1600" dirty="0"/>
              <a:t>Abril 2025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D09B9B-6503-B732-94B6-AE29E9419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46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L" b="1" dirty="0"/>
              <a:t>3. </a:t>
            </a:r>
            <a:r>
              <a:rPr lang="es-CL" b="1" dirty="0" err="1"/>
              <a:t>Instance</a:t>
            </a:r>
            <a:r>
              <a:rPr lang="es-CL" b="1" dirty="0"/>
              <a:t> </a:t>
            </a:r>
            <a:r>
              <a:rPr lang="es-CL" b="1" dirty="0" err="1"/>
              <a:t>Space</a:t>
            </a:r>
            <a:r>
              <a:rPr lang="es-CL" b="1" dirty="0"/>
              <a:t> </a:t>
            </a:r>
            <a:r>
              <a:rPr lang="es-CL" b="1" dirty="0" err="1"/>
              <a:t>Analysis</a:t>
            </a:r>
            <a:r>
              <a:rPr lang="es-CL" b="1" dirty="0"/>
              <a:t> (ISA)</a:t>
            </a:r>
          </a:p>
          <a:p>
            <a:pPr marL="0" indent="0" algn="just">
              <a:buNone/>
            </a:pPr>
            <a:endParaRPr lang="es-CL" dirty="0"/>
          </a:p>
          <a:p>
            <a:pPr marL="0" indent="0" algn="just">
              <a:buNone/>
            </a:pPr>
            <a:r>
              <a:rPr lang="es-CL" dirty="0"/>
              <a:t>El </a:t>
            </a:r>
            <a:r>
              <a:rPr lang="es-CL" b="1" dirty="0" err="1"/>
              <a:t>Instance</a:t>
            </a:r>
            <a:r>
              <a:rPr lang="es-CL" b="1" dirty="0"/>
              <a:t> </a:t>
            </a:r>
            <a:r>
              <a:rPr lang="es-CL" b="1" dirty="0" err="1"/>
              <a:t>Space</a:t>
            </a:r>
            <a:r>
              <a:rPr lang="es-CL" b="1" dirty="0"/>
              <a:t> </a:t>
            </a:r>
            <a:r>
              <a:rPr lang="es-CL" b="1" dirty="0" err="1"/>
              <a:t>Analysis</a:t>
            </a:r>
            <a:r>
              <a:rPr lang="es-CL" b="1" dirty="0"/>
              <a:t> (ISA)</a:t>
            </a:r>
            <a:r>
              <a:rPr lang="es-CL" dirty="0"/>
              <a:t> es una técnica emergente que propone representar los espacios de instancias como vectores de características, permitiendo:</a:t>
            </a:r>
          </a:p>
          <a:p>
            <a:pPr marL="0" indent="0" algn="just">
              <a:buNone/>
            </a:pPr>
            <a:endParaRPr lang="es-CL" dirty="0"/>
          </a:p>
          <a:p>
            <a:pPr algn="just">
              <a:buFont typeface="Wingdings" pitchFamily="2" charset="2"/>
              <a:buChar char="ü"/>
            </a:pPr>
            <a:r>
              <a:rPr lang="es-CL" dirty="0"/>
              <a:t>Visualizar y caracterizar el espacio total de instancias de prueba.</a:t>
            </a:r>
          </a:p>
          <a:p>
            <a:pPr algn="just">
              <a:buFont typeface="Wingdings" pitchFamily="2" charset="2"/>
              <a:buChar char="ü"/>
            </a:pPr>
            <a:r>
              <a:rPr lang="es-CL" dirty="0"/>
              <a:t>Analizar el desempeño de los algoritmos no solo en promedio, sino en función de las propiedades específicas de las instancias.</a:t>
            </a:r>
          </a:p>
          <a:p>
            <a:pPr algn="just">
              <a:buFont typeface="Wingdings" pitchFamily="2" charset="2"/>
              <a:buChar char="ü"/>
            </a:pPr>
            <a:r>
              <a:rPr lang="es-CL" dirty="0"/>
              <a:t>Detectar sesgos en los conjuntos de </a:t>
            </a:r>
            <a:r>
              <a:rPr lang="es-CL" dirty="0" err="1"/>
              <a:t>benchmark</a:t>
            </a:r>
            <a:r>
              <a:rPr lang="es-CL" dirty="0"/>
              <a:t> y guiar la selección de instancias más diversas o representativas.</a:t>
            </a:r>
          </a:p>
          <a:p>
            <a:pPr marL="0" indent="0" algn="just">
              <a:buNone/>
            </a:pPr>
            <a:endParaRPr lang="es-CL" dirty="0"/>
          </a:p>
          <a:p>
            <a:pPr marL="0" indent="0" algn="just">
              <a:buNone/>
            </a:pPr>
            <a:r>
              <a:rPr lang="es-CL" dirty="0"/>
              <a:t>ISA ayuda a identificar las </a:t>
            </a:r>
            <a:r>
              <a:rPr lang="es-CL" b="1" dirty="0"/>
              <a:t>fortalezas y debilidades contextuales</a:t>
            </a:r>
            <a:r>
              <a:rPr lang="es-CL" dirty="0"/>
              <a:t> de un algoritmo, y es una herramienta poderosa para garantizar una evaluación imparcial y completa​.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054FD4C6-6A71-C9C2-3131-EAA61ED56140}"/>
              </a:ext>
            </a:extLst>
          </p:cNvPr>
          <p:cNvSpPr txBox="1">
            <a:spLocks/>
          </p:cNvSpPr>
          <p:nvPr/>
        </p:nvSpPr>
        <p:spPr bwMode="black">
          <a:xfrm>
            <a:off x="547437" y="411480"/>
            <a:ext cx="8049125" cy="899962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3200"/>
              <a:t>Futuro de las metaheurísticas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4060912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D09B9B-6503-B732-94B6-AE29E9419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437" y="1612232"/>
            <a:ext cx="8229600" cy="498316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CL" sz="1900" b="1" dirty="0"/>
              <a:t>4. </a:t>
            </a:r>
            <a:r>
              <a:rPr lang="es-CL" sz="1900" b="1" dirty="0" err="1"/>
              <a:t>Solvers</a:t>
            </a:r>
            <a:r>
              <a:rPr lang="es-CL" sz="1900" b="1" dirty="0"/>
              <a:t> heurísticos como herramientas de modelado</a:t>
            </a:r>
          </a:p>
          <a:p>
            <a:pPr marL="0" indent="0" algn="just">
              <a:buNone/>
            </a:pPr>
            <a:endParaRPr lang="es-CL" dirty="0"/>
          </a:p>
          <a:p>
            <a:pPr marL="0" indent="0" algn="just">
              <a:buNone/>
            </a:pPr>
            <a:r>
              <a:rPr lang="es-CL" dirty="0"/>
              <a:t>Con la aparición de nuevos lenguajes y entornos de resolución (como </a:t>
            </a:r>
            <a:r>
              <a:rPr lang="es-CL" b="1" dirty="0" err="1"/>
              <a:t>Hexaly</a:t>
            </a:r>
            <a:r>
              <a:rPr lang="es-CL" dirty="0"/>
              <a:t> o </a:t>
            </a:r>
            <a:r>
              <a:rPr lang="es-CL" b="1" dirty="0" err="1"/>
              <a:t>TimeFold</a:t>
            </a:r>
            <a:r>
              <a:rPr lang="es-CL" dirty="0"/>
              <a:t>), se observa una </a:t>
            </a:r>
            <a:r>
              <a:rPr lang="es-CL" b="1" dirty="0"/>
              <a:t>convergencia entre </a:t>
            </a:r>
            <a:r>
              <a:rPr lang="es-CL" b="1" dirty="0" err="1"/>
              <a:t>solvers</a:t>
            </a:r>
            <a:r>
              <a:rPr lang="es-CL" b="1" dirty="0"/>
              <a:t> exactos y heurísticos</a:t>
            </a:r>
            <a:r>
              <a:rPr lang="es-CL" dirty="0"/>
              <a:t>. Estas herramientas:</a:t>
            </a:r>
          </a:p>
          <a:p>
            <a:pPr marL="0" indent="0" algn="just">
              <a:buNone/>
            </a:pPr>
            <a:endParaRPr lang="es-CL" dirty="0"/>
          </a:p>
          <a:p>
            <a:pPr algn="just">
              <a:buFont typeface="Wingdings" pitchFamily="2" charset="2"/>
              <a:buChar char="ü"/>
            </a:pPr>
            <a:r>
              <a:rPr lang="es-CL" dirty="0"/>
              <a:t>Permiten formular modelos de optimización de manera intuitiva, sin requerir estructuras auxiliares complejas como las de MIP.</a:t>
            </a:r>
          </a:p>
          <a:p>
            <a:pPr algn="just">
              <a:buFont typeface="Wingdings" pitchFamily="2" charset="2"/>
              <a:buChar char="ü"/>
            </a:pPr>
            <a:r>
              <a:rPr lang="es-CL" dirty="0"/>
              <a:t>Combinan técnicas heurísticas y exactas en sus motores de resolución.</a:t>
            </a:r>
          </a:p>
          <a:p>
            <a:pPr algn="just">
              <a:buFont typeface="Wingdings" pitchFamily="2" charset="2"/>
              <a:buChar char="ü"/>
            </a:pPr>
            <a:r>
              <a:rPr lang="es-CL" dirty="0"/>
              <a:t>Facilitan la </a:t>
            </a:r>
            <a:r>
              <a:rPr lang="es-CL" b="1" dirty="0" err="1"/>
              <a:t>prototipación</a:t>
            </a:r>
            <a:r>
              <a:rPr lang="es-CL" b="1" dirty="0"/>
              <a:t> rápida</a:t>
            </a:r>
            <a:r>
              <a:rPr lang="es-CL" dirty="0"/>
              <a:t> de soluciones y su integración en entornos industriales.</a:t>
            </a:r>
          </a:p>
          <a:p>
            <a:pPr marL="0" indent="0" algn="just">
              <a:buNone/>
            </a:pPr>
            <a:endParaRPr lang="es-CL" dirty="0"/>
          </a:p>
          <a:p>
            <a:pPr marL="0" indent="0" algn="just">
              <a:buNone/>
            </a:pPr>
            <a:r>
              <a:rPr lang="es-CL" dirty="0"/>
              <a:t>Este enfoque representa una nueva forma de ver las metaheurísticas no solo como métodos aislados, sino como </a:t>
            </a:r>
            <a:r>
              <a:rPr lang="es-CL" b="1" dirty="0"/>
              <a:t>componentes integrables</a:t>
            </a:r>
            <a:r>
              <a:rPr lang="es-CL" dirty="0"/>
              <a:t> en sistemas de decisión complejos​.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7B2DF2B8-83E3-10D7-1D27-1DF6824CCDDD}"/>
              </a:ext>
            </a:extLst>
          </p:cNvPr>
          <p:cNvSpPr txBox="1">
            <a:spLocks/>
          </p:cNvSpPr>
          <p:nvPr/>
        </p:nvSpPr>
        <p:spPr bwMode="black">
          <a:xfrm>
            <a:off x="547437" y="411480"/>
            <a:ext cx="8049125" cy="899962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3200"/>
              <a:t>Futuro de las metaheurísticas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739999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D09B9B-6503-B732-94B6-AE29E9419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CL" b="1" dirty="0"/>
              <a:t>5. Aprendizaje automático y metaheurísticas</a:t>
            </a:r>
          </a:p>
          <a:p>
            <a:pPr marL="0" indent="0" algn="just">
              <a:buNone/>
            </a:pPr>
            <a:endParaRPr lang="es-CL" dirty="0"/>
          </a:p>
          <a:p>
            <a:pPr marL="0" indent="0" algn="just">
              <a:buNone/>
            </a:pPr>
            <a:r>
              <a:rPr lang="es-CL" dirty="0"/>
              <a:t>La relación entre </a:t>
            </a:r>
            <a:r>
              <a:rPr lang="es-CL" b="1" dirty="0"/>
              <a:t>machine </a:t>
            </a:r>
            <a:r>
              <a:rPr lang="es-CL" b="1" dirty="0" err="1"/>
              <a:t>learning</a:t>
            </a:r>
            <a:r>
              <a:rPr lang="es-CL" b="1" dirty="0"/>
              <a:t> (ML)</a:t>
            </a:r>
            <a:r>
              <a:rPr lang="es-CL" dirty="0"/>
              <a:t> y metaheurísticas puede abordarse desde dos ángulos complementarios:</a:t>
            </a:r>
          </a:p>
          <a:p>
            <a:pPr marL="0" indent="0" algn="just">
              <a:buNone/>
            </a:pPr>
            <a:endParaRPr lang="es-CL" dirty="0"/>
          </a:p>
          <a:p>
            <a:pPr algn="just">
              <a:buFont typeface="Wingdings" pitchFamily="2" charset="2"/>
              <a:buChar char="ü"/>
            </a:pPr>
            <a:r>
              <a:rPr lang="es-CL" b="1" dirty="0"/>
              <a:t>Metaheurísticas para ML</a:t>
            </a:r>
            <a:r>
              <a:rPr lang="es-CL" dirty="0"/>
              <a:t>: Muchos problemas de diseño de modelos de aprendizaje automático (por ejemplo, selección de </a:t>
            </a:r>
            <a:r>
              <a:rPr lang="es-CL" dirty="0" err="1"/>
              <a:t>hiperparámetros</a:t>
            </a:r>
            <a:r>
              <a:rPr lang="es-CL" dirty="0"/>
              <a:t>, arquitectura de redes) son problemas de optimización donde las metaheurísticas pueden ser efectivas.</a:t>
            </a:r>
          </a:p>
          <a:p>
            <a:pPr algn="just">
              <a:buFont typeface="Wingdings" pitchFamily="2" charset="2"/>
              <a:buChar char="ü"/>
            </a:pPr>
            <a:r>
              <a:rPr lang="es-CL" b="1" dirty="0"/>
              <a:t>ML para metaheurísticas</a:t>
            </a:r>
            <a:r>
              <a:rPr lang="es-CL" dirty="0"/>
              <a:t>: En línea con la visión de </a:t>
            </a:r>
            <a:r>
              <a:rPr lang="es-CL" dirty="0" err="1"/>
              <a:t>Bengio</a:t>
            </a:r>
            <a:r>
              <a:rPr lang="es-CL" dirty="0"/>
              <a:t> et al. (2021), se promueve el uso de ML para </a:t>
            </a:r>
            <a:r>
              <a:rPr lang="es-CL" b="1" dirty="0"/>
              <a:t>automatizar la generación, sintonización y adaptación de metaheurísticas</a:t>
            </a:r>
            <a:r>
              <a:rPr lang="es-CL" dirty="0"/>
              <a:t>, reduciendo la dependencia de la experiencia humana.</a:t>
            </a:r>
          </a:p>
          <a:p>
            <a:pPr marL="0" indent="0" algn="just">
              <a:buNone/>
            </a:pPr>
            <a:endParaRPr lang="es-CL" dirty="0"/>
          </a:p>
          <a:p>
            <a:pPr marL="0" indent="0" algn="just">
              <a:buNone/>
            </a:pPr>
            <a:r>
              <a:rPr lang="es-CL" dirty="0"/>
              <a:t>Este campo de intersección es prometedor pero desafiante, especialmente por su alto costo computacional y necesidad de experimentación empírica intensiva.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A8271A4F-1F07-3E36-2A1A-3488A78E4048}"/>
              </a:ext>
            </a:extLst>
          </p:cNvPr>
          <p:cNvSpPr txBox="1">
            <a:spLocks/>
          </p:cNvSpPr>
          <p:nvPr/>
        </p:nvSpPr>
        <p:spPr bwMode="black">
          <a:xfrm>
            <a:off x="547437" y="411480"/>
            <a:ext cx="8049125" cy="899962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3200"/>
              <a:t>Futuro de las metaheurísticas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333789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D09B9B-6503-B732-94B6-AE29E9419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CL" b="1" dirty="0"/>
              <a:t>6. Metaheurísticas cuánticas</a:t>
            </a:r>
          </a:p>
          <a:p>
            <a:pPr marL="0" indent="0" algn="just">
              <a:buNone/>
            </a:pPr>
            <a:endParaRPr lang="es-CL" dirty="0"/>
          </a:p>
          <a:p>
            <a:pPr marL="0" indent="0" algn="just">
              <a:buNone/>
            </a:pPr>
            <a:r>
              <a:rPr lang="es-CL" dirty="0"/>
              <a:t>El avance de la </a:t>
            </a:r>
            <a:r>
              <a:rPr lang="es-CL" b="1" dirty="0"/>
              <a:t>computación cuántica</a:t>
            </a:r>
            <a:r>
              <a:rPr lang="es-CL" dirty="0"/>
              <a:t> ha abierto una nueva frontera para el diseño de algoritmos. Las </a:t>
            </a:r>
            <a:r>
              <a:rPr lang="es-CL" b="1" dirty="0"/>
              <a:t>metaheurísticas cuánticas</a:t>
            </a:r>
            <a:r>
              <a:rPr lang="es-CL" dirty="0"/>
              <a:t> exploran principios como:</a:t>
            </a:r>
          </a:p>
          <a:p>
            <a:pPr marL="0" indent="0" algn="just">
              <a:buNone/>
            </a:pPr>
            <a:endParaRPr lang="es-CL" dirty="0"/>
          </a:p>
          <a:p>
            <a:pPr algn="just">
              <a:buFont typeface="Wingdings" pitchFamily="2" charset="2"/>
              <a:buChar char="ü"/>
            </a:pPr>
            <a:r>
              <a:rPr lang="es-CL" b="1" dirty="0"/>
              <a:t>Túnel cuántico</a:t>
            </a:r>
            <a:r>
              <a:rPr lang="es-CL" dirty="0"/>
              <a:t> (quantum </a:t>
            </a:r>
            <a:r>
              <a:rPr lang="es-CL" dirty="0" err="1"/>
              <a:t>annealing</a:t>
            </a:r>
            <a:r>
              <a:rPr lang="es-CL" dirty="0"/>
              <a:t>), que permite atravesar barreras energéticas de soluciones subóptimas.</a:t>
            </a:r>
          </a:p>
          <a:p>
            <a:pPr algn="just">
              <a:buFont typeface="Wingdings" pitchFamily="2" charset="2"/>
              <a:buChar char="ü"/>
            </a:pPr>
            <a:r>
              <a:rPr lang="es-CL" b="1" dirty="0"/>
              <a:t>Superposición y entrelazamiento</a:t>
            </a:r>
            <a:r>
              <a:rPr lang="es-CL" dirty="0"/>
              <a:t> cuántico, utilizados en algoritmos inspirados como </a:t>
            </a:r>
            <a:r>
              <a:rPr lang="es-CL" b="1" dirty="0"/>
              <a:t>Quantum </a:t>
            </a:r>
            <a:r>
              <a:rPr lang="es-CL" b="1" dirty="0" err="1"/>
              <a:t>Genetic</a:t>
            </a:r>
            <a:r>
              <a:rPr lang="es-CL" b="1" dirty="0"/>
              <a:t> </a:t>
            </a:r>
            <a:r>
              <a:rPr lang="es-CL" b="1" dirty="0" err="1"/>
              <a:t>Algorithms</a:t>
            </a:r>
            <a:r>
              <a:rPr lang="es-CL" dirty="0"/>
              <a:t> o </a:t>
            </a:r>
            <a:r>
              <a:rPr lang="es-CL" b="1" dirty="0"/>
              <a:t>Quantum </a:t>
            </a:r>
            <a:r>
              <a:rPr lang="es-CL" b="1" dirty="0" err="1"/>
              <a:t>Approximate</a:t>
            </a:r>
            <a:r>
              <a:rPr lang="es-CL" b="1" dirty="0"/>
              <a:t> </a:t>
            </a:r>
            <a:r>
              <a:rPr lang="es-CL" b="1" dirty="0" err="1"/>
              <a:t>Optimization</a:t>
            </a:r>
            <a:r>
              <a:rPr lang="es-CL" b="1" dirty="0"/>
              <a:t> </a:t>
            </a:r>
            <a:r>
              <a:rPr lang="es-CL" b="1" dirty="0" err="1"/>
              <a:t>Algorithm</a:t>
            </a:r>
            <a:r>
              <a:rPr lang="es-CL" b="1" dirty="0"/>
              <a:t> (QAOA)</a:t>
            </a:r>
            <a:r>
              <a:rPr lang="es-CL" dirty="0"/>
              <a:t>.</a:t>
            </a:r>
          </a:p>
          <a:p>
            <a:pPr marL="0" indent="0" algn="just">
              <a:buNone/>
            </a:pPr>
            <a:endParaRPr lang="es-CL" dirty="0"/>
          </a:p>
          <a:p>
            <a:pPr marL="0" indent="0" algn="just">
              <a:buNone/>
            </a:pPr>
            <a:r>
              <a:rPr lang="es-CL" dirty="0"/>
              <a:t>Si bien aún están en una etapa experimental, estas técnicas prometen mejoras en exploración y eficiencia, particularmente en problemas altamente complejos. La principal limitación actual es el </a:t>
            </a:r>
            <a:r>
              <a:rPr lang="es-CL" b="1" dirty="0"/>
              <a:t>costo computacional y la madurez tecnológica</a:t>
            </a:r>
            <a:r>
              <a:rPr lang="es-CL" dirty="0"/>
              <a:t> de los dispositivos cuánticos.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A3851ED9-86D9-082F-52D3-6DC6C365762F}"/>
              </a:ext>
            </a:extLst>
          </p:cNvPr>
          <p:cNvSpPr txBox="1">
            <a:spLocks/>
          </p:cNvSpPr>
          <p:nvPr/>
        </p:nvSpPr>
        <p:spPr bwMode="black">
          <a:xfrm>
            <a:off x="547437" y="411480"/>
            <a:ext cx="8049125" cy="899962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3200"/>
              <a:t>Futuro de las metaheurísticas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2898710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91322"/>
            <a:ext cx="7772400" cy="2155825"/>
          </a:xfrm>
        </p:spPr>
        <p:txBody>
          <a:bodyPr>
            <a:normAutofit/>
          </a:bodyPr>
          <a:lstStyle/>
          <a:p>
            <a:r>
              <a:rPr lang="es-ES" dirty="0"/>
              <a:t>Gracias</a:t>
            </a:r>
            <a:endParaRPr sz="3300" dirty="0"/>
          </a:p>
        </p:txBody>
      </p:sp>
    </p:spTree>
    <p:extLst>
      <p:ext uri="{BB962C8B-B14F-4D97-AF65-F5344CB8AC3E}">
        <p14:creationId xmlns:p14="http://schemas.microsoft.com/office/powerpoint/2010/main" val="245197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4716" y="371383"/>
            <a:ext cx="7652081" cy="1168659"/>
          </a:xfrm>
        </p:spPr>
        <p:txBody>
          <a:bodyPr>
            <a:normAutofit fontScale="90000"/>
          </a:bodyPr>
          <a:lstStyle/>
          <a:p>
            <a:r>
              <a:rPr sz="3200" dirty="0" err="1"/>
              <a:t>Introducción</a:t>
            </a:r>
            <a:r>
              <a:rPr sz="3200" dirty="0"/>
              <a:t> a la </a:t>
            </a:r>
            <a:r>
              <a:rPr sz="3200" dirty="0" err="1"/>
              <a:t>Optimización</a:t>
            </a:r>
            <a:r>
              <a:rPr sz="3200" dirty="0"/>
              <a:t> y las </a:t>
            </a:r>
            <a:r>
              <a:rPr sz="3200" dirty="0" err="1"/>
              <a:t>Metaheurísticas</a:t>
            </a:r>
            <a:endParaRPr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892" y="1840832"/>
            <a:ext cx="7964905" cy="4525963"/>
          </a:xfrm>
        </p:spPr>
        <p:txBody>
          <a:bodyPr>
            <a:normAutofit/>
          </a:bodyPr>
          <a:lstStyle/>
          <a:p>
            <a:pPr marL="0" indent="0" algn="just">
              <a:buNone/>
              <a:defRPr sz="1800">
                <a:solidFill>
                  <a:srgbClr val="000000"/>
                </a:solidFill>
              </a:defRPr>
            </a:pPr>
            <a:r>
              <a:rPr lang="es-CL" sz="1800" b="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S Gothic" panose="020B0609070205080204" pitchFamily="49" charset="-128"/>
                <a:cs typeface="Calibri" panose="020F0502020204030204" pitchFamily="34" charset="0"/>
              </a:rPr>
              <a:t>La </a:t>
            </a:r>
            <a:r>
              <a:rPr lang="es-CL" sz="18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S Gothic" panose="020B0609070205080204" pitchFamily="49" charset="-128"/>
                <a:cs typeface="Calibri" panose="020F0502020204030204" pitchFamily="34" charset="0"/>
              </a:rPr>
              <a:t>optimización</a:t>
            </a:r>
            <a:r>
              <a:rPr lang="es-CL" sz="1800" b="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S Gothic" panose="020B0609070205080204" pitchFamily="49" charset="-128"/>
                <a:cs typeface="Calibri" panose="020F0502020204030204" pitchFamily="34" charset="0"/>
              </a:rPr>
              <a:t> es una disciplina central en investigación operativa y en ciencia de datos que se ocupa de encontrar la mejor configuración de un conjunto de variables decisionales, con el objetivo de maximizar o minimizar una función objetivo bajo restricciones específicas. Si bien los métodos exactos permiten obtener soluciones óptimas para ciertos modelos bien estructurados —como la programación lineal o entera—, su </a:t>
            </a:r>
            <a:r>
              <a:rPr lang="es-CL" sz="18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S Gothic" panose="020B0609070205080204" pitchFamily="49" charset="-128"/>
                <a:cs typeface="Calibri" panose="020F0502020204030204" pitchFamily="34" charset="0"/>
              </a:rPr>
              <a:t>aplicabilidad</a:t>
            </a:r>
            <a:r>
              <a:rPr lang="es-CL" sz="1800" b="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S Gothic" panose="020B0609070205080204" pitchFamily="49" charset="-128"/>
                <a:cs typeface="Calibri" panose="020F0502020204030204" pitchFamily="34" charset="0"/>
              </a:rPr>
              <a:t> se ve severamente </a:t>
            </a:r>
            <a:r>
              <a:rPr lang="es-CL" sz="18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S Gothic" panose="020B0609070205080204" pitchFamily="49" charset="-128"/>
                <a:cs typeface="Calibri" panose="020F0502020204030204" pitchFamily="34" charset="0"/>
              </a:rPr>
              <a:t>limitada cuando se enfrentan a problemas combinatorios de gran escala, no lineales, o con espacios de búsqueda de complejidad exponencial. </a:t>
            </a:r>
          </a:p>
          <a:p>
            <a:pPr marL="0" indent="0" algn="just">
              <a:buNone/>
              <a:defRPr sz="1800">
                <a:solidFill>
                  <a:srgbClr val="000000"/>
                </a:solidFill>
              </a:defRPr>
            </a:pPr>
            <a:endParaRPr lang="es-CL" sz="1800" b="0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MS Gothic" panose="020B0609070205080204" pitchFamily="49" charset="-128"/>
              <a:cs typeface="Calibri" panose="020F0502020204030204" pitchFamily="34" charset="0"/>
            </a:endParaRPr>
          </a:p>
          <a:p>
            <a:pPr marL="0" indent="0" algn="just">
              <a:buNone/>
              <a:defRPr sz="1800">
                <a:solidFill>
                  <a:srgbClr val="000000"/>
                </a:solidFill>
              </a:defRPr>
            </a:pPr>
            <a:r>
              <a:rPr lang="es-CL" sz="1800" b="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S Gothic" panose="020B0609070205080204" pitchFamily="49" charset="-128"/>
                <a:cs typeface="Calibri" panose="020F0502020204030204" pitchFamily="34" charset="0"/>
              </a:rPr>
              <a:t>En este contexto emergen las </a:t>
            </a:r>
            <a:r>
              <a:rPr lang="es-CL" sz="18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metaheurísticas</a:t>
            </a:r>
            <a:r>
              <a:rPr lang="es-CL" sz="1800" b="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S Gothic" panose="020B0609070205080204" pitchFamily="49" charset="-128"/>
                <a:cs typeface="Calibri" panose="020F0502020204030204" pitchFamily="34" charset="0"/>
              </a:rPr>
              <a:t> como marcos algorítmicos flexibles, capaces de generar soluciones de alta calidad en tiempos computacionalmente razonables, sin necesidad de garantizar optimalidad formal. Su valor radica en su independencia del problema y en su capacidad de incorporar conocimiento estructural del dominio para guiar la búsqueda.</a:t>
            </a:r>
            <a:endParaRPr lang="es-CL" sz="1800" b="1" kern="0" dirty="0">
              <a:solidFill>
                <a:srgbClr val="365F91"/>
              </a:solidFill>
              <a:effectLst/>
              <a:latin typeface="Calibri" panose="020F0502020204030204" pitchFamily="34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defRPr sz="1800">
                <a:solidFill>
                  <a:srgbClr val="000000"/>
                </a:solidFill>
              </a:defRPr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3122" y="531555"/>
            <a:ext cx="5937755" cy="1188720"/>
          </a:xfrm>
        </p:spPr>
        <p:txBody>
          <a:bodyPr>
            <a:normAutofit fontScale="90000"/>
          </a:bodyPr>
          <a:lstStyle/>
          <a:p>
            <a:r>
              <a:rPr sz="3200" dirty="0" err="1"/>
              <a:t>Tipos</a:t>
            </a:r>
            <a:r>
              <a:rPr sz="3200" dirty="0"/>
              <a:t> de </a:t>
            </a:r>
            <a:r>
              <a:rPr sz="3200" dirty="0" err="1"/>
              <a:t>Metaheurísticas</a:t>
            </a:r>
            <a:endParaRPr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989" y="1853755"/>
            <a:ext cx="7700211" cy="469022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CL" b="1" dirty="0"/>
              <a:t>1.- Constructivas</a:t>
            </a:r>
          </a:p>
          <a:p>
            <a:pPr algn="just">
              <a:buFont typeface="Wingdings" pitchFamily="2" charset="2"/>
              <a:buChar char="ü"/>
            </a:pPr>
            <a:r>
              <a:rPr lang="es-CL" dirty="0"/>
              <a:t>Construyen soluciones desde cero, elemento por elemento.</a:t>
            </a:r>
          </a:p>
          <a:p>
            <a:pPr algn="just">
              <a:buFont typeface="Wingdings" pitchFamily="2" charset="2"/>
              <a:buChar char="ü"/>
            </a:pPr>
            <a:r>
              <a:rPr lang="es-CL" dirty="0"/>
              <a:t>Utilizan criterios determinísticos o aleatorios para seleccionar el siguiente componente.</a:t>
            </a:r>
          </a:p>
          <a:p>
            <a:pPr algn="just">
              <a:buFont typeface="Wingdings" pitchFamily="2" charset="2"/>
              <a:buChar char="ü"/>
            </a:pPr>
            <a:r>
              <a:rPr lang="es-CL" dirty="0"/>
              <a:t>No garantizan buena calidad si se usa solo enfoque </a:t>
            </a:r>
            <a:r>
              <a:rPr lang="es-CL" dirty="0" err="1"/>
              <a:t>greedy</a:t>
            </a:r>
            <a:r>
              <a:rPr lang="es-CL" dirty="0"/>
              <a:t> (selecciona siempre el mejor elemento disponible), por lo necesitan diversificación.</a:t>
            </a:r>
          </a:p>
          <a:p>
            <a:pPr marL="400050" lvl="1" indent="0" algn="just">
              <a:buNone/>
            </a:pPr>
            <a:endParaRPr lang="es-CL" dirty="0"/>
          </a:p>
          <a:p>
            <a:pPr marL="400050" lvl="1" indent="0" algn="just">
              <a:buNone/>
            </a:pPr>
            <a:r>
              <a:rPr lang="es-CL" sz="1500" b="1" dirty="0"/>
              <a:t>1.1.- GRASP</a:t>
            </a:r>
            <a:r>
              <a:rPr lang="es-CL" sz="1500" dirty="0"/>
              <a:t>: introduce aleatoriedad en la selección </a:t>
            </a:r>
            <a:r>
              <a:rPr lang="es-CL" sz="1500" dirty="0" err="1"/>
              <a:t>greedy</a:t>
            </a:r>
            <a:r>
              <a:rPr lang="es-CL" sz="1500" dirty="0"/>
              <a:t> mediante lista restringida de candidatos.</a:t>
            </a:r>
          </a:p>
          <a:p>
            <a:pPr marL="400050" lvl="1" indent="0">
              <a:buNone/>
            </a:pPr>
            <a:r>
              <a:rPr lang="es-CL" sz="1500" b="1" dirty="0"/>
              <a:t>1.2.- </a:t>
            </a:r>
            <a:r>
              <a:rPr lang="es-CL" sz="1500" b="1" dirty="0" err="1"/>
              <a:t>Metodo</a:t>
            </a:r>
            <a:r>
              <a:rPr lang="es-CL" sz="1500" b="1" dirty="0"/>
              <a:t> Piloto</a:t>
            </a:r>
            <a:r>
              <a:rPr lang="es-CL" sz="1500" dirty="0"/>
              <a:t>: Utiliza estrategia de anticipación, evalúa cada opción no por su valor directo, sino por su potencial de guiar a una buena solución.</a:t>
            </a:r>
          </a:p>
          <a:p>
            <a:pPr marL="400050" lvl="1" indent="0">
              <a:buNone/>
            </a:pPr>
            <a:r>
              <a:rPr lang="es-CL" sz="1500" b="1" dirty="0"/>
              <a:t>1.3.- </a:t>
            </a:r>
            <a:r>
              <a:rPr lang="es-CL" sz="1500" b="1" dirty="0" err="1"/>
              <a:t>Ant</a:t>
            </a:r>
            <a:r>
              <a:rPr lang="es-CL" sz="1500" b="1" dirty="0"/>
              <a:t> </a:t>
            </a:r>
            <a:r>
              <a:rPr lang="es-CL" sz="1500" b="1" dirty="0" err="1"/>
              <a:t>Colony</a:t>
            </a:r>
            <a:r>
              <a:rPr lang="es-CL" sz="1500" b="1" dirty="0"/>
              <a:t> </a:t>
            </a:r>
            <a:r>
              <a:rPr lang="es-CL" sz="1500" b="1" dirty="0" err="1"/>
              <a:t>Optimization</a:t>
            </a:r>
            <a:r>
              <a:rPr lang="es-CL" sz="1500" b="1" dirty="0"/>
              <a:t> (ACO)</a:t>
            </a:r>
            <a:r>
              <a:rPr lang="es-CL" sz="1500" dirty="0"/>
              <a:t>: Simula el comportamiento de una colonia de hormigas artificiales, cada una construye soluciones en paralelo, combinando Aleatoriedad e Información previa sobre la deseabilidad de cada elemento.</a:t>
            </a:r>
          </a:p>
          <a:p>
            <a:pPr marL="400050" lvl="1" indent="0" algn="just">
              <a:buNone/>
            </a:pPr>
            <a:r>
              <a:rPr lang="es-CL" sz="1500" b="1" dirty="0"/>
              <a:t>1.4.- </a:t>
            </a:r>
            <a:r>
              <a:rPr lang="es-CL" sz="1500" b="1" dirty="0" err="1"/>
              <a:t>Large</a:t>
            </a:r>
            <a:r>
              <a:rPr lang="es-CL" sz="1500" b="1" dirty="0"/>
              <a:t> </a:t>
            </a:r>
            <a:r>
              <a:rPr lang="es-CL" sz="1500" b="1" dirty="0" err="1"/>
              <a:t>Neighborhood</a:t>
            </a:r>
            <a:r>
              <a:rPr lang="es-CL" sz="1500" b="1" dirty="0"/>
              <a:t> </a:t>
            </a:r>
            <a:r>
              <a:rPr lang="es-CL" sz="1500" b="1" dirty="0" err="1"/>
              <a:t>Search</a:t>
            </a:r>
            <a:r>
              <a:rPr lang="es-CL" sz="1500" b="1" dirty="0"/>
              <a:t> (LNS)</a:t>
            </a:r>
            <a:r>
              <a:rPr lang="es-CL" sz="1500" dirty="0"/>
              <a:t> y </a:t>
            </a:r>
            <a:r>
              <a:rPr lang="es-CL" sz="1500" b="1" dirty="0"/>
              <a:t>ALNS</a:t>
            </a:r>
            <a:r>
              <a:rPr lang="es-CL" sz="1500" dirty="0"/>
              <a:t>: destruyen y reconstruyen partes de la solución para diversificar.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3122" y="517358"/>
            <a:ext cx="5937755" cy="1188720"/>
          </a:xfrm>
        </p:spPr>
        <p:txBody>
          <a:bodyPr>
            <a:normAutofit fontScale="90000"/>
          </a:bodyPr>
          <a:lstStyle/>
          <a:p>
            <a:r>
              <a:rPr sz="3200" dirty="0" err="1"/>
              <a:t>Tipos</a:t>
            </a:r>
            <a:r>
              <a:rPr sz="3200" dirty="0"/>
              <a:t> de </a:t>
            </a:r>
            <a:r>
              <a:rPr sz="3200" dirty="0" err="1"/>
              <a:t>Metaheurísticas</a:t>
            </a:r>
            <a:endParaRPr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894" y="1876927"/>
            <a:ext cx="8061158" cy="44637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L" b="1" dirty="0"/>
              <a:t>2.- Búsqueda Local</a:t>
            </a:r>
          </a:p>
          <a:p>
            <a:pPr algn="just">
              <a:buFont typeface="Wingdings" pitchFamily="2" charset="2"/>
              <a:buChar char="ü"/>
            </a:pPr>
            <a:r>
              <a:rPr lang="es-CL" dirty="0"/>
              <a:t>Parten de una solución completa inicial y exploran su vecindario.</a:t>
            </a:r>
          </a:p>
          <a:p>
            <a:pPr algn="just">
              <a:buFont typeface="Wingdings" pitchFamily="2" charset="2"/>
              <a:buChar char="ü"/>
            </a:pPr>
            <a:r>
              <a:rPr lang="es-CL" dirty="0"/>
              <a:t>Buscan óptimos locales mediante pequeños movimientos.</a:t>
            </a:r>
          </a:p>
          <a:p>
            <a:pPr algn="just">
              <a:buFont typeface="Wingdings" pitchFamily="2" charset="2"/>
              <a:buChar char="ü"/>
            </a:pPr>
            <a:r>
              <a:rPr lang="es-CL" dirty="0"/>
              <a:t>Requieren mecanismos de escape para evitar estancamiento.</a:t>
            </a:r>
          </a:p>
          <a:p>
            <a:pPr algn="just">
              <a:buFont typeface="Wingdings" pitchFamily="2" charset="2"/>
              <a:buChar char="ü"/>
            </a:pPr>
            <a:r>
              <a:rPr lang="es-CL" dirty="0"/>
              <a:t>Búsqueda local básica: mejora iterativa hasta no encontrar vecinos mejores.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s-CL" b="1" dirty="0"/>
          </a:p>
          <a:p>
            <a:pPr marL="400050" lvl="1" indent="0" algn="just">
              <a:buNone/>
            </a:pPr>
            <a:r>
              <a:rPr lang="es-CL" b="1" dirty="0"/>
              <a:t>2.1.- </a:t>
            </a:r>
            <a:r>
              <a:rPr lang="es-CL" b="1" dirty="0" err="1"/>
              <a:t>Iterated</a:t>
            </a:r>
            <a:r>
              <a:rPr lang="es-CL" b="1" dirty="0"/>
              <a:t> Local </a:t>
            </a:r>
            <a:r>
              <a:rPr lang="es-CL" b="1" dirty="0" err="1"/>
              <a:t>Search</a:t>
            </a:r>
            <a:r>
              <a:rPr lang="es-CL" b="1" dirty="0"/>
              <a:t> (ILS)</a:t>
            </a:r>
            <a:r>
              <a:rPr lang="es-CL" dirty="0"/>
              <a:t>: aplica perturbaciones para reiniciar la búsqueda desde nuevos puntos.</a:t>
            </a:r>
          </a:p>
          <a:p>
            <a:pPr marL="400050" lvl="1" indent="0" algn="just">
              <a:buNone/>
            </a:pPr>
            <a:r>
              <a:rPr lang="es-CL" b="1" dirty="0"/>
              <a:t>2.2.- </a:t>
            </a:r>
            <a:r>
              <a:rPr lang="es-CL" b="1" dirty="0" err="1"/>
              <a:t>Tabu</a:t>
            </a:r>
            <a:r>
              <a:rPr lang="es-CL" b="1" dirty="0"/>
              <a:t> </a:t>
            </a:r>
            <a:r>
              <a:rPr lang="es-CL" b="1" dirty="0" err="1"/>
              <a:t>Search</a:t>
            </a:r>
            <a:r>
              <a:rPr lang="es-CL" dirty="0"/>
              <a:t>: usa memoria de corto/largo plazo para evitar ciclos y guiar la búsqueda.</a:t>
            </a:r>
          </a:p>
          <a:p>
            <a:pPr marL="400050" lvl="1" indent="0" algn="just">
              <a:buNone/>
            </a:pPr>
            <a:r>
              <a:rPr lang="es-CL" b="1" dirty="0"/>
              <a:t>2.3.- Variable </a:t>
            </a:r>
            <a:r>
              <a:rPr lang="es-CL" b="1" dirty="0" err="1"/>
              <a:t>Neighborhood</a:t>
            </a:r>
            <a:r>
              <a:rPr lang="es-CL" b="1" dirty="0"/>
              <a:t> </a:t>
            </a:r>
            <a:r>
              <a:rPr lang="es-CL" b="1" dirty="0" err="1"/>
              <a:t>Search</a:t>
            </a:r>
            <a:r>
              <a:rPr lang="es-CL" b="1" dirty="0"/>
              <a:t> (VNS)</a:t>
            </a:r>
            <a:r>
              <a:rPr lang="es-CL" dirty="0"/>
              <a:t>: cambia de vecindario sistemáticamente para mejorar solución.</a:t>
            </a:r>
          </a:p>
        </p:txBody>
      </p:sp>
    </p:spTree>
    <p:extLst>
      <p:ext uri="{BB962C8B-B14F-4D97-AF65-F5344CB8AC3E}">
        <p14:creationId xmlns:p14="http://schemas.microsoft.com/office/powerpoint/2010/main" val="1601462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3122" y="577516"/>
            <a:ext cx="5937755" cy="1188720"/>
          </a:xfrm>
        </p:spPr>
        <p:txBody>
          <a:bodyPr>
            <a:normAutofit fontScale="90000"/>
          </a:bodyPr>
          <a:lstStyle/>
          <a:p>
            <a:r>
              <a:rPr sz="3200" dirty="0" err="1"/>
              <a:t>Tipos</a:t>
            </a:r>
            <a:r>
              <a:rPr sz="3200" dirty="0"/>
              <a:t> de </a:t>
            </a:r>
            <a:r>
              <a:rPr sz="3200" dirty="0" err="1"/>
              <a:t>Metaheurísticas</a:t>
            </a:r>
            <a:endParaRPr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672" y="1913023"/>
            <a:ext cx="8229601" cy="4752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CL" b="1" dirty="0"/>
              <a:t>3.- Poblacionales</a:t>
            </a:r>
          </a:p>
          <a:p>
            <a:pPr>
              <a:buFont typeface="Wingdings" pitchFamily="2" charset="2"/>
              <a:buChar char="ü"/>
            </a:pPr>
            <a:r>
              <a:rPr lang="es-CL" dirty="0"/>
              <a:t>Trabajan con un conjunto de soluciones en paralelo (población).</a:t>
            </a:r>
          </a:p>
          <a:p>
            <a:pPr>
              <a:buFont typeface="Wingdings" pitchFamily="2" charset="2"/>
              <a:buChar char="ü"/>
            </a:pPr>
            <a:r>
              <a:rPr lang="es-CL" dirty="0"/>
              <a:t>Combinan exploración (diversidad) e intensificación (recombinación).</a:t>
            </a:r>
          </a:p>
          <a:p>
            <a:pPr>
              <a:buFont typeface="Wingdings" pitchFamily="2" charset="2"/>
              <a:buChar char="ü"/>
            </a:pPr>
            <a:r>
              <a:rPr lang="es-CL" dirty="0"/>
              <a:t>Elevado potencial, pero mayor costo computacional.</a:t>
            </a:r>
          </a:p>
          <a:p>
            <a:endParaRPr lang="es-CL" b="1" dirty="0"/>
          </a:p>
          <a:p>
            <a:pPr marL="400050" lvl="1" indent="0">
              <a:buNone/>
            </a:pPr>
            <a:r>
              <a:rPr lang="es-CL" sz="1800" b="1" dirty="0"/>
              <a:t>3.1.- </a:t>
            </a:r>
            <a:r>
              <a:rPr lang="es-CL" sz="1800" b="1" dirty="0" err="1"/>
              <a:t>Memetic</a:t>
            </a:r>
            <a:r>
              <a:rPr lang="es-CL" sz="1800" b="1" dirty="0"/>
              <a:t> </a:t>
            </a:r>
            <a:r>
              <a:rPr lang="es-CL" sz="1800" b="1" dirty="0" err="1"/>
              <a:t>Algorithms</a:t>
            </a:r>
            <a:r>
              <a:rPr lang="es-CL" sz="1800" b="1" dirty="0"/>
              <a:t> (MA)</a:t>
            </a:r>
            <a:r>
              <a:rPr lang="es-CL" sz="1800" dirty="0"/>
              <a:t>: búsqueda local individual (aprendizaje local).</a:t>
            </a:r>
            <a:endParaRPr lang="es-CL" sz="1800" b="1" dirty="0"/>
          </a:p>
          <a:p>
            <a:pPr marL="400050" lvl="1" indent="0">
              <a:buNone/>
            </a:pPr>
            <a:r>
              <a:rPr lang="es-CL" sz="1800" b="1" dirty="0"/>
              <a:t>3.2.- </a:t>
            </a:r>
            <a:r>
              <a:rPr lang="es-CL" sz="1800" b="1" dirty="0" err="1"/>
              <a:t>Genetic</a:t>
            </a:r>
            <a:r>
              <a:rPr lang="es-CL" sz="1800" b="1" dirty="0"/>
              <a:t> </a:t>
            </a:r>
            <a:r>
              <a:rPr lang="es-CL" sz="1800" b="1" dirty="0" err="1"/>
              <a:t>Algorithms</a:t>
            </a:r>
            <a:r>
              <a:rPr lang="es-CL" sz="1800" b="1" dirty="0"/>
              <a:t> (GA)</a:t>
            </a:r>
            <a:r>
              <a:rPr lang="es-CL" sz="1800" dirty="0"/>
              <a:t>: inspiración biológica, operadores de cruce y mutación.</a:t>
            </a:r>
          </a:p>
          <a:p>
            <a:pPr marL="400050" lvl="1" indent="0">
              <a:buNone/>
            </a:pPr>
            <a:r>
              <a:rPr lang="es-CL" sz="1800" b="1" dirty="0"/>
              <a:t>3.3.- </a:t>
            </a:r>
            <a:r>
              <a:rPr lang="es-CL" sz="1800" b="1" dirty="0" err="1"/>
              <a:t>Scatter</a:t>
            </a:r>
            <a:r>
              <a:rPr lang="es-CL" sz="1800" b="1" dirty="0"/>
              <a:t> </a:t>
            </a:r>
            <a:r>
              <a:rPr lang="es-CL" sz="1800" b="1" dirty="0" err="1"/>
              <a:t>Search</a:t>
            </a:r>
            <a:r>
              <a:rPr lang="es-CL" sz="1800" b="1" dirty="0"/>
              <a:t> (SS)</a:t>
            </a:r>
            <a:r>
              <a:rPr lang="es-CL" sz="1800" dirty="0"/>
              <a:t>: combina sistemáticamente soluciones elite con diversidad.</a:t>
            </a:r>
          </a:p>
          <a:p>
            <a:pPr marL="400050" lvl="1" indent="0">
              <a:buNone/>
            </a:pPr>
            <a:r>
              <a:rPr lang="es-CL" sz="1800" b="1" dirty="0"/>
              <a:t>3.4.- </a:t>
            </a:r>
            <a:r>
              <a:rPr lang="es-CL" sz="1800" b="1" dirty="0" err="1"/>
              <a:t>Path</a:t>
            </a:r>
            <a:r>
              <a:rPr lang="es-CL" sz="1800" b="1" dirty="0"/>
              <a:t> </a:t>
            </a:r>
            <a:r>
              <a:rPr lang="es-CL" sz="1800" b="1" dirty="0" err="1"/>
              <a:t>Relinking</a:t>
            </a:r>
            <a:r>
              <a:rPr lang="es-CL" sz="1800" b="1" dirty="0"/>
              <a:t> (PR)</a:t>
            </a:r>
            <a:r>
              <a:rPr lang="es-CL" sz="1800" dirty="0"/>
              <a:t>: explora trayectorias entre soluciones de alta calidad.</a:t>
            </a:r>
          </a:p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endParaRPr lang="es-ES" dirty="0"/>
          </a:p>
          <a:p>
            <a:pPr marL="0" indent="0">
              <a:buNone/>
            </a:pP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311308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3122" y="411480"/>
            <a:ext cx="5937755" cy="1188720"/>
          </a:xfrm>
        </p:spPr>
        <p:txBody>
          <a:bodyPr>
            <a:normAutofit fontScale="90000"/>
          </a:bodyPr>
          <a:lstStyle/>
          <a:p>
            <a:r>
              <a:rPr sz="3200" dirty="0" err="1"/>
              <a:t>Tipos</a:t>
            </a:r>
            <a:r>
              <a:rPr sz="3200" dirty="0"/>
              <a:t> de </a:t>
            </a:r>
            <a:r>
              <a:rPr sz="3200" dirty="0" err="1"/>
              <a:t>Metaheurísticas</a:t>
            </a:r>
            <a:endParaRPr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8958"/>
            <a:ext cx="8229600" cy="2382253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s-CL" sz="2000" dirty="0"/>
              <a:t>Las tres categorías anteriores no son excluyentes, por lo que permiten </a:t>
            </a:r>
            <a:r>
              <a:rPr lang="es-CL" sz="2000" b="1" dirty="0"/>
              <a:t>hibridación efectiva</a:t>
            </a:r>
            <a:r>
              <a:rPr lang="es-CL" sz="2000" dirty="0"/>
              <a:t>.</a:t>
            </a:r>
          </a:p>
          <a:p>
            <a:pPr algn="just">
              <a:buFont typeface="Wingdings" pitchFamily="2" charset="2"/>
              <a:buChar char="ü"/>
            </a:pPr>
            <a:r>
              <a:rPr lang="es-CL" sz="2000" dirty="0"/>
              <a:t>Tendencia actual: combinar técnicas para lograr eficiencia, adaptabilidad y robustez.</a:t>
            </a:r>
          </a:p>
          <a:p>
            <a:pPr algn="just">
              <a:buFont typeface="Wingdings" pitchFamily="2" charset="2"/>
              <a:buChar char="ü"/>
            </a:pPr>
            <a:r>
              <a:rPr lang="es-CL" sz="2000" dirty="0"/>
              <a:t>Relevancia directa en la </a:t>
            </a:r>
            <a:r>
              <a:rPr lang="es-CL" sz="2000" b="1" dirty="0"/>
              <a:t>industria inteligente</a:t>
            </a:r>
            <a:r>
              <a:rPr lang="es-CL" sz="2000" dirty="0"/>
              <a:t>, donde se enfrentan problemas dinámicos y de alta complejidad.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2096868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3200" dirty="0" err="1"/>
              <a:t>Evolución</a:t>
            </a:r>
            <a:r>
              <a:rPr sz="3200" dirty="0"/>
              <a:t> </a:t>
            </a:r>
            <a:r>
              <a:rPr sz="3200" dirty="0" err="1"/>
              <a:t>Histórica</a:t>
            </a:r>
            <a:endParaRPr sz="3200" dirty="0"/>
          </a:p>
        </p:txBody>
      </p:sp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6C52E016-489A-96F7-D1DD-B59F0AE0A2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6550" y="2784860"/>
            <a:ext cx="5937250" cy="2809105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D7A978-0162-80DF-2374-8759610D5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437" y="411480"/>
            <a:ext cx="8049125" cy="899962"/>
          </a:xfrm>
        </p:spPr>
        <p:txBody>
          <a:bodyPr>
            <a:normAutofit/>
          </a:bodyPr>
          <a:lstStyle/>
          <a:p>
            <a:r>
              <a:rPr lang="es-CL" sz="3200" dirty="0"/>
              <a:t>Futuro de las metaheurísticas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D09B9B-6503-B732-94B6-AE29E9419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466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CL" sz="2100" b="1" dirty="0"/>
              <a:t>1. La ciencia de las metaheurísticas</a:t>
            </a:r>
          </a:p>
          <a:p>
            <a:pPr marL="0" indent="0" algn="just">
              <a:buNone/>
            </a:pPr>
            <a:endParaRPr lang="es-CL" dirty="0"/>
          </a:p>
          <a:p>
            <a:pPr marL="0" indent="0" algn="just">
              <a:buNone/>
            </a:pPr>
            <a:r>
              <a:rPr lang="es-CL" dirty="0"/>
              <a:t>Aunque las metaheurísticas han demostrado su eficacia en una amplia gama de aplicaciones, su desarrollo aún es percibido más como un arte que como una ciencia consolidada. Esto se debe a varias razones:</a:t>
            </a:r>
          </a:p>
          <a:p>
            <a:pPr marL="0" indent="0" algn="just">
              <a:buNone/>
            </a:pPr>
            <a:endParaRPr lang="es-CL" dirty="0"/>
          </a:p>
          <a:p>
            <a:pPr algn="just">
              <a:buFont typeface="Wingdings" pitchFamily="2" charset="2"/>
              <a:buChar char="ü"/>
            </a:pPr>
            <a:r>
              <a:rPr lang="es-CL" b="1" dirty="0"/>
              <a:t>Falta de fundamentos teóricos sólidos</a:t>
            </a:r>
            <a:r>
              <a:rPr lang="es-CL" dirty="0"/>
              <a:t>: Muchas metaheurísticas se diseñan a partir de inspiración intuitiva, analogías biológicas o fenómenos naturales, sin una formalización matemática rigurosa. Las pruebas de convergencia disponibles (por ejemplo, para SA) suelen ser teóricas e inoperantes en contextos prácticos.</a:t>
            </a:r>
          </a:p>
          <a:p>
            <a:pPr algn="just">
              <a:buFont typeface="Wingdings" pitchFamily="2" charset="2"/>
              <a:buChar char="ü"/>
            </a:pPr>
            <a:r>
              <a:rPr lang="es-CL" b="1" dirty="0"/>
              <a:t>Escasa comprensión analítica</a:t>
            </a:r>
            <a:r>
              <a:rPr lang="es-CL" dirty="0"/>
              <a:t>: Dada la complejidad de los espacios de búsqueda, es difícil generar modelos matemáticos que permitan explicar o predecir el comportamiento de estos algoritmos.</a:t>
            </a:r>
          </a:p>
          <a:p>
            <a:pPr algn="just">
              <a:buFont typeface="Wingdings" pitchFamily="2" charset="2"/>
              <a:buChar char="ü"/>
            </a:pPr>
            <a:r>
              <a:rPr lang="es-CL" b="1" dirty="0"/>
              <a:t>Ajuste dependiente del problema</a:t>
            </a:r>
            <a:r>
              <a:rPr lang="es-CL" dirty="0"/>
              <a:t>: El rendimiento de una metaheurística está fuertemente ligado a la elección de parámetros y operadores, cuya configuración suele depender de la experiencia del usuario más que de criterios sistemáticos.</a:t>
            </a:r>
          </a:p>
          <a:p>
            <a:pPr marL="0" indent="0" algn="just">
              <a:buNone/>
            </a:pPr>
            <a:endParaRPr lang="es-CL" dirty="0"/>
          </a:p>
          <a:p>
            <a:pPr marL="0" indent="0" algn="just">
              <a:buNone/>
            </a:pPr>
            <a:r>
              <a:rPr lang="es-CL" dirty="0"/>
              <a:t>Frente a esto, se requiere avanzar hacia un cuerpo teórico común, desarrollar principios generalizables y construir una taxonomía robusta del diseño algorítmico.</a:t>
            </a:r>
          </a:p>
        </p:txBody>
      </p:sp>
    </p:spTree>
    <p:extLst>
      <p:ext uri="{BB962C8B-B14F-4D97-AF65-F5344CB8AC3E}">
        <p14:creationId xmlns:p14="http://schemas.microsoft.com/office/powerpoint/2010/main" val="3738886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D09B9B-6503-B732-94B6-AE29E9419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46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CL" sz="1900" b="1" dirty="0"/>
              <a:t>2. Meta-análisis</a:t>
            </a:r>
          </a:p>
          <a:p>
            <a:pPr marL="0" indent="0" algn="just">
              <a:buNone/>
            </a:pPr>
            <a:endParaRPr lang="es-CL" dirty="0"/>
          </a:p>
          <a:p>
            <a:pPr marL="0" indent="0" algn="just">
              <a:buNone/>
            </a:pPr>
            <a:r>
              <a:rPr lang="es-CL" dirty="0"/>
              <a:t>El </a:t>
            </a:r>
            <a:r>
              <a:rPr lang="es-CL" b="1" dirty="0"/>
              <a:t>meta-análisis</a:t>
            </a:r>
            <a:r>
              <a:rPr lang="es-CL" dirty="0"/>
              <a:t>, ampliamente usado en medicina para sintetizar evidencias, está comenzando a ganar tracción en el estudio de metaheurísticas. Esta metodología permite:</a:t>
            </a:r>
          </a:p>
          <a:p>
            <a:pPr marL="0" indent="0" algn="just">
              <a:buNone/>
            </a:pPr>
            <a:endParaRPr lang="es-CL" dirty="0"/>
          </a:p>
          <a:p>
            <a:pPr algn="just">
              <a:buFont typeface="Wingdings" pitchFamily="2" charset="2"/>
              <a:buChar char="ü"/>
            </a:pPr>
            <a:r>
              <a:rPr lang="es-CL" dirty="0"/>
              <a:t>Combinar resultados de múltiples estudios independientes para obtener conclusiones más robustas y generalizables.</a:t>
            </a:r>
          </a:p>
          <a:p>
            <a:pPr algn="just">
              <a:buFont typeface="Wingdings" pitchFamily="2" charset="2"/>
              <a:buChar char="ü"/>
            </a:pPr>
            <a:r>
              <a:rPr lang="es-CL" dirty="0"/>
              <a:t>Cuantificar el </a:t>
            </a:r>
            <a:r>
              <a:rPr lang="es-CL" b="1" dirty="0"/>
              <a:t>efecto promedio</a:t>
            </a:r>
            <a:r>
              <a:rPr lang="es-CL" dirty="0"/>
              <a:t> de una modificación algorítmica (como una capa adaptativa) y distinguir entre efectos significativos y ruido estadístico.</a:t>
            </a:r>
          </a:p>
          <a:p>
            <a:pPr algn="just">
              <a:buFont typeface="Wingdings" pitchFamily="2" charset="2"/>
              <a:buChar char="ü"/>
            </a:pPr>
            <a:r>
              <a:rPr lang="es-CL" dirty="0"/>
              <a:t>Evaluar la contribución de componentes individuales dentro de una arquitectura metaheurística compleja.</a:t>
            </a:r>
          </a:p>
          <a:p>
            <a:pPr marL="0" indent="0" algn="just">
              <a:buNone/>
            </a:pPr>
            <a:endParaRPr lang="es-CL" dirty="0"/>
          </a:p>
          <a:p>
            <a:pPr marL="0" indent="0" algn="just">
              <a:buNone/>
            </a:pPr>
            <a:r>
              <a:rPr lang="es-CL" dirty="0"/>
              <a:t>Un estudio pionero de </a:t>
            </a:r>
            <a:r>
              <a:rPr lang="es-CL" dirty="0" err="1"/>
              <a:t>Turkeš</a:t>
            </a:r>
            <a:r>
              <a:rPr lang="es-CL" dirty="0"/>
              <a:t> et al. (2021) demostró, mediante meta-análisis, que la capa adaptativa en ALNS (Adaptive </a:t>
            </a:r>
            <a:r>
              <a:rPr lang="es-CL" dirty="0" err="1"/>
              <a:t>Large</a:t>
            </a:r>
            <a:r>
              <a:rPr lang="es-CL" dirty="0"/>
              <a:t> </a:t>
            </a:r>
            <a:r>
              <a:rPr lang="es-CL" dirty="0" err="1"/>
              <a:t>Neighborhood</a:t>
            </a:r>
            <a:r>
              <a:rPr lang="es-CL" dirty="0"/>
              <a:t> </a:t>
            </a:r>
            <a:r>
              <a:rPr lang="es-CL" dirty="0" err="1"/>
              <a:t>Search</a:t>
            </a:r>
            <a:r>
              <a:rPr lang="es-CL" dirty="0"/>
              <a:t>) aporta solo una mejora marginal promedio (0,14%), sugiriendo que su inclusión debería ser justificada caso a caso​.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B2369B9C-A525-F622-2C91-54EFC411F3C9}"/>
              </a:ext>
            </a:extLst>
          </p:cNvPr>
          <p:cNvSpPr txBox="1">
            <a:spLocks/>
          </p:cNvSpPr>
          <p:nvPr/>
        </p:nvSpPr>
        <p:spPr bwMode="black">
          <a:xfrm>
            <a:off x="547437" y="411480"/>
            <a:ext cx="8049125" cy="899962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3200"/>
              <a:t>Futuro de las metaheurísticas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1759455960"/>
      </p:ext>
    </p:extLst>
  </p:cSld>
  <p:clrMapOvr>
    <a:masterClrMapping/>
  </p:clrMapOvr>
</p:sld>
</file>

<file path=ppt/theme/theme1.xml><?xml version="1.0" encoding="utf-8"?>
<a:theme xmlns:a="http://schemas.openxmlformats.org/drawingml/2006/main" name="Paquete">
  <a:themeElements>
    <a:clrScheme name="Paquete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quete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quet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{411BAE45-8B23-1447-9D02-F062E7DDCC45}tf10001120</Template>
  <TotalTime>170</TotalTime>
  <Words>1358</Words>
  <Application>Microsoft Macintosh PowerPoint</Application>
  <PresentationFormat>Presentación en pantalla (4:3)</PresentationFormat>
  <Paragraphs>103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Arial</vt:lpstr>
      <vt:lpstr>Calibri</vt:lpstr>
      <vt:lpstr>Gill Sans MT</vt:lpstr>
      <vt:lpstr>Wingdings</vt:lpstr>
      <vt:lpstr>Paquete</vt:lpstr>
      <vt:lpstr>Revisión de Artículo “Fifty Years of Metaheuristics" Martí, Sevaux y Sörensen (2025) </vt:lpstr>
      <vt:lpstr>Introducción a la Optimización y las Metaheurísticas</vt:lpstr>
      <vt:lpstr>Tipos de Metaheurísticas</vt:lpstr>
      <vt:lpstr>Tipos de Metaheurísticas</vt:lpstr>
      <vt:lpstr>Tipos de Metaheurísticas</vt:lpstr>
      <vt:lpstr>Tipos de Metaheurísticas</vt:lpstr>
      <vt:lpstr>Evolución Histórica</vt:lpstr>
      <vt:lpstr>Futuro de las metaheurísticas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Gracias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Revisión de Artículo “Fifty Years of Metaheuristics" Martí, Sevaux y Sörensen (2025) </dc:title>
  <dc:subject/>
  <dc:creator/>
  <cp:keywords/>
  <dc:description>generated using python-pptx</dc:description>
  <cp:lastModifiedBy>edmundo lopez</cp:lastModifiedBy>
  <cp:revision>3</cp:revision>
  <dcterms:created xsi:type="dcterms:W3CDTF">2013-01-27T09:14:16Z</dcterms:created>
  <dcterms:modified xsi:type="dcterms:W3CDTF">2025-04-14T23:50:24Z</dcterms:modified>
  <cp:category/>
</cp:coreProperties>
</file>