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9" r:id="rId6"/>
    <p:sldId id="263" r:id="rId7"/>
    <p:sldId id="258" r:id="rId8"/>
    <p:sldId id="260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96" d="100"/>
          <a:sy n="96" d="100"/>
        </p:scale>
        <p:origin x="5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8F4ECE-098E-4897-8B32-503F2393FC8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1EEF4A5-3BD0-4813-B2BA-8C95AE6D84A8}">
      <dgm:prSet phldrT="[Texto]"/>
      <dgm:spPr/>
      <dgm:t>
        <a:bodyPr/>
        <a:lstStyle/>
        <a:p>
          <a:r>
            <a:rPr lang="es-CL" dirty="0" err="1"/>
            <a:t>Math</a:t>
          </a:r>
          <a:r>
            <a:rPr lang="es-CL" dirty="0"/>
            <a:t>/</a:t>
          </a:r>
          <a:r>
            <a:rPr lang="es-CL" dirty="0" err="1"/>
            <a:t>Physics-Based</a:t>
          </a:r>
          <a:r>
            <a:rPr lang="es-CL" dirty="0"/>
            <a:t> (8 algoritmos)</a:t>
          </a:r>
        </a:p>
      </dgm:t>
    </dgm:pt>
    <dgm:pt modelId="{A8D7D51C-1769-4556-B83C-C48027B377D4}" type="parTrans" cxnId="{DF8F59BC-43C0-4548-8048-7AE22F35131B}">
      <dgm:prSet/>
      <dgm:spPr/>
      <dgm:t>
        <a:bodyPr/>
        <a:lstStyle/>
        <a:p>
          <a:endParaRPr lang="es-CL"/>
        </a:p>
      </dgm:t>
    </dgm:pt>
    <dgm:pt modelId="{4DB07DEC-47C1-4181-B102-D134F453939B}" type="sibTrans" cxnId="{DF8F59BC-43C0-4548-8048-7AE22F35131B}">
      <dgm:prSet/>
      <dgm:spPr/>
      <dgm:t>
        <a:bodyPr/>
        <a:lstStyle/>
        <a:p>
          <a:endParaRPr lang="es-CL"/>
        </a:p>
      </dgm:t>
    </dgm:pt>
    <dgm:pt modelId="{CC47D916-CEC6-42C0-9CF6-EBF944AE2F6A}">
      <dgm:prSet phldrT="[Texto]"/>
      <dgm:spPr/>
      <dgm:t>
        <a:bodyPr/>
        <a:lstStyle/>
        <a:p>
          <a:r>
            <a:rPr lang="es-CL" dirty="0" err="1"/>
            <a:t>Archimedes</a:t>
          </a:r>
          <a:r>
            <a:rPr lang="es-CL" dirty="0"/>
            <a:t> </a:t>
          </a:r>
          <a:r>
            <a:rPr lang="es-CL" dirty="0" err="1"/>
            <a:t>Optimization</a:t>
          </a:r>
          <a:r>
            <a:rPr lang="es-CL" dirty="0"/>
            <a:t> </a:t>
          </a:r>
          <a:r>
            <a:rPr lang="es-CL" dirty="0" err="1"/>
            <a:t>Algorithm</a:t>
          </a:r>
          <a:r>
            <a:rPr lang="es-CL" dirty="0"/>
            <a:t> (AOA)
Artificial Electric Field </a:t>
          </a:r>
          <a:r>
            <a:rPr lang="es-CL" dirty="0" err="1"/>
            <a:t>Algorithm</a:t>
          </a:r>
          <a:r>
            <a:rPr lang="es-CL" dirty="0"/>
            <a:t> (AEFA)
</a:t>
          </a:r>
          <a:r>
            <a:rPr lang="es-CL" dirty="0" err="1"/>
            <a:t>Balancing</a:t>
          </a:r>
          <a:r>
            <a:rPr lang="es-CL" dirty="0"/>
            <a:t> Composite </a:t>
          </a:r>
          <a:r>
            <a:rPr lang="es-CL" dirty="0" err="1"/>
            <a:t>Motion</a:t>
          </a:r>
          <a:r>
            <a:rPr lang="es-CL" dirty="0"/>
            <a:t> </a:t>
          </a:r>
          <a:r>
            <a:rPr lang="es-CL" dirty="0" err="1"/>
            <a:t>Optimization</a:t>
          </a:r>
          <a:r>
            <a:rPr lang="es-CL" dirty="0"/>
            <a:t> (BCMO)
</a:t>
          </a:r>
          <a:r>
            <a:rPr lang="es-CL" dirty="0" err="1"/>
            <a:t>Equilibrium</a:t>
          </a:r>
          <a:r>
            <a:rPr lang="es-CL" dirty="0"/>
            <a:t> </a:t>
          </a:r>
          <a:r>
            <a:rPr lang="es-CL" dirty="0" err="1"/>
            <a:t>Optimizer</a:t>
          </a:r>
          <a:r>
            <a:rPr lang="es-CL" dirty="0"/>
            <a:t> (EO)
</a:t>
          </a:r>
          <a:r>
            <a:rPr lang="es-CL" dirty="0" err="1"/>
            <a:t>Gradient-Based</a:t>
          </a:r>
          <a:r>
            <a:rPr lang="es-CL" dirty="0"/>
            <a:t> </a:t>
          </a:r>
          <a:r>
            <a:rPr lang="es-CL" dirty="0" err="1"/>
            <a:t>Optimizer</a:t>
          </a:r>
          <a:r>
            <a:rPr lang="es-CL" dirty="0"/>
            <a:t> (GBO)
</a:t>
          </a:r>
          <a:r>
            <a:rPr lang="es-CL" dirty="0" err="1"/>
            <a:t>Generalized</a:t>
          </a:r>
          <a:r>
            <a:rPr lang="es-CL" dirty="0"/>
            <a:t> Normal </a:t>
          </a:r>
          <a:r>
            <a:rPr lang="es-CL" dirty="0" err="1"/>
            <a:t>Distribution</a:t>
          </a:r>
          <a:r>
            <a:rPr lang="es-CL" dirty="0"/>
            <a:t> </a:t>
          </a:r>
          <a:r>
            <a:rPr lang="es-CL" dirty="0" err="1"/>
            <a:t>Optimization</a:t>
          </a:r>
          <a:r>
            <a:rPr lang="es-CL" dirty="0"/>
            <a:t> (GNDO)
</a:t>
          </a:r>
          <a:r>
            <a:rPr lang="es-CL" dirty="0" err="1"/>
            <a:t>Turbulent</a:t>
          </a:r>
          <a:r>
            <a:rPr lang="es-CL" dirty="0"/>
            <a:t> Flow </a:t>
          </a:r>
          <a:r>
            <a:rPr lang="es-CL" dirty="0" err="1"/>
            <a:t>of</a:t>
          </a:r>
          <a:r>
            <a:rPr lang="es-CL" dirty="0"/>
            <a:t> </a:t>
          </a:r>
          <a:r>
            <a:rPr lang="es-CL" dirty="0" err="1"/>
            <a:t>Water-Based</a:t>
          </a:r>
          <a:r>
            <a:rPr lang="es-CL" dirty="0"/>
            <a:t> </a:t>
          </a:r>
          <a:r>
            <a:rPr lang="es-CL" dirty="0" err="1"/>
            <a:t>Optimization</a:t>
          </a:r>
          <a:r>
            <a:rPr lang="es-CL" dirty="0"/>
            <a:t> (TFWO)
</a:t>
          </a:r>
          <a:r>
            <a:rPr lang="es-CL" dirty="0" err="1"/>
            <a:t>Transient</a:t>
          </a:r>
          <a:r>
            <a:rPr lang="es-CL" dirty="0"/>
            <a:t> </a:t>
          </a:r>
          <a:r>
            <a:rPr lang="es-CL" dirty="0" err="1"/>
            <a:t>Search</a:t>
          </a:r>
          <a:r>
            <a:rPr lang="es-CL" dirty="0"/>
            <a:t> </a:t>
          </a:r>
          <a:r>
            <a:rPr lang="es-CL" dirty="0" err="1"/>
            <a:t>Optimization</a:t>
          </a:r>
          <a:r>
            <a:rPr lang="es-CL" dirty="0"/>
            <a:t> (TSO)</a:t>
          </a:r>
        </a:p>
      </dgm:t>
    </dgm:pt>
    <dgm:pt modelId="{8BCF4E36-B944-493C-9865-1AC2C9F2B21F}" type="parTrans" cxnId="{0942D474-1BFF-4814-B450-226FF5CF6063}">
      <dgm:prSet/>
      <dgm:spPr/>
      <dgm:t>
        <a:bodyPr/>
        <a:lstStyle/>
        <a:p>
          <a:endParaRPr lang="es-CL"/>
        </a:p>
      </dgm:t>
    </dgm:pt>
    <dgm:pt modelId="{9B6EFCCF-90FC-4A4A-A754-B2E95C7CC2DA}" type="sibTrans" cxnId="{0942D474-1BFF-4814-B450-226FF5CF6063}">
      <dgm:prSet/>
      <dgm:spPr/>
      <dgm:t>
        <a:bodyPr/>
        <a:lstStyle/>
        <a:p>
          <a:endParaRPr lang="es-CL"/>
        </a:p>
      </dgm:t>
    </dgm:pt>
    <dgm:pt modelId="{A87D885F-5821-4F78-B15D-DBD9B8AB2391}">
      <dgm:prSet phldrT="[Texto]"/>
      <dgm:spPr/>
      <dgm:t>
        <a:bodyPr/>
        <a:lstStyle/>
        <a:p>
          <a:r>
            <a:rPr lang="en-US" dirty="0"/>
            <a:t>Human Social Interaction-Based (5 </a:t>
          </a:r>
          <a:r>
            <a:rPr lang="en-US" dirty="0" err="1"/>
            <a:t>algoritmos</a:t>
          </a:r>
          <a:r>
            <a:rPr lang="en-US" dirty="0"/>
            <a:t>)</a:t>
          </a:r>
          <a:endParaRPr lang="es-CL" dirty="0"/>
        </a:p>
      </dgm:t>
    </dgm:pt>
    <dgm:pt modelId="{E84BDB0F-5B53-42EC-A1A6-9BE56F65C356}" type="parTrans" cxnId="{95DA8412-D119-4CAF-A020-DC5D2E94F4BA}">
      <dgm:prSet/>
      <dgm:spPr/>
      <dgm:t>
        <a:bodyPr/>
        <a:lstStyle/>
        <a:p>
          <a:endParaRPr lang="es-CL"/>
        </a:p>
      </dgm:t>
    </dgm:pt>
    <dgm:pt modelId="{DEBDD135-5A39-4EAA-AA82-746F19FBC442}" type="sibTrans" cxnId="{95DA8412-D119-4CAF-A020-DC5D2E94F4BA}">
      <dgm:prSet/>
      <dgm:spPr/>
      <dgm:t>
        <a:bodyPr/>
        <a:lstStyle/>
        <a:p>
          <a:endParaRPr lang="es-CL"/>
        </a:p>
      </dgm:t>
    </dgm:pt>
    <dgm:pt modelId="{E7D7C9D2-94FA-49D9-8DA5-40D58EE3D10C}">
      <dgm:prSet phldrT="[Texto]"/>
      <dgm:spPr/>
      <dgm:t>
        <a:bodyPr/>
        <a:lstStyle/>
        <a:p>
          <a:r>
            <a:rPr lang="es-CL" dirty="0" err="1"/>
            <a:t>Giza</a:t>
          </a:r>
          <a:r>
            <a:rPr lang="es-CL" dirty="0"/>
            <a:t> </a:t>
          </a:r>
          <a:r>
            <a:rPr lang="es-CL" dirty="0" err="1"/>
            <a:t>Pyramid</a:t>
          </a:r>
          <a:r>
            <a:rPr lang="es-CL" dirty="0"/>
            <a:t> </a:t>
          </a:r>
          <a:r>
            <a:rPr lang="es-CL" dirty="0" err="1"/>
            <a:t>Construction</a:t>
          </a:r>
          <a:r>
            <a:rPr lang="es-CL" dirty="0"/>
            <a:t> (GPC)
</a:t>
          </a:r>
          <a:r>
            <a:rPr lang="es-CL" dirty="0" err="1"/>
            <a:t>Heap-Based</a:t>
          </a:r>
          <a:r>
            <a:rPr lang="es-CL" dirty="0"/>
            <a:t> </a:t>
          </a:r>
          <a:r>
            <a:rPr lang="es-CL" dirty="0" err="1"/>
            <a:t>Optimizer</a:t>
          </a:r>
          <a:r>
            <a:rPr lang="es-CL" dirty="0"/>
            <a:t> (HBO)
</a:t>
          </a:r>
          <a:r>
            <a:rPr lang="es-CL" dirty="0" err="1"/>
            <a:t>Political</a:t>
          </a:r>
          <a:r>
            <a:rPr lang="es-CL" dirty="0"/>
            <a:t> </a:t>
          </a:r>
          <a:r>
            <a:rPr lang="es-CL" dirty="0" err="1"/>
            <a:t>Optimizer</a:t>
          </a:r>
          <a:r>
            <a:rPr lang="es-CL" dirty="0"/>
            <a:t> (PO)
</a:t>
          </a:r>
          <a:r>
            <a:rPr lang="es-CL" dirty="0" err="1"/>
            <a:t>Search</a:t>
          </a:r>
          <a:r>
            <a:rPr lang="es-CL" dirty="0"/>
            <a:t> and </a:t>
          </a:r>
          <a:r>
            <a:rPr lang="es-CL" dirty="0" err="1"/>
            <a:t>Rescue</a:t>
          </a:r>
          <a:r>
            <a:rPr lang="es-CL" dirty="0"/>
            <a:t> </a:t>
          </a:r>
          <a:r>
            <a:rPr lang="es-CL" dirty="0" err="1"/>
            <a:t>Optimization</a:t>
          </a:r>
          <a:r>
            <a:rPr lang="es-CL" dirty="0"/>
            <a:t> </a:t>
          </a:r>
          <a:r>
            <a:rPr lang="es-CL" dirty="0" err="1"/>
            <a:t>Algorithm</a:t>
          </a:r>
          <a:r>
            <a:rPr lang="es-CL" dirty="0"/>
            <a:t> (SROA)
</a:t>
          </a:r>
          <a:r>
            <a:rPr lang="es-CL" dirty="0" err="1"/>
            <a:t>Forensic-Based</a:t>
          </a:r>
          <a:r>
            <a:rPr lang="es-CL" dirty="0"/>
            <a:t> </a:t>
          </a:r>
          <a:r>
            <a:rPr lang="es-CL" dirty="0" err="1"/>
            <a:t>Investigation</a:t>
          </a:r>
          <a:r>
            <a:rPr lang="es-CL" dirty="0"/>
            <a:t> (FBI)</a:t>
          </a:r>
        </a:p>
      </dgm:t>
    </dgm:pt>
    <dgm:pt modelId="{8D9AD4B3-D1D8-4834-A8B7-2E2C61845172}" type="parTrans" cxnId="{FAE2F83B-B9D6-4C46-9621-D98EF2A7D90C}">
      <dgm:prSet/>
      <dgm:spPr/>
      <dgm:t>
        <a:bodyPr/>
        <a:lstStyle/>
        <a:p>
          <a:endParaRPr lang="es-CL"/>
        </a:p>
      </dgm:t>
    </dgm:pt>
    <dgm:pt modelId="{F1247D03-36A2-4084-BB33-CD21061E9AF6}" type="sibTrans" cxnId="{FAE2F83B-B9D6-4C46-9621-D98EF2A7D90C}">
      <dgm:prSet/>
      <dgm:spPr/>
      <dgm:t>
        <a:bodyPr/>
        <a:lstStyle/>
        <a:p>
          <a:endParaRPr lang="es-CL"/>
        </a:p>
      </dgm:t>
    </dgm:pt>
    <dgm:pt modelId="{7E6C4955-6ACD-436F-9B71-7DF70E663341}">
      <dgm:prSet phldrT="[Texto]"/>
      <dgm:spPr/>
      <dgm:t>
        <a:bodyPr/>
        <a:lstStyle/>
        <a:p>
          <a:r>
            <a:rPr lang="es-CL" dirty="0" err="1"/>
            <a:t>Sports-Game-Based</a:t>
          </a:r>
          <a:endParaRPr lang="es-CL" dirty="0"/>
        </a:p>
      </dgm:t>
    </dgm:pt>
    <dgm:pt modelId="{17132F6D-8612-4419-B2BF-05D7A408FFA6}" type="parTrans" cxnId="{BF056AB7-A183-4D79-91AD-52C5063DC11B}">
      <dgm:prSet/>
      <dgm:spPr/>
      <dgm:t>
        <a:bodyPr/>
        <a:lstStyle/>
        <a:p>
          <a:endParaRPr lang="es-CL"/>
        </a:p>
      </dgm:t>
    </dgm:pt>
    <dgm:pt modelId="{6F7F96B4-B46D-4E4C-A9DC-1FC4E71572EB}" type="sibTrans" cxnId="{BF056AB7-A183-4D79-91AD-52C5063DC11B}">
      <dgm:prSet/>
      <dgm:spPr/>
      <dgm:t>
        <a:bodyPr/>
        <a:lstStyle/>
        <a:p>
          <a:endParaRPr lang="es-CL"/>
        </a:p>
      </dgm:t>
    </dgm:pt>
    <dgm:pt modelId="{30242963-3B31-469B-A351-B7117DF631D1}">
      <dgm:prSet phldrT="[Texto]"/>
      <dgm:spPr/>
      <dgm:t>
        <a:bodyPr/>
        <a:lstStyle/>
        <a:p>
          <a:pPr algn="just"/>
          <a:r>
            <a:rPr lang="es-ES" dirty="0"/>
            <a:t>Aunque el artículo menciona varios metaheurísticos inspirados en juegos (dardos, billar, “</a:t>
          </a:r>
          <a:r>
            <a:rPr lang="es-ES" dirty="0" err="1"/>
            <a:t>hide</a:t>
          </a:r>
          <a:r>
            <a:rPr lang="es-ES" dirty="0"/>
            <a:t> </a:t>
          </a:r>
          <a:r>
            <a:rPr lang="es-ES" dirty="0" err="1"/>
            <a:t>objects</a:t>
          </a:r>
          <a:r>
            <a:rPr lang="es-ES" dirty="0"/>
            <a:t>”, etc.), ninguno de ellos estaba finalmente disponible con código o en la selección de 26.</a:t>
          </a:r>
          <a:endParaRPr lang="es-CL" dirty="0"/>
        </a:p>
      </dgm:t>
    </dgm:pt>
    <dgm:pt modelId="{7B17F919-A794-4AD0-8A48-AB0A327A4B39}" type="parTrans" cxnId="{059AD9FF-7584-4BFA-9906-37B1E4EC1108}">
      <dgm:prSet/>
      <dgm:spPr/>
      <dgm:t>
        <a:bodyPr/>
        <a:lstStyle/>
        <a:p>
          <a:endParaRPr lang="es-CL"/>
        </a:p>
      </dgm:t>
    </dgm:pt>
    <dgm:pt modelId="{FCEB8EB5-C43D-4FF5-A270-DB6EB02F3D47}" type="sibTrans" cxnId="{059AD9FF-7584-4BFA-9906-37B1E4EC1108}">
      <dgm:prSet/>
      <dgm:spPr/>
      <dgm:t>
        <a:bodyPr/>
        <a:lstStyle/>
        <a:p>
          <a:endParaRPr lang="es-CL"/>
        </a:p>
      </dgm:t>
    </dgm:pt>
    <dgm:pt modelId="{5F94DDBD-2F79-4B03-9843-E18B4547127F}">
      <dgm:prSet/>
      <dgm:spPr/>
      <dgm:t>
        <a:bodyPr/>
        <a:lstStyle/>
        <a:p>
          <a:r>
            <a:rPr lang="es-CL"/>
            <a:t>Swarm/Evolution-Based (11 algoritmos)</a:t>
          </a:r>
        </a:p>
      </dgm:t>
    </dgm:pt>
    <dgm:pt modelId="{A8E9770F-CE0C-48D7-9150-390B97596D16}" type="parTrans" cxnId="{A8EAC72A-5FB1-4C99-8B82-56D9A7726349}">
      <dgm:prSet/>
      <dgm:spPr/>
      <dgm:t>
        <a:bodyPr/>
        <a:lstStyle/>
        <a:p>
          <a:endParaRPr lang="es-CL"/>
        </a:p>
      </dgm:t>
    </dgm:pt>
    <dgm:pt modelId="{62996425-21DA-48E9-B331-35E0A9081532}" type="sibTrans" cxnId="{A8EAC72A-5FB1-4C99-8B82-56D9A7726349}">
      <dgm:prSet/>
      <dgm:spPr/>
      <dgm:t>
        <a:bodyPr/>
        <a:lstStyle/>
        <a:p>
          <a:endParaRPr lang="es-CL"/>
        </a:p>
      </dgm:t>
    </dgm:pt>
    <dgm:pt modelId="{04C773F4-1542-4B7F-B8AB-1962F412FF1F}">
      <dgm:prSet/>
      <dgm:spPr/>
      <dgm:t>
        <a:bodyPr/>
        <a:lstStyle/>
        <a:p>
          <a:r>
            <a:rPr lang="es-CL" dirty="0" err="1"/>
            <a:t>Barnacles</a:t>
          </a:r>
          <a:r>
            <a:rPr lang="es-CL" dirty="0"/>
            <a:t> </a:t>
          </a:r>
          <a:r>
            <a:rPr lang="es-CL" dirty="0" err="1"/>
            <a:t>Mating</a:t>
          </a:r>
          <a:r>
            <a:rPr lang="es-CL" dirty="0"/>
            <a:t> </a:t>
          </a:r>
          <a:r>
            <a:rPr lang="es-CL" dirty="0" err="1"/>
            <a:t>Optimizer</a:t>
          </a:r>
          <a:r>
            <a:rPr lang="es-CL" dirty="0"/>
            <a:t> (BMO)
Black </a:t>
          </a:r>
          <a:r>
            <a:rPr lang="es-CL" dirty="0" err="1"/>
            <a:t>Widow</a:t>
          </a:r>
          <a:r>
            <a:rPr lang="es-CL" dirty="0"/>
            <a:t> </a:t>
          </a:r>
          <a:r>
            <a:rPr lang="es-CL" dirty="0" err="1"/>
            <a:t>Optimization</a:t>
          </a:r>
          <a:r>
            <a:rPr lang="es-CL" dirty="0"/>
            <a:t> </a:t>
          </a:r>
          <a:r>
            <a:rPr lang="es-CL" dirty="0" err="1"/>
            <a:t>Algorithm</a:t>
          </a:r>
          <a:r>
            <a:rPr lang="es-CL" dirty="0"/>
            <a:t> (BWOA)
</a:t>
          </a:r>
          <a:r>
            <a:rPr lang="es-CL" dirty="0" err="1"/>
            <a:t>Chimp</a:t>
          </a:r>
          <a:r>
            <a:rPr lang="es-CL" dirty="0"/>
            <a:t> </a:t>
          </a:r>
          <a:r>
            <a:rPr lang="es-CL" dirty="0" err="1"/>
            <a:t>Optimization</a:t>
          </a:r>
          <a:r>
            <a:rPr lang="es-CL" dirty="0"/>
            <a:t> </a:t>
          </a:r>
          <a:r>
            <a:rPr lang="es-CL" dirty="0" err="1"/>
            <a:t>Algorithm</a:t>
          </a:r>
          <a:r>
            <a:rPr lang="es-CL" dirty="0"/>
            <a:t> (</a:t>
          </a:r>
          <a:r>
            <a:rPr lang="es-CL" dirty="0" err="1"/>
            <a:t>ChOA</a:t>
          </a:r>
          <a:r>
            <a:rPr lang="es-CL" dirty="0"/>
            <a:t>)
Manta Ray </a:t>
          </a:r>
          <a:r>
            <a:rPr lang="es-CL" dirty="0" err="1"/>
            <a:t>Foraging</a:t>
          </a:r>
          <a:r>
            <a:rPr lang="es-CL" dirty="0"/>
            <a:t> </a:t>
          </a:r>
          <a:r>
            <a:rPr lang="es-CL" dirty="0" err="1"/>
            <a:t>Optimization</a:t>
          </a:r>
          <a:r>
            <a:rPr lang="es-CL" dirty="0"/>
            <a:t> (MRFO)
Marine </a:t>
          </a:r>
          <a:r>
            <a:rPr lang="es-CL" dirty="0" err="1"/>
            <a:t>Predators</a:t>
          </a:r>
          <a:r>
            <a:rPr lang="es-CL" dirty="0"/>
            <a:t> </a:t>
          </a:r>
          <a:r>
            <a:rPr lang="es-CL" dirty="0" err="1"/>
            <a:t>Algorithm</a:t>
          </a:r>
          <a:r>
            <a:rPr lang="es-CL" dirty="0"/>
            <a:t> (MPA)
</a:t>
          </a:r>
          <a:r>
            <a:rPr lang="es-CL" dirty="0" err="1"/>
            <a:t>Mayfly</a:t>
          </a:r>
          <a:r>
            <a:rPr lang="es-CL" dirty="0"/>
            <a:t> </a:t>
          </a:r>
          <a:r>
            <a:rPr lang="es-CL" dirty="0" err="1"/>
            <a:t>Algorithm</a:t>
          </a:r>
          <a:r>
            <a:rPr lang="es-CL" dirty="0"/>
            <a:t> (MA)
</a:t>
          </a:r>
          <a:r>
            <a:rPr lang="es-CL" dirty="0" err="1"/>
            <a:t>Parasitism-Predation</a:t>
          </a:r>
          <a:r>
            <a:rPr lang="es-CL" dirty="0"/>
            <a:t> </a:t>
          </a:r>
          <a:r>
            <a:rPr lang="es-CL" dirty="0" err="1"/>
            <a:t>Algorithm</a:t>
          </a:r>
          <a:r>
            <a:rPr lang="es-CL" dirty="0"/>
            <a:t> (PPA)
Red </a:t>
          </a:r>
          <a:r>
            <a:rPr lang="es-CL" dirty="0" err="1"/>
            <a:t>Deer</a:t>
          </a:r>
          <a:r>
            <a:rPr lang="es-CL" dirty="0"/>
            <a:t> </a:t>
          </a:r>
          <a:r>
            <a:rPr lang="es-CL" dirty="0" err="1"/>
            <a:t>Algorithm</a:t>
          </a:r>
          <a:r>
            <a:rPr lang="es-CL" dirty="0"/>
            <a:t> (RDA)
</a:t>
          </a:r>
          <a:r>
            <a:rPr lang="es-CL" dirty="0" err="1"/>
            <a:t>Slime</a:t>
          </a:r>
          <a:r>
            <a:rPr lang="es-CL" dirty="0"/>
            <a:t> </a:t>
          </a:r>
          <a:r>
            <a:rPr lang="es-CL" dirty="0" err="1"/>
            <a:t>Mould</a:t>
          </a:r>
          <a:r>
            <a:rPr lang="es-CL" dirty="0"/>
            <a:t> </a:t>
          </a:r>
          <a:r>
            <a:rPr lang="es-CL" dirty="0" err="1"/>
            <a:t>Algorithm</a:t>
          </a:r>
          <a:r>
            <a:rPr lang="es-CL" dirty="0"/>
            <a:t> (SMA)
</a:t>
          </a:r>
          <a:r>
            <a:rPr lang="es-CL" dirty="0" err="1"/>
            <a:t>Tunicate</a:t>
          </a:r>
          <a:r>
            <a:rPr lang="es-CL" dirty="0"/>
            <a:t> </a:t>
          </a:r>
          <a:r>
            <a:rPr lang="es-CL" dirty="0" err="1"/>
            <a:t>Swarm</a:t>
          </a:r>
          <a:r>
            <a:rPr lang="es-CL" dirty="0"/>
            <a:t> </a:t>
          </a:r>
          <a:r>
            <a:rPr lang="es-CL" dirty="0" err="1"/>
            <a:t>Algorithm</a:t>
          </a:r>
          <a:r>
            <a:rPr lang="es-CL" dirty="0"/>
            <a:t> (TSA)
Sine </a:t>
          </a:r>
          <a:r>
            <a:rPr lang="es-CL" dirty="0" err="1"/>
            <a:t>Tree-Seed</a:t>
          </a:r>
          <a:r>
            <a:rPr lang="es-CL" dirty="0"/>
            <a:t> </a:t>
          </a:r>
          <a:r>
            <a:rPr lang="es-CL" dirty="0" err="1"/>
            <a:t>Algorithm</a:t>
          </a:r>
          <a:r>
            <a:rPr lang="es-CL" dirty="0"/>
            <a:t> (STSA)</a:t>
          </a:r>
        </a:p>
      </dgm:t>
    </dgm:pt>
    <dgm:pt modelId="{EDDB3A87-F11A-450F-B14D-2FCFD3D1C20C}" type="parTrans" cxnId="{BBAD9CFF-3B54-4C12-A16C-F9EA7DE9E2AF}">
      <dgm:prSet/>
      <dgm:spPr/>
      <dgm:t>
        <a:bodyPr/>
        <a:lstStyle/>
        <a:p>
          <a:endParaRPr lang="es-CL"/>
        </a:p>
      </dgm:t>
    </dgm:pt>
    <dgm:pt modelId="{FA9FBD9A-4393-430B-B1DE-CFF122D93AC4}" type="sibTrans" cxnId="{BBAD9CFF-3B54-4C12-A16C-F9EA7DE9E2AF}">
      <dgm:prSet/>
      <dgm:spPr/>
      <dgm:t>
        <a:bodyPr/>
        <a:lstStyle/>
        <a:p>
          <a:endParaRPr lang="es-CL"/>
        </a:p>
      </dgm:t>
    </dgm:pt>
    <dgm:pt modelId="{DAABF0FD-09CE-4C81-8B7F-F379FC8E00F9}">
      <dgm:prSet/>
      <dgm:spPr/>
      <dgm:t>
        <a:bodyPr/>
        <a:lstStyle/>
        <a:p>
          <a:r>
            <a:rPr lang="es-CL"/>
            <a:t>Concept/Process-Based (2 algoritmos)</a:t>
          </a:r>
        </a:p>
      </dgm:t>
    </dgm:pt>
    <dgm:pt modelId="{B6002221-74C7-44E8-B61C-AF6C073B89DB}" type="parTrans" cxnId="{0440561E-7DEF-44FD-9C60-923A257CB3F6}">
      <dgm:prSet/>
      <dgm:spPr/>
      <dgm:t>
        <a:bodyPr/>
        <a:lstStyle/>
        <a:p>
          <a:endParaRPr lang="es-CL"/>
        </a:p>
      </dgm:t>
    </dgm:pt>
    <dgm:pt modelId="{1C419C63-D763-4A32-8289-A82C2AE0C342}" type="sibTrans" cxnId="{0440561E-7DEF-44FD-9C60-923A257CB3F6}">
      <dgm:prSet/>
      <dgm:spPr/>
      <dgm:t>
        <a:bodyPr/>
        <a:lstStyle/>
        <a:p>
          <a:endParaRPr lang="es-CL"/>
        </a:p>
      </dgm:t>
    </dgm:pt>
    <dgm:pt modelId="{DC716663-A87F-4486-A5C7-5839C44A67FB}">
      <dgm:prSet/>
      <dgm:spPr/>
      <dgm:t>
        <a:bodyPr/>
        <a:lstStyle/>
        <a:p>
          <a:r>
            <a:rPr lang="en-US" dirty="0"/>
            <a:t>Lévy Flight Distribution (LFD)
Rain Optimization Algorithm (ROA)</a:t>
          </a:r>
          <a:endParaRPr lang="es-CL" dirty="0"/>
        </a:p>
      </dgm:t>
    </dgm:pt>
    <dgm:pt modelId="{B776E521-DFA7-4AC9-9495-587C236819A9}" type="parTrans" cxnId="{0925B4C3-1BB1-4441-A28C-E78292331B05}">
      <dgm:prSet/>
      <dgm:spPr/>
      <dgm:t>
        <a:bodyPr/>
        <a:lstStyle/>
        <a:p>
          <a:endParaRPr lang="es-CL"/>
        </a:p>
      </dgm:t>
    </dgm:pt>
    <dgm:pt modelId="{E2CFF4E8-2D48-4A43-AE64-3B88FDED3439}" type="sibTrans" cxnId="{0925B4C3-1BB1-4441-A28C-E78292331B05}">
      <dgm:prSet/>
      <dgm:spPr/>
      <dgm:t>
        <a:bodyPr/>
        <a:lstStyle/>
        <a:p>
          <a:endParaRPr lang="es-CL"/>
        </a:p>
      </dgm:t>
    </dgm:pt>
    <dgm:pt modelId="{B11ED9DC-3959-4581-A127-A796F5C5DE9C}" type="pres">
      <dgm:prSet presAssocID="{F48F4ECE-098E-4897-8B32-503F2393FC80}" presName="Name0" presStyleCnt="0">
        <dgm:presLayoutVars>
          <dgm:dir/>
          <dgm:animLvl val="lvl"/>
          <dgm:resizeHandles val="exact"/>
        </dgm:presLayoutVars>
      </dgm:prSet>
      <dgm:spPr/>
    </dgm:pt>
    <dgm:pt modelId="{4AA5CC52-5C33-4C31-BCF3-4CAF74DD1F7A}" type="pres">
      <dgm:prSet presAssocID="{B1EEF4A5-3BD0-4813-B2BA-8C95AE6D84A8}" presName="composite" presStyleCnt="0"/>
      <dgm:spPr/>
    </dgm:pt>
    <dgm:pt modelId="{AA85B0A9-3859-42C2-9AB0-00AE0B268481}" type="pres">
      <dgm:prSet presAssocID="{B1EEF4A5-3BD0-4813-B2BA-8C95AE6D84A8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09927F57-2233-4F7E-B8C1-CDF5EEFE5940}" type="pres">
      <dgm:prSet presAssocID="{B1EEF4A5-3BD0-4813-B2BA-8C95AE6D84A8}" presName="desTx" presStyleLbl="alignAccFollowNode1" presStyleIdx="0" presStyleCnt="5">
        <dgm:presLayoutVars>
          <dgm:bulletEnabled val="1"/>
        </dgm:presLayoutVars>
      </dgm:prSet>
      <dgm:spPr/>
    </dgm:pt>
    <dgm:pt modelId="{B6CB5B1A-6CBF-4C8F-93B7-11CC4966A1A7}" type="pres">
      <dgm:prSet presAssocID="{4DB07DEC-47C1-4181-B102-D134F453939B}" presName="space" presStyleCnt="0"/>
      <dgm:spPr/>
    </dgm:pt>
    <dgm:pt modelId="{B2C4CBF5-0DF9-4D6B-B85B-056B349FD294}" type="pres">
      <dgm:prSet presAssocID="{5F94DDBD-2F79-4B03-9843-E18B4547127F}" presName="composite" presStyleCnt="0"/>
      <dgm:spPr/>
    </dgm:pt>
    <dgm:pt modelId="{1E37BFAF-BCFB-4412-84A9-4910FD5E8DB3}" type="pres">
      <dgm:prSet presAssocID="{5F94DDBD-2F79-4B03-9843-E18B4547127F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E6128DA9-7BF4-4754-B70B-756F41E657C1}" type="pres">
      <dgm:prSet presAssocID="{5F94DDBD-2F79-4B03-9843-E18B4547127F}" presName="desTx" presStyleLbl="alignAccFollowNode1" presStyleIdx="1" presStyleCnt="5">
        <dgm:presLayoutVars>
          <dgm:bulletEnabled val="1"/>
        </dgm:presLayoutVars>
      </dgm:prSet>
      <dgm:spPr/>
    </dgm:pt>
    <dgm:pt modelId="{83AD7800-979F-4D03-ADC9-A91A3C2ADA13}" type="pres">
      <dgm:prSet presAssocID="{62996425-21DA-48E9-B331-35E0A9081532}" presName="space" presStyleCnt="0"/>
      <dgm:spPr/>
    </dgm:pt>
    <dgm:pt modelId="{3415022C-6B8E-4458-84F6-619726F71274}" type="pres">
      <dgm:prSet presAssocID="{A87D885F-5821-4F78-B15D-DBD9B8AB2391}" presName="composite" presStyleCnt="0"/>
      <dgm:spPr/>
    </dgm:pt>
    <dgm:pt modelId="{8A413D4F-61DE-4A8F-8917-CE7323349C89}" type="pres">
      <dgm:prSet presAssocID="{A87D885F-5821-4F78-B15D-DBD9B8AB2391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3F21D42-98F9-4024-A255-9720A45449BA}" type="pres">
      <dgm:prSet presAssocID="{A87D885F-5821-4F78-B15D-DBD9B8AB2391}" presName="desTx" presStyleLbl="alignAccFollowNode1" presStyleIdx="2" presStyleCnt="5">
        <dgm:presLayoutVars>
          <dgm:bulletEnabled val="1"/>
        </dgm:presLayoutVars>
      </dgm:prSet>
      <dgm:spPr/>
    </dgm:pt>
    <dgm:pt modelId="{D48A9948-34B2-4C9F-AE47-B28B73AD359F}" type="pres">
      <dgm:prSet presAssocID="{DEBDD135-5A39-4EAA-AA82-746F19FBC442}" presName="space" presStyleCnt="0"/>
      <dgm:spPr/>
    </dgm:pt>
    <dgm:pt modelId="{0F8B09DA-DB96-484A-A3EE-ED9F7326E1AC}" type="pres">
      <dgm:prSet presAssocID="{7E6C4955-6ACD-436F-9B71-7DF70E663341}" presName="composite" presStyleCnt="0"/>
      <dgm:spPr/>
    </dgm:pt>
    <dgm:pt modelId="{185AEDF4-0E6D-4428-846B-D28238D0698B}" type="pres">
      <dgm:prSet presAssocID="{7E6C4955-6ACD-436F-9B71-7DF70E66334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9386C557-0264-4D72-ACEA-2A36BF2E21CF}" type="pres">
      <dgm:prSet presAssocID="{7E6C4955-6ACD-436F-9B71-7DF70E663341}" presName="desTx" presStyleLbl="alignAccFollowNode1" presStyleIdx="3" presStyleCnt="5">
        <dgm:presLayoutVars>
          <dgm:bulletEnabled val="1"/>
        </dgm:presLayoutVars>
      </dgm:prSet>
      <dgm:spPr/>
    </dgm:pt>
    <dgm:pt modelId="{C0738167-9D34-4603-88EF-63E51E59A60A}" type="pres">
      <dgm:prSet presAssocID="{6F7F96B4-B46D-4E4C-A9DC-1FC4E71572EB}" presName="space" presStyleCnt="0"/>
      <dgm:spPr/>
    </dgm:pt>
    <dgm:pt modelId="{166BC8E1-94BD-45EB-9D54-182E34486B60}" type="pres">
      <dgm:prSet presAssocID="{DAABF0FD-09CE-4C81-8B7F-F379FC8E00F9}" presName="composite" presStyleCnt="0"/>
      <dgm:spPr/>
    </dgm:pt>
    <dgm:pt modelId="{04E76FB9-66F2-4BDE-90F0-3F8EFBDB82C6}" type="pres">
      <dgm:prSet presAssocID="{DAABF0FD-09CE-4C81-8B7F-F379FC8E00F9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AB8635D3-8EB4-4AB9-BADE-BB7A38CF1FF1}" type="pres">
      <dgm:prSet presAssocID="{DAABF0FD-09CE-4C81-8B7F-F379FC8E00F9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46D0CF0F-9BCE-464D-ADD6-0E2336765B3B}" type="presOf" srcId="{7E6C4955-6ACD-436F-9B71-7DF70E663341}" destId="{185AEDF4-0E6D-4428-846B-D28238D0698B}" srcOrd="0" destOrd="0" presId="urn:microsoft.com/office/officeart/2005/8/layout/hList1"/>
    <dgm:cxn modelId="{95DA8412-D119-4CAF-A020-DC5D2E94F4BA}" srcId="{F48F4ECE-098E-4897-8B32-503F2393FC80}" destId="{A87D885F-5821-4F78-B15D-DBD9B8AB2391}" srcOrd="2" destOrd="0" parTransId="{E84BDB0F-5B53-42EC-A1A6-9BE56F65C356}" sibTransId="{DEBDD135-5A39-4EAA-AA82-746F19FBC442}"/>
    <dgm:cxn modelId="{E2826F16-B1CA-4325-A058-765704AE7DEE}" type="presOf" srcId="{30242963-3B31-469B-A351-B7117DF631D1}" destId="{9386C557-0264-4D72-ACEA-2A36BF2E21CF}" srcOrd="0" destOrd="0" presId="urn:microsoft.com/office/officeart/2005/8/layout/hList1"/>
    <dgm:cxn modelId="{0440561E-7DEF-44FD-9C60-923A257CB3F6}" srcId="{F48F4ECE-098E-4897-8B32-503F2393FC80}" destId="{DAABF0FD-09CE-4C81-8B7F-F379FC8E00F9}" srcOrd="4" destOrd="0" parTransId="{B6002221-74C7-44E8-B61C-AF6C073B89DB}" sibTransId="{1C419C63-D763-4A32-8289-A82C2AE0C342}"/>
    <dgm:cxn modelId="{A03D2727-27B6-4D25-BD4E-ADB1E7C5D067}" type="presOf" srcId="{5F94DDBD-2F79-4B03-9843-E18B4547127F}" destId="{1E37BFAF-BCFB-4412-84A9-4910FD5E8DB3}" srcOrd="0" destOrd="0" presId="urn:microsoft.com/office/officeart/2005/8/layout/hList1"/>
    <dgm:cxn modelId="{A8EAC72A-5FB1-4C99-8B82-56D9A7726349}" srcId="{F48F4ECE-098E-4897-8B32-503F2393FC80}" destId="{5F94DDBD-2F79-4B03-9843-E18B4547127F}" srcOrd="1" destOrd="0" parTransId="{A8E9770F-CE0C-48D7-9150-390B97596D16}" sibTransId="{62996425-21DA-48E9-B331-35E0A9081532}"/>
    <dgm:cxn modelId="{FAE2F83B-B9D6-4C46-9621-D98EF2A7D90C}" srcId="{A87D885F-5821-4F78-B15D-DBD9B8AB2391}" destId="{E7D7C9D2-94FA-49D9-8DA5-40D58EE3D10C}" srcOrd="0" destOrd="0" parTransId="{8D9AD4B3-D1D8-4834-A8B7-2E2C61845172}" sibTransId="{F1247D03-36A2-4084-BB33-CD21061E9AF6}"/>
    <dgm:cxn modelId="{DDF36944-EBDA-415E-8C2E-DE35D2BA6727}" type="presOf" srcId="{B1EEF4A5-3BD0-4813-B2BA-8C95AE6D84A8}" destId="{AA85B0A9-3859-42C2-9AB0-00AE0B268481}" srcOrd="0" destOrd="0" presId="urn:microsoft.com/office/officeart/2005/8/layout/hList1"/>
    <dgm:cxn modelId="{35569B52-2E0B-4109-8546-AA26BB770382}" type="presOf" srcId="{DAABF0FD-09CE-4C81-8B7F-F379FC8E00F9}" destId="{04E76FB9-66F2-4BDE-90F0-3F8EFBDB82C6}" srcOrd="0" destOrd="0" presId="urn:microsoft.com/office/officeart/2005/8/layout/hList1"/>
    <dgm:cxn modelId="{0942D474-1BFF-4814-B450-226FF5CF6063}" srcId="{B1EEF4A5-3BD0-4813-B2BA-8C95AE6D84A8}" destId="{CC47D916-CEC6-42C0-9CF6-EBF944AE2F6A}" srcOrd="0" destOrd="0" parTransId="{8BCF4E36-B944-493C-9865-1AC2C9F2B21F}" sibTransId="{9B6EFCCF-90FC-4A4A-A754-B2E95C7CC2DA}"/>
    <dgm:cxn modelId="{50F0D77E-2464-439B-83A9-5A639EA759CD}" type="presOf" srcId="{F48F4ECE-098E-4897-8B32-503F2393FC80}" destId="{B11ED9DC-3959-4581-A127-A796F5C5DE9C}" srcOrd="0" destOrd="0" presId="urn:microsoft.com/office/officeart/2005/8/layout/hList1"/>
    <dgm:cxn modelId="{BF056AB7-A183-4D79-91AD-52C5063DC11B}" srcId="{F48F4ECE-098E-4897-8B32-503F2393FC80}" destId="{7E6C4955-6ACD-436F-9B71-7DF70E663341}" srcOrd="3" destOrd="0" parTransId="{17132F6D-8612-4419-B2BF-05D7A408FFA6}" sibTransId="{6F7F96B4-B46D-4E4C-A9DC-1FC4E71572EB}"/>
    <dgm:cxn modelId="{DF8F59BC-43C0-4548-8048-7AE22F35131B}" srcId="{F48F4ECE-098E-4897-8B32-503F2393FC80}" destId="{B1EEF4A5-3BD0-4813-B2BA-8C95AE6D84A8}" srcOrd="0" destOrd="0" parTransId="{A8D7D51C-1769-4556-B83C-C48027B377D4}" sibTransId="{4DB07DEC-47C1-4181-B102-D134F453939B}"/>
    <dgm:cxn modelId="{BBE4B4BE-06B4-4C89-9865-117C881866F5}" type="presOf" srcId="{E7D7C9D2-94FA-49D9-8DA5-40D58EE3D10C}" destId="{F3F21D42-98F9-4024-A255-9720A45449BA}" srcOrd="0" destOrd="0" presId="urn:microsoft.com/office/officeart/2005/8/layout/hList1"/>
    <dgm:cxn modelId="{3B093BBF-2C6F-4C8C-8759-8BD296B0EB2D}" type="presOf" srcId="{CC47D916-CEC6-42C0-9CF6-EBF944AE2F6A}" destId="{09927F57-2233-4F7E-B8C1-CDF5EEFE5940}" srcOrd="0" destOrd="0" presId="urn:microsoft.com/office/officeart/2005/8/layout/hList1"/>
    <dgm:cxn modelId="{0925B4C3-1BB1-4441-A28C-E78292331B05}" srcId="{DAABF0FD-09CE-4C81-8B7F-F379FC8E00F9}" destId="{DC716663-A87F-4486-A5C7-5839C44A67FB}" srcOrd="0" destOrd="0" parTransId="{B776E521-DFA7-4AC9-9495-587C236819A9}" sibTransId="{E2CFF4E8-2D48-4A43-AE64-3B88FDED3439}"/>
    <dgm:cxn modelId="{489143C8-4E32-4DDD-BB70-8BECF0E8B570}" type="presOf" srcId="{DC716663-A87F-4486-A5C7-5839C44A67FB}" destId="{AB8635D3-8EB4-4AB9-BADE-BB7A38CF1FF1}" srcOrd="0" destOrd="0" presId="urn:microsoft.com/office/officeart/2005/8/layout/hList1"/>
    <dgm:cxn modelId="{DFF01DD7-7D1B-47F8-A9F6-1C76C2691854}" type="presOf" srcId="{04C773F4-1542-4B7F-B8AB-1962F412FF1F}" destId="{E6128DA9-7BF4-4754-B70B-756F41E657C1}" srcOrd="0" destOrd="0" presId="urn:microsoft.com/office/officeart/2005/8/layout/hList1"/>
    <dgm:cxn modelId="{86C83CDA-04BC-44BC-A185-AB82F176C022}" type="presOf" srcId="{A87D885F-5821-4F78-B15D-DBD9B8AB2391}" destId="{8A413D4F-61DE-4A8F-8917-CE7323349C89}" srcOrd="0" destOrd="0" presId="urn:microsoft.com/office/officeart/2005/8/layout/hList1"/>
    <dgm:cxn modelId="{BBAD9CFF-3B54-4C12-A16C-F9EA7DE9E2AF}" srcId="{5F94DDBD-2F79-4B03-9843-E18B4547127F}" destId="{04C773F4-1542-4B7F-B8AB-1962F412FF1F}" srcOrd="0" destOrd="0" parTransId="{EDDB3A87-F11A-450F-B14D-2FCFD3D1C20C}" sibTransId="{FA9FBD9A-4393-430B-B1DE-CFF122D93AC4}"/>
    <dgm:cxn modelId="{059AD9FF-7584-4BFA-9906-37B1E4EC1108}" srcId="{7E6C4955-6ACD-436F-9B71-7DF70E663341}" destId="{30242963-3B31-469B-A351-B7117DF631D1}" srcOrd="0" destOrd="0" parTransId="{7B17F919-A794-4AD0-8A48-AB0A327A4B39}" sibTransId="{FCEB8EB5-C43D-4FF5-A270-DB6EB02F3D47}"/>
    <dgm:cxn modelId="{917EC7BA-84A0-4475-8FE4-DCA743D94178}" type="presParOf" srcId="{B11ED9DC-3959-4581-A127-A796F5C5DE9C}" destId="{4AA5CC52-5C33-4C31-BCF3-4CAF74DD1F7A}" srcOrd="0" destOrd="0" presId="urn:microsoft.com/office/officeart/2005/8/layout/hList1"/>
    <dgm:cxn modelId="{29C2B4EE-56AC-4613-B7ED-0C32247E571B}" type="presParOf" srcId="{4AA5CC52-5C33-4C31-BCF3-4CAF74DD1F7A}" destId="{AA85B0A9-3859-42C2-9AB0-00AE0B268481}" srcOrd="0" destOrd="0" presId="urn:microsoft.com/office/officeart/2005/8/layout/hList1"/>
    <dgm:cxn modelId="{8CD91791-60AB-4C4E-A78F-C4FB0BE9024F}" type="presParOf" srcId="{4AA5CC52-5C33-4C31-BCF3-4CAF74DD1F7A}" destId="{09927F57-2233-4F7E-B8C1-CDF5EEFE5940}" srcOrd="1" destOrd="0" presId="urn:microsoft.com/office/officeart/2005/8/layout/hList1"/>
    <dgm:cxn modelId="{A6D1A6CC-7484-4243-BE86-6A2D878F2656}" type="presParOf" srcId="{B11ED9DC-3959-4581-A127-A796F5C5DE9C}" destId="{B6CB5B1A-6CBF-4C8F-93B7-11CC4966A1A7}" srcOrd="1" destOrd="0" presId="urn:microsoft.com/office/officeart/2005/8/layout/hList1"/>
    <dgm:cxn modelId="{86631B54-4146-4344-AE7F-0B86B8CEDC21}" type="presParOf" srcId="{B11ED9DC-3959-4581-A127-A796F5C5DE9C}" destId="{B2C4CBF5-0DF9-4D6B-B85B-056B349FD294}" srcOrd="2" destOrd="0" presId="urn:microsoft.com/office/officeart/2005/8/layout/hList1"/>
    <dgm:cxn modelId="{15AC1614-027D-41DD-A927-AE46527CC439}" type="presParOf" srcId="{B2C4CBF5-0DF9-4D6B-B85B-056B349FD294}" destId="{1E37BFAF-BCFB-4412-84A9-4910FD5E8DB3}" srcOrd="0" destOrd="0" presId="urn:microsoft.com/office/officeart/2005/8/layout/hList1"/>
    <dgm:cxn modelId="{4B8FAEBE-C80E-4773-B1E4-DD87F9E75EBD}" type="presParOf" srcId="{B2C4CBF5-0DF9-4D6B-B85B-056B349FD294}" destId="{E6128DA9-7BF4-4754-B70B-756F41E657C1}" srcOrd="1" destOrd="0" presId="urn:microsoft.com/office/officeart/2005/8/layout/hList1"/>
    <dgm:cxn modelId="{7F6ACCA1-27C2-4A77-94BB-C4C0E0C74F5B}" type="presParOf" srcId="{B11ED9DC-3959-4581-A127-A796F5C5DE9C}" destId="{83AD7800-979F-4D03-ADC9-A91A3C2ADA13}" srcOrd="3" destOrd="0" presId="urn:microsoft.com/office/officeart/2005/8/layout/hList1"/>
    <dgm:cxn modelId="{5834A23B-17A9-4DC6-BFF4-E7A7DFA68C5F}" type="presParOf" srcId="{B11ED9DC-3959-4581-A127-A796F5C5DE9C}" destId="{3415022C-6B8E-4458-84F6-619726F71274}" srcOrd="4" destOrd="0" presId="urn:microsoft.com/office/officeart/2005/8/layout/hList1"/>
    <dgm:cxn modelId="{81ACD912-D66D-4013-BC42-4F050979349F}" type="presParOf" srcId="{3415022C-6B8E-4458-84F6-619726F71274}" destId="{8A413D4F-61DE-4A8F-8917-CE7323349C89}" srcOrd="0" destOrd="0" presId="urn:microsoft.com/office/officeart/2005/8/layout/hList1"/>
    <dgm:cxn modelId="{869FFADC-8611-4FDE-91E0-E809ACA34293}" type="presParOf" srcId="{3415022C-6B8E-4458-84F6-619726F71274}" destId="{F3F21D42-98F9-4024-A255-9720A45449BA}" srcOrd="1" destOrd="0" presId="urn:microsoft.com/office/officeart/2005/8/layout/hList1"/>
    <dgm:cxn modelId="{EA8F3D3B-168E-40CA-AB39-709C984A1900}" type="presParOf" srcId="{B11ED9DC-3959-4581-A127-A796F5C5DE9C}" destId="{D48A9948-34B2-4C9F-AE47-B28B73AD359F}" srcOrd="5" destOrd="0" presId="urn:microsoft.com/office/officeart/2005/8/layout/hList1"/>
    <dgm:cxn modelId="{A55AECD8-7AE2-4076-A50A-D462E28C14BE}" type="presParOf" srcId="{B11ED9DC-3959-4581-A127-A796F5C5DE9C}" destId="{0F8B09DA-DB96-484A-A3EE-ED9F7326E1AC}" srcOrd="6" destOrd="0" presId="urn:microsoft.com/office/officeart/2005/8/layout/hList1"/>
    <dgm:cxn modelId="{56F0EDD4-9A16-4F85-B3CC-B0906CD1CD53}" type="presParOf" srcId="{0F8B09DA-DB96-484A-A3EE-ED9F7326E1AC}" destId="{185AEDF4-0E6D-4428-846B-D28238D0698B}" srcOrd="0" destOrd="0" presId="urn:microsoft.com/office/officeart/2005/8/layout/hList1"/>
    <dgm:cxn modelId="{1E3FE85A-DC12-4028-8EC7-C65CE22B9D8C}" type="presParOf" srcId="{0F8B09DA-DB96-484A-A3EE-ED9F7326E1AC}" destId="{9386C557-0264-4D72-ACEA-2A36BF2E21CF}" srcOrd="1" destOrd="0" presId="urn:microsoft.com/office/officeart/2005/8/layout/hList1"/>
    <dgm:cxn modelId="{444B84E4-0C5F-4378-B1EC-B432E85DF62F}" type="presParOf" srcId="{B11ED9DC-3959-4581-A127-A796F5C5DE9C}" destId="{C0738167-9D34-4603-88EF-63E51E59A60A}" srcOrd="7" destOrd="0" presId="urn:microsoft.com/office/officeart/2005/8/layout/hList1"/>
    <dgm:cxn modelId="{E13A3766-BA60-4D94-887A-82F13DC3AC25}" type="presParOf" srcId="{B11ED9DC-3959-4581-A127-A796F5C5DE9C}" destId="{166BC8E1-94BD-45EB-9D54-182E34486B60}" srcOrd="8" destOrd="0" presId="urn:microsoft.com/office/officeart/2005/8/layout/hList1"/>
    <dgm:cxn modelId="{2E607295-811E-43D0-8725-B5B94DBFF661}" type="presParOf" srcId="{166BC8E1-94BD-45EB-9D54-182E34486B60}" destId="{04E76FB9-66F2-4BDE-90F0-3F8EFBDB82C6}" srcOrd="0" destOrd="0" presId="urn:microsoft.com/office/officeart/2005/8/layout/hList1"/>
    <dgm:cxn modelId="{38CD1557-5057-457E-9DFE-1600E6623D11}" type="presParOf" srcId="{166BC8E1-94BD-45EB-9D54-182E34486B60}" destId="{AB8635D3-8EB4-4AB9-BADE-BB7A38CF1F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5B0A9-3859-42C2-9AB0-00AE0B268481}">
      <dsp:nvSpPr>
        <dsp:cNvPr id="0" name=""/>
        <dsp:cNvSpPr/>
      </dsp:nvSpPr>
      <dsp:spPr>
        <a:xfrm>
          <a:off x="4929" y="219140"/>
          <a:ext cx="1889521" cy="39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 err="1"/>
            <a:t>Math</a:t>
          </a:r>
          <a:r>
            <a:rPr lang="es-CL" sz="1100" kern="1200" dirty="0"/>
            <a:t>/</a:t>
          </a:r>
          <a:r>
            <a:rPr lang="es-CL" sz="1100" kern="1200" dirty="0" err="1"/>
            <a:t>Physics-Based</a:t>
          </a:r>
          <a:r>
            <a:rPr lang="es-CL" sz="1100" kern="1200" dirty="0"/>
            <a:t> (8 algoritmos)</a:t>
          </a:r>
        </a:p>
      </dsp:txBody>
      <dsp:txXfrm>
        <a:off x="4929" y="219140"/>
        <a:ext cx="1889521" cy="399114"/>
      </dsp:txXfrm>
    </dsp:sp>
    <dsp:sp modelId="{09927F57-2233-4F7E-B8C1-CDF5EEFE5940}">
      <dsp:nvSpPr>
        <dsp:cNvPr id="0" name=""/>
        <dsp:cNvSpPr/>
      </dsp:nvSpPr>
      <dsp:spPr>
        <a:xfrm>
          <a:off x="4929" y="618254"/>
          <a:ext cx="1889521" cy="35139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 dirty="0" err="1"/>
            <a:t>Archimedes</a:t>
          </a:r>
          <a:r>
            <a:rPr lang="es-CL" sz="1100" kern="1200" dirty="0"/>
            <a:t> </a:t>
          </a:r>
          <a:r>
            <a:rPr lang="es-CL" sz="1100" kern="1200" dirty="0" err="1"/>
            <a:t>Optimization</a:t>
          </a:r>
          <a:r>
            <a:rPr lang="es-CL" sz="1100" kern="1200" dirty="0"/>
            <a:t> </a:t>
          </a:r>
          <a:r>
            <a:rPr lang="es-CL" sz="1100" kern="1200" dirty="0" err="1"/>
            <a:t>Algorithm</a:t>
          </a:r>
          <a:r>
            <a:rPr lang="es-CL" sz="1100" kern="1200" dirty="0"/>
            <a:t> (AOA)
Artificial Electric Field </a:t>
          </a:r>
          <a:r>
            <a:rPr lang="es-CL" sz="1100" kern="1200" dirty="0" err="1"/>
            <a:t>Algorithm</a:t>
          </a:r>
          <a:r>
            <a:rPr lang="es-CL" sz="1100" kern="1200" dirty="0"/>
            <a:t> (AEFA)
</a:t>
          </a:r>
          <a:r>
            <a:rPr lang="es-CL" sz="1100" kern="1200" dirty="0" err="1"/>
            <a:t>Balancing</a:t>
          </a:r>
          <a:r>
            <a:rPr lang="es-CL" sz="1100" kern="1200" dirty="0"/>
            <a:t> Composite </a:t>
          </a:r>
          <a:r>
            <a:rPr lang="es-CL" sz="1100" kern="1200" dirty="0" err="1"/>
            <a:t>Motion</a:t>
          </a:r>
          <a:r>
            <a:rPr lang="es-CL" sz="1100" kern="1200" dirty="0"/>
            <a:t> </a:t>
          </a:r>
          <a:r>
            <a:rPr lang="es-CL" sz="1100" kern="1200" dirty="0" err="1"/>
            <a:t>Optimization</a:t>
          </a:r>
          <a:r>
            <a:rPr lang="es-CL" sz="1100" kern="1200" dirty="0"/>
            <a:t> (BCMO)
</a:t>
          </a:r>
          <a:r>
            <a:rPr lang="es-CL" sz="1100" kern="1200" dirty="0" err="1"/>
            <a:t>Equilibrium</a:t>
          </a:r>
          <a:r>
            <a:rPr lang="es-CL" sz="1100" kern="1200" dirty="0"/>
            <a:t> </a:t>
          </a:r>
          <a:r>
            <a:rPr lang="es-CL" sz="1100" kern="1200" dirty="0" err="1"/>
            <a:t>Optimizer</a:t>
          </a:r>
          <a:r>
            <a:rPr lang="es-CL" sz="1100" kern="1200" dirty="0"/>
            <a:t> (EO)
</a:t>
          </a:r>
          <a:r>
            <a:rPr lang="es-CL" sz="1100" kern="1200" dirty="0" err="1"/>
            <a:t>Gradient-Based</a:t>
          </a:r>
          <a:r>
            <a:rPr lang="es-CL" sz="1100" kern="1200" dirty="0"/>
            <a:t> </a:t>
          </a:r>
          <a:r>
            <a:rPr lang="es-CL" sz="1100" kern="1200" dirty="0" err="1"/>
            <a:t>Optimizer</a:t>
          </a:r>
          <a:r>
            <a:rPr lang="es-CL" sz="1100" kern="1200" dirty="0"/>
            <a:t> (GBO)
</a:t>
          </a:r>
          <a:r>
            <a:rPr lang="es-CL" sz="1100" kern="1200" dirty="0" err="1"/>
            <a:t>Generalized</a:t>
          </a:r>
          <a:r>
            <a:rPr lang="es-CL" sz="1100" kern="1200" dirty="0"/>
            <a:t> Normal </a:t>
          </a:r>
          <a:r>
            <a:rPr lang="es-CL" sz="1100" kern="1200" dirty="0" err="1"/>
            <a:t>Distribution</a:t>
          </a:r>
          <a:r>
            <a:rPr lang="es-CL" sz="1100" kern="1200" dirty="0"/>
            <a:t> </a:t>
          </a:r>
          <a:r>
            <a:rPr lang="es-CL" sz="1100" kern="1200" dirty="0" err="1"/>
            <a:t>Optimization</a:t>
          </a:r>
          <a:r>
            <a:rPr lang="es-CL" sz="1100" kern="1200" dirty="0"/>
            <a:t> (GNDO)
</a:t>
          </a:r>
          <a:r>
            <a:rPr lang="es-CL" sz="1100" kern="1200" dirty="0" err="1"/>
            <a:t>Turbulent</a:t>
          </a:r>
          <a:r>
            <a:rPr lang="es-CL" sz="1100" kern="1200" dirty="0"/>
            <a:t> Flow </a:t>
          </a:r>
          <a:r>
            <a:rPr lang="es-CL" sz="1100" kern="1200" dirty="0" err="1"/>
            <a:t>of</a:t>
          </a:r>
          <a:r>
            <a:rPr lang="es-CL" sz="1100" kern="1200" dirty="0"/>
            <a:t> </a:t>
          </a:r>
          <a:r>
            <a:rPr lang="es-CL" sz="1100" kern="1200" dirty="0" err="1"/>
            <a:t>Water-Based</a:t>
          </a:r>
          <a:r>
            <a:rPr lang="es-CL" sz="1100" kern="1200" dirty="0"/>
            <a:t> </a:t>
          </a:r>
          <a:r>
            <a:rPr lang="es-CL" sz="1100" kern="1200" dirty="0" err="1"/>
            <a:t>Optimization</a:t>
          </a:r>
          <a:r>
            <a:rPr lang="es-CL" sz="1100" kern="1200" dirty="0"/>
            <a:t> (TFWO)
</a:t>
          </a:r>
          <a:r>
            <a:rPr lang="es-CL" sz="1100" kern="1200" dirty="0" err="1"/>
            <a:t>Transient</a:t>
          </a:r>
          <a:r>
            <a:rPr lang="es-CL" sz="1100" kern="1200" dirty="0"/>
            <a:t> </a:t>
          </a:r>
          <a:r>
            <a:rPr lang="es-CL" sz="1100" kern="1200" dirty="0" err="1"/>
            <a:t>Search</a:t>
          </a:r>
          <a:r>
            <a:rPr lang="es-CL" sz="1100" kern="1200" dirty="0"/>
            <a:t> </a:t>
          </a:r>
          <a:r>
            <a:rPr lang="es-CL" sz="1100" kern="1200" dirty="0" err="1"/>
            <a:t>Optimization</a:t>
          </a:r>
          <a:r>
            <a:rPr lang="es-CL" sz="1100" kern="1200" dirty="0"/>
            <a:t> (TSO)</a:t>
          </a:r>
        </a:p>
      </dsp:txBody>
      <dsp:txXfrm>
        <a:off x="4929" y="618254"/>
        <a:ext cx="1889521" cy="3513943"/>
      </dsp:txXfrm>
    </dsp:sp>
    <dsp:sp modelId="{1E37BFAF-BCFB-4412-84A9-4910FD5E8DB3}">
      <dsp:nvSpPr>
        <dsp:cNvPr id="0" name=""/>
        <dsp:cNvSpPr/>
      </dsp:nvSpPr>
      <dsp:spPr>
        <a:xfrm>
          <a:off x="2158984" y="219140"/>
          <a:ext cx="1889521" cy="39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Swarm/Evolution-Based (11 algoritmos)</a:t>
          </a:r>
        </a:p>
      </dsp:txBody>
      <dsp:txXfrm>
        <a:off x="2158984" y="219140"/>
        <a:ext cx="1889521" cy="399114"/>
      </dsp:txXfrm>
    </dsp:sp>
    <dsp:sp modelId="{E6128DA9-7BF4-4754-B70B-756F41E657C1}">
      <dsp:nvSpPr>
        <dsp:cNvPr id="0" name=""/>
        <dsp:cNvSpPr/>
      </dsp:nvSpPr>
      <dsp:spPr>
        <a:xfrm>
          <a:off x="2158984" y="618254"/>
          <a:ext cx="1889521" cy="35139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 dirty="0" err="1"/>
            <a:t>Barnacles</a:t>
          </a:r>
          <a:r>
            <a:rPr lang="es-CL" sz="1100" kern="1200" dirty="0"/>
            <a:t> </a:t>
          </a:r>
          <a:r>
            <a:rPr lang="es-CL" sz="1100" kern="1200" dirty="0" err="1"/>
            <a:t>Mating</a:t>
          </a:r>
          <a:r>
            <a:rPr lang="es-CL" sz="1100" kern="1200" dirty="0"/>
            <a:t> </a:t>
          </a:r>
          <a:r>
            <a:rPr lang="es-CL" sz="1100" kern="1200" dirty="0" err="1"/>
            <a:t>Optimizer</a:t>
          </a:r>
          <a:r>
            <a:rPr lang="es-CL" sz="1100" kern="1200" dirty="0"/>
            <a:t> (BMO)
Black </a:t>
          </a:r>
          <a:r>
            <a:rPr lang="es-CL" sz="1100" kern="1200" dirty="0" err="1"/>
            <a:t>Widow</a:t>
          </a:r>
          <a:r>
            <a:rPr lang="es-CL" sz="1100" kern="1200" dirty="0"/>
            <a:t> </a:t>
          </a:r>
          <a:r>
            <a:rPr lang="es-CL" sz="1100" kern="1200" dirty="0" err="1"/>
            <a:t>Optimization</a:t>
          </a:r>
          <a:r>
            <a:rPr lang="es-CL" sz="1100" kern="1200" dirty="0"/>
            <a:t> </a:t>
          </a:r>
          <a:r>
            <a:rPr lang="es-CL" sz="1100" kern="1200" dirty="0" err="1"/>
            <a:t>Algorithm</a:t>
          </a:r>
          <a:r>
            <a:rPr lang="es-CL" sz="1100" kern="1200" dirty="0"/>
            <a:t> (BWOA)
</a:t>
          </a:r>
          <a:r>
            <a:rPr lang="es-CL" sz="1100" kern="1200" dirty="0" err="1"/>
            <a:t>Chimp</a:t>
          </a:r>
          <a:r>
            <a:rPr lang="es-CL" sz="1100" kern="1200" dirty="0"/>
            <a:t> </a:t>
          </a:r>
          <a:r>
            <a:rPr lang="es-CL" sz="1100" kern="1200" dirty="0" err="1"/>
            <a:t>Optimization</a:t>
          </a:r>
          <a:r>
            <a:rPr lang="es-CL" sz="1100" kern="1200" dirty="0"/>
            <a:t> </a:t>
          </a:r>
          <a:r>
            <a:rPr lang="es-CL" sz="1100" kern="1200" dirty="0" err="1"/>
            <a:t>Algorithm</a:t>
          </a:r>
          <a:r>
            <a:rPr lang="es-CL" sz="1100" kern="1200" dirty="0"/>
            <a:t> (</a:t>
          </a:r>
          <a:r>
            <a:rPr lang="es-CL" sz="1100" kern="1200" dirty="0" err="1"/>
            <a:t>ChOA</a:t>
          </a:r>
          <a:r>
            <a:rPr lang="es-CL" sz="1100" kern="1200" dirty="0"/>
            <a:t>)
Manta Ray </a:t>
          </a:r>
          <a:r>
            <a:rPr lang="es-CL" sz="1100" kern="1200" dirty="0" err="1"/>
            <a:t>Foraging</a:t>
          </a:r>
          <a:r>
            <a:rPr lang="es-CL" sz="1100" kern="1200" dirty="0"/>
            <a:t> </a:t>
          </a:r>
          <a:r>
            <a:rPr lang="es-CL" sz="1100" kern="1200" dirty="0" err="1"/>
            <a:t>Optimization</a:t>
          </a:r>
          <a:r>
            <a:rPr lang="es-CL" sz="1100" kern="1200" dirty="0"/>
            <a:t> (MRFO)
Marine </a:t>
          </a:r>
          <a:r>
            <a:rPr lang="es-CL" sz="1100" kern="1200" dirty="0" err="1"/>
            <a:t>Predators</a:t>
          </a:r>
          <a:r>
            <a:rPr lang="es-CL" sz="1100" kern="1200" dirty="0"/>
            <a:t> </a:t>
          </a:r>
          <a:r>
            <a:rPr lang="es-CL" sz="1100" kern="1200" dirty="0" err="1"/>
            <a:t>Algorithm</a:t>
          </a:r>
          <a:r>
            <a:rPr lang="es-CL" sz="1100" kern="1200" dirty="0"/>
            <a:t> (MPA)
</a:t>
          </a:r>
          <a:r>
            <a:rPr lang="es-CL" sz="1100" kern="1200" dirty="0" err="1"/>
            <a:t>Mayfly</a:t>
          </a:r>
          <a:r>
            <a:rPr lang="es-CL" sz="1100" kern="1200" dirty="0"/>
            <a:t> </a:t>
          </a:r>
          <a:r>
            <a:rPr lang="es-CL" sz="1100" kern="1200" dirty="0" err="1"/>
            <a:t>Algorithm</a:t>
          </a:r>
          <a:r>
            <a:rPr lang="es-CL" sz="1100" kern="1200" dirty="0"/>
            <a:t> (MA)
</a:t>
          </a:r>
          <a:r>
            <a:rPr lang="es-CL" sz="1100" kern="1200" dirty="0" err="1"/>
            <a:t>Parasitism-Predation</a:t>
          </a:r>
          <a:r>
            <a:rPr lang="es-CL" sz="1100" kern="1200" dirty="0"/>
            <a:t> </a:t>
          </a:r>
          <a:r>
            <a:rPr lang="es-CL" sz="1100" kern="1200" dirty="0" err="1"/>
            <a:t>Algorithm</a:t>
          </a:r>
          <a:r>
            <a:rPr lang="es-CL" sz="1100" kern="1200" dirty="0"/>
            <a:t> (PPA)
Red </a:t>
          </a:r>
          <a:r>
            <a:rPr lang="es-CL" sz="1100" kern="1200" dirty="0" err="1"/>
            <a:t>Deer</a:t>
          </a:r>
          <a:r>
            <a:rPr lang="es-CL" sz="1100" kern="1200" dirty="0"/>
            <a:t> </a:t>
          </a:r>
          <a:r>
            <a:rPr lang="es-CL" sz="1100" kern="1200" dirty="0" err="1"/>
            <a:t>Algorithm</a:t>
          </a:r>
          <a:r>
            <a:rPr lang="es-CL" sz="1100" kern="1200" dirty="0"/>
            <a:t> (RDA)
</a:t>
          </a:r>
          <a:r>
            <a:rPr lang="es-CL" sz="1100" kern="1200" dirty="0" err="1"/>
            <a:t>Slime</a:t>
          </a:r>
          <a:r>
            <a:rPr lang="es-CL" sz="1100" kern="1200" dirty="0"/>
            <a:t> </a:t>
          </a:r>
          <a:r>
            <a:rPr lang="es-CL" sz="1100" kern="1200" dirty="0" err="1"/>
            <a:t>Mould</a:t>
          </a:r>
          <a:r>
            <a:rPr lang="es-CL" sz="1100" kern="1200" dirty="0"/>
            <a:t> </a:t>
          </a:r>
          <a:r>
            <a:rPr lang="es-CL" sz="1100" kern="1200" dirty="0" err="1"/>
            <a:t>Algorithm</a:t>
          </a:r>
          <a:r>
            <a:rPr lang="es-CL" sz="1100" kern="1200" dirty="0"/>
            <a:t> (SMA)
</a:t>
          </a:r>
          <a:r>
            <a:rPr lang="es-CL" sz="1100" kern="1200" dirty="0" err="1"/>
            <a:t>Tunicate</a:t>
          </a:r>
          <a:r>
            <a:rPr lang="es-CL" sz="1100" kern="1200" dirty="0"/>
            <a:t> </a:t>
          </a:r>
          <a:r>
            <a:rPr lang="es-CL" sz="1100" kern="1200" dirty="0" err="1"/>
            <a:t>Swarm</a:t>
          </a:r>
          <a:r>
            <a:rPr lang="es-CL" sz="1100" kern="1200" dirty="0"/>
            <a:t> </a:t>
          </a:r>
          <a:r>
            <a:rPr lang="es-CL" sz="1100" kern="1200" dirty="0" err="1"/>
            <a:t>Algorithm</a:t>
          </a:r>
          <a:r>
            <a:rPr lang="es-CL" sz="1100" kern="1200" dirty="0"/>
            <a:t> (TSA)
Sine </a:t>
          </a:r>
          <a:r>
            <a:rPr lang="es-CL" sz="1100" kern="1200" dirty="0" err="1"/>
            <a:t>Tree-Seed</a:t>
          </a:r>
          <a:r>
            <a:rPr lang="es-CL" sz="1100" kern="1200" dirty="0"/>
            <a:t> </a:t>
          </a:r>
          <a:r>
            <a:rPr lang="es-CL" sz="1100" kern="1200" dirty="0" err="1"/>
            <a:t>Algorithm</a:t>
          </a:r>
          <a:r>
            <a:rPr lang="es-CL" sz="1100" kern="1200" dirty="0"/>
            <a:t> (STSA)</a:t>
          </a:r>
        </a:p>
      </dsp:txBody>
      <dsp:txXfrm>
        <a:off x="2158984" y="618254"/>
        <a:ext cx="1889521" cy="3513943"/>
      </dsp:txXfrm>
    </dsp:sp>
    <dsp:sp modelId="{8A413D4F-61DE-4A8F-8917-CE7323349C89}">
      <dsp:nvSpPr>
        <dsp:cNvPr id="0" name=""/>
        <dsp:cNvSpPr/>
      </dsp:nvSpPr>
      <dsp:spPr>
        <a:xfrm>
          <a:off x="4313039" y="219140"/>
          <a:ext cx="1889521" cy="39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Human Social Interaction-Based (5 </a:t>
          </a:r>
          <a:r>
            <a:rPr lang="en-US" sz="1100" kern="1200" dirty="0" err="1"/>
            <a:t>algoritmos</a:t>
          </a:r>
          <a:r>
            <a:rPr lang="en-US" sz="1100" kern="1200" dirty="0"/>
            <a:t>)</a:t>
          </a:r>
          <a:endParaRPr lang="es-CL" sz="1100" kern="1200" dirty="0"/>
        </a:p>
      </dsp:txBody>
      <dsp:txXfrm>
        <a:off x="4313039" y="219140"/>
        <a:ext cx="1889521" cy="399114"/>
      </dsp:txXfrm>
    </dsp:sp>
    <dsp:sp modelId="{F3F21D42-98F9-4024-A255-9720A45449BA}">
      <dsp:nvSpPr>
        <dsp:cNvPr id="0" name=""/>
        <dsp:cNvSpPr/>
      </dsp:nvSpPr>
      <dsp:spPr>
        <a:xfrm>
          <a:off x="4313039" y="618254"/>
          <a:ext cx="1889521" cy="35139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 dirty="0" err="1"/>
            <a:t>Giza</a:t>
          </a:r>
          <a:r>
            <a:rPr lang="es-CL" sz="1100" kern="1200" dirty="0"/>
            <a:t> </a:t>
          </a:r>
          <a:r>
            <a:rPr lang="es-CL" sz="1100" kern="1200" dirty="0" err="1"/>
            <a:t>Pyramid</a:t>
          </a:r>
          <a:r>
            <a:rPr lang="es-CL" sz="1100" kern="1200" dirty="0"/>
            <a:t> </a:t>
          </a:r>
          <a:r>
            <a:rPr lang="es-CL" sz="1100" kern="1200" dirty="0" err="1"/>
            <a:t>Construction</a:t>
          </a:r>
          <a:r>
            <a:rPr lang="es-CL" sz="1100" kern="1200" dirty="0"/>
            <a:t> (GPC)
</a:t>
          </a:r>
          <a:r>
            <a:rPr lang="es-CL" sz="1100" kern="1200" dirty="0" err="1"/>
            <a:t>Heap-Based</a:t>
          </a:r>
          <a:r>
            <a:rPr lang="es-CL" sz="1100" kern="1200" dirty="0"/>
            <a:t> </a:t>
          </a:r>
          <a:r>
            <a:rPr lang="es-CL" sz="1100" kern="1200" dirty="0" err="1"/>
            <a:t>Optimizer</a:t>
          </a:r>
          <a:r>
            <a:rPr lang="es-CL" sz="1100" kern="1200" dirty="0"/>
            <a:t> (HBO)
</a:t>
          </a:r>
          <a:r>
            <a:rPr lang="es-CL" sz="1100" kern="1200" dirty="0" err="1"/>
            <a:t>Political</a:t>
          </a:r>
          <a:r>
            <a:rPr lang="es-CL" sz="1100" kern="1200" dirty="0"/>
            <a:t> </a:t>
          </a:r>
          <a:r>
            <a:rPr lang="es-CL" sz="1100" kern="1200" dirty="0" err="1"/>
            <a:t>Optimizer</a:t>
          </a:r>
          <a:r>
            <a:rPr lang="es-CL" sz="1100" kern="1200" dirty="0"/>
            <a:t> (PO)
</a:t>
          </a:r>
          <a:r>
            <a:rPr lang="es-CL" sz="1100" kern="1200" dirty="0" err="1"/>
            <a:t>Search</a:t>
          </a:r>
          <a:r>
            <a:rPr lang="es-CL" sz="1100" kern="1200" dirty="0"/>
            <a:t> and </a:t>
          </a:r>
          <a:r>
            <a:rPr lang="es-CL" sz="1100" kern="1200" dirty="0" err="1"/>
            <a:t>Rescue</a:t>
          </a:r>
          <a:r>
            <a:rPr lang="es-CL" sz="1100" kern="1200" dirty="0"/>
            <a:t> </a:t>
          </a:r>
          <a:r>
            <a:rPr lang="es-CL" sz="1100" kern="1200" dirty="0" err="1"/>
            <a:t>Optimization</a:t>
          </a:r>
          <a:r>
            <a:rPr lang="es-CL" sz="1100" kern="1200" dirty="0"/>
            <a:t> </a:t>
          </a:r>
          <a:r>
            <a:rPr lang="es-CL" sz="1100" kern="1200" dirty="0" err="1"/>
            <a:t>Algorithm</a:t>
          </a:r>
          <a:r>
            <a:rPr lang="es-CL" sz="1100" kern="1200" dirty="0"/>
            <a:t> (SROA)
</a:t>
          </a:r>
          <a:r>
            <a:rPr lang="es-CL" sz="1100" kern="1200" dirty="0" err="1"/>
            <a:t>Forensic-Based</a:t>
          </a:r>
          <a:r>
            <a:rPr lang="es-CL" sz="1100" kern="1200" dirty="0"/>
            <a:t> </a:t>
          </a:r>
          <a:r>
            <a:rPr lang="es-CL" sz="1100" kern="1200" dirty="0" err="1"/>
            <a:t>Investigation</a:t>
          </a:r>
          <a:r>
            <a:rPr lang="es-CL" sz="1100" kern="1200" dirty="0"/>
            <a:t> (FBI)</a:t>
          </a:r>
        </a:p>
      </dsp:txBody>
      <dsp:txXfrm>
        <a:off x="4313039" y="618254"/>
        <a:ext cx="1889521" cy="3513943"/>
      </dsp:txXfrm>
    </dsp:sp>
    <dsp:sp modelId="{185AEDF4-0E6D-4428-846B-D28238D0698B}">
      <dsp:nvSpPr>
        <dsp:cNvPr id="0" name=""/>
        <dsp:cNvSpPr/>
      </dsp:nvSpPr>
      <dsp:spPr>
        <a:xfrm>
          <a:off x="6467094" y="219140"/>
          <a:ext cx="1889521" cy="39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 dirty="0" err="1"/>
            <a:t>Sports-Game-Based</a:t>
          </a:r>
          <a:endParaRPr lang="es-CL" sz="1100" kern="1200" dirty="0"/>
        </a:p>
      </dsp:txBody>
      <dsp:txXfrm>
        <a:off x="6467094" y="219140"/>
        <a:ext cx="1889521" cy="399114"/>
      </dsp:txXfrm>
    </dsp:sp>
    <dsp:sp modelId="{9386C557-0264-4D72-ACEA-2A36BF2E21CF}">
      <dsp:nvSpPr>
        <dsp:cNvPr id="0" name=""/>
        <dsp:cNvSpPr/>
      </dsp:nvSpPr>
      <dsp:spPr>
        <a:xfrm>
          <a:off x="6467094" y="618254"/>
          <a:ext cx="1889521" cy="35139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Aunque el artículo menciona varios metaheurísticos inspirados en juegos (dardos, billar, “</a:t>
          </a:r>
          <a:r>
            <a:rPr lang="es-ES" sz="1100" kern="1200" dirty="0" err="1"/>
            <a:t>hide</a:t>
          </a:r>
          <a:r>
            <a:rPr lang="es-ES" sz="1100" kern="1200" dirty="0"/>
            <a:t> </a:t>
          </a:r>
          <a:r>
            <a:rPr lang="es-ES" sz="1100" kern="1200" dirty="0" err="1"/>
            <a:t>objects</a:t>
          </a:r>
          <a:r>
            <a:rPr lang="es-ES" sz="1100" kern="1200" dirty="0"/>
            <a:t>”, etc.), ninguno de ellos estaba finalmente disponible con código o en la selección de 26.</a:t>
          </a:r>
          <a:endParaRPr lang="es-CL" sz="1100" kern="1200" dirty="0"/>
        </a:p>
      </dsp:txBody>
      <dsp:txXfrm>
        <a:off x="6467094" y="618254"/>
        <a:ext cx="1889521" cy="3513943"/>
      </dsp:txXfrm>
    </dsp:sp>
    <dsp:sp modelId="{04E76FB9-66F2-4BDE-90F0-3F8EFBDB82C6}">
      <dsp:nvSpPr>
        <dsp:cNvPr id="0" name=""/>
        <dsp:cNvSpPr/>
      </dsp:nvSpPr>
      <dsp:spPr>
        <a:xfrm>
          <a:off x="8621148" y="219140"/>
          <a:ext cx="1889521" cy="399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100" kern="1200"/>
            <a:t>Concept/Process-Based (2 algoritmos)</a:t>
          </a:r>
        </a:p>
      </dsp:txBody>
      <dsp:txXfrm>
        <a:off x="8621148" y="219140"/>
        <a:ext cx="1889521" cy="399114"/>
      </dsp:txXfrm>
    </dsp:sp>
    <dsp:sp modelId="{AB8635D3-8EB4-4AB9-BADE-BB7A38CF1FF1}">
      <dsp:nvSpPr>
        <dsp:cNvPr id="0" name=""/>
        <dsp:cNvSpPr/>
      </dsp:nvSpPr>
      <dsp:spPr>
        <a:xfrm>
          <a:off x="8621148" y="618254"/>
          <a:ext cx="1889521" cy="351394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Lévy Flight Distribution (LFD)
Rain Optimization Algorithm (ROA)</a:t>
          </a:r>
          <a:endParaRPr lang="es-CL" sz="1100" kern="1200" dirty="0"/>
        </a:p>
      </dsp:txBody>
      <dsp:txXfrm>
        <a:off x="8621148" y="618254"/>
        <a:ext cx="1889521" cy="3513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2144E-3BB9-A7ED-97D3-FF1A3D8EA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F84577-D903-262D-FC1E-6D1412DF9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091A2-9253-6B0A-9FD1-398CE5923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020A-7457-42B2-8D63-F7F538FEC70C}" type="datetimeFigureOut">
              <a:rPr lang="es-CL" smtClean="0"/>
              <a:t>14-04-2025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E76F20-1B85-3146-5AF5-5E73283D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DC45BA-AACF-8D94-11B5-EC2E2EB6A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213F-6C74-40BE-8D15-B8BA75D226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789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4FEAFC-B726-0A12-5D91-B3D5AF6BC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F35E4B-7379-EA46-F910-7DE5B1249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79792F-E13F-7D14-00B3-55F8EC129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020A-7457-42B2-8D63-F7F538FEC70C}" type="datetimeFigureOut">
              <a:rPr lang="es-CL" smtClean="0"/>
              <a:t>14-04-2025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767ED1-0FFC-5894-BF50-8C924F316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E3441D-F1F0-84E0-24A5-4AB8C10D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213F-6C74-40BE-8D15-B8BA75D226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217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7EA310-2E84-782C-F1DE-24C9D26008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64EA4A-0639-3F8D-13EF-A93753CCB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7E2572-3B12-1226-2B35-67750450C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020A-7457-42B2-8D63-F7F538FEC70C}" type="datetimeFigureOut">
              <a:rPr lang="es-CL" smtClean="0"/>
              <a:t>14-04-2025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50073D-C274-C250-19B7-A535FFB8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6478A5-15AA-39B9-10CB-78D9B58B4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213F-6C74-40BE-8D15-B8BA75D226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7448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75EDFF-F3EA-AF0F-0278-F81567EE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95E05D-1BBD-82D2-7058-8AC18F995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2E6CC1-F2FD-AAC1-B51C-789722D87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020A-7457-42B2-8D63-F7F538FEC70C}" type="datetimeFigureOut">
              <a:rPr lang="es-CL" smtClean="0"/>
              <a:t>14-04-2025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EE05C6-B000-691C-DD76-5D308168F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73402A-EF13-457F-A2ED-D82D99C4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213F-6C74-40BE-8D15-B8BA75D226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397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52B12A-0145-61EA-C8B2-7753A1416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43B7D4-2F98-CDF3-4848-2E4114925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796862-8950-281A-DC15-C52C55137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020A-7457-42B2-8D63-F7F538FEC70C}" type="datetimeFigureOut">
              <a:rPr lang="es-CL" smtClean="0"/>
              <a:t>14-04-2025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2EA5F9-FE5B-1376-760F-621F2FFD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1851DD-61E3-7C6C-5764-97D91E14F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213F-6C74-40BE-8D15-B8BA75D226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463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DEEFE-EF75-4DDB-EFB3-57FBE168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409C92-23B6-9838-8AC7-C529622E5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CCD00D-AA46-C4E0-FA01-974225E90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7F1AD6-10FE-850B-932D-9A3FB6128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020A-7457-42B2-8D63-F7F538FEC70C}" type="datetimeFigureOut">
              <a:rPr lang="es-CL" smtClean="0"/>
              <a:t>14-04-2025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118FA8-2233-7C3C-DC22-12068299A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677428-4A42-423C-EFFE-A409BDFB8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213F-6C74-40BE-8D15-B8BA75D226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43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7CEFA-AD0E-7BEE-C0C6-3E9B6766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01DB49-39A5-510D-F143-2E291DE2C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0F2E33-7638-E2BC-967E-4CC05A550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3CAE30A-0928-A684-21DD-8DDE289A3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AA1372-C778-00ED-9A8D-7D2F9E35BA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CDDBFEB-D8F2-A60A-1777-F01A6674C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020A-7457-42B2-8D63-F7F538FEC70C}" type="datetimeFigureOut">
              <a:rPr lang="es-CL" smtClean="0"/>
              <a:t>14-04-2025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D6461A-FDCD-C9D5-86F2-A4BFBC7EF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DFC7818-F5F9-836F-E11D-766CA40D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213F-6C74-40BE-8D15-B8BA75D226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720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460EA7-CFA0-4093-D8BC-522E00137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3D50AF-F15D-56C7-707A-34B9B75C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020A-7457-42B2-8D63-F7F538FEC70C}" type="datetimeFigureOut">
              <a:rPr lang="es-CL" smtClean="0"/>
              <a:t>14-04-2025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509AA5-FE41-C464-6614-91CEBC781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A7A1EE-1A70-4CF5-443C-D0C905E2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213F-6C74-40BE-8D15-B8BA75D226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546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55DB2D-0CDC-ADFE-A7C5-9D80CF8FA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020A-7457-42B2-8D63-F7F538FEC70C}" type="datetimeFigureOut">
              <a:rPr lang="es-CL" smtClean="0"/>
              <a:t>14-04-2025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F2372A-C133-FA49-FA26-537460835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2F76D4-9DB8-5B6D-FA09-0D3139FAD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213F-6C74-40BE-8D15-B8BA75D226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098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1FB5DB-96EE-B029-8670-73D91D1B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4A3D98-3214-77D4-4E33-6B7D6A1D6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F88CFC-C8DC-2DF9-2FFA-33DCA6DA9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95A265-0B5B-DD1C-2F8C-EC411023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020A-7457-42B2-8D63-F7F538FEC70C}" type="datetimeFigureOut">
              <a:rPr lang="es-CL" smtClean="0"/>
              <a:t>14-04-2025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A7D380-A704-FE35-6896-22BB983D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1BB138-148A-E1B0-6365-23426BBD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213F-6C74-40BE-8D15-B8BA75D226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865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2EEB8-0159-1887-16C8-869566F7E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89E85D9-782D-A5A6-3F65-C1B809FFFD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ACE058-B663-0837-44F9-E6C53A31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84A45D-80FE-393E-542D-25BFFCC2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A020A-7457-42B2-8D63-F7F538FEC70C}" type="datetimeFigureOut">
              <a:rPr lang="es-CL" smtClean="0"/>
              <a:t>14-04-2025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C70AE3-D75C-5CBD-D711-477F686F3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11A0FA-40D9-24C0-110B-E9CBD81D9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213F-6C74-40BE-8D15-B8BA75D226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3800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D31880-628F-A9DA-7793-B62164020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74E2AE-0C96-F4E9-AAAF-9B1565813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E0F406-7E3C-FADE-AB31-77E322ADB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9A020A-7457-42B2-8D63-F7F538FEC70C}" type="datetimeFigureOut">
              <a:rPr lang="es-CL" smtClean="0"/>
              <a:t>14-04-2025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45EB1E-21CA-B937-AD2D-3DA152A57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7A30AB-B498-B83E-18DC-57071C6ED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47213F-6C74-40BE-8D15-B8BA75D226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933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444D8637-56D1-A58F-E939-1CB3A04A79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6" r="-1" b="25493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7" name="Imagen 6" descr="Un letrero de color blanco&#10;&#10;El contenido generado por IA puede ser incorrecto.">
            <a:extLst>
              <a:ext uri="{FF2B5EF4-FFF2-40B4-BE49-F238E27FC236}">
                <a16:creationId xmlns:a16="http://schemas.microsoft.com/office/drawing/2014/main" id="{21B16743-E437-6B9B-C7E5-43B7AE36E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7" r="-1" b="3678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FE4D53-FC0C-179B-6E5D-CEF3D69DE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es-CL" sz="5000">
                <a:solidFill>
                  <a:schemeClr val="bg1"/>
                </a:solidFill>
              </a:rPr>
              <a:t>Presentación de Articulo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6AAE68-28D9-5E3E-758D-4F98D4A0A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>
            <a:normAutofit fontScale="92500"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“A survey of recently developed metaheuristics and their comparative analysis”</a:t>
            </a:r>
          </a:p>
          <a:p>
            <a:pPr algn="l"/>
            <a:r>
              <a:rPr lang="es-ES" sz="2000" dirty="0">
                <a:solidFill>
                  <a:schemeClr val="bg1"/>
                </a:solidFill>
              </a:rPr>
              <a:t>“Un estudio de las metaheurísticas desarrolladas recientemente y su análisis comparativo”</a:t>
            </a:r>
            <a:endParaRPr lang="en-US" sz="2000" dirty="0">
              <a:solidFill>
                <a:schemeClr val="bg1"/>
              </a:solidFill>
            </a:endParaRPr>
          </a:p>
          <a:p>
            <a:pPr algn="l"/>
            <a:r>
              <a:rPr lang="en-US" sz="2000" b="1" dirty="0">
                <a:solidFill>
                  <a:schemeClr val="bg1"/>
                </a:solidFill>
              </a:rPr>
              <a:t>Luis Rojas Valdivia</a:t>
            </a:r>
            <a:endParaRPr lang="es-CL" sz="2000" b="1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98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628C5-0B53-A998-0DC5-DD949C244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4F2982-7880-EEAA-9E4B-3E86BA0B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Hallazgos Capacidad de Exploración</a:t>
            </a:r>
            <a:br>
              <a:rPr lang="es-CL" dirty="0"/>
            </a:br>
            <a:r>
              <a:rPr lang="es-ES" sz="2200" b="1" i="1" dirty="0"/>
              <a:t>habilidad del algoritmo para refinar y “perfeccionar” la búsqueda en torno a una solución prometedora, explotando la cercanía a un óptimo para lograr converger a la mejor solución posible.</a:t>
            </a:r>
            <a:endParaRPr lang="es-CL" b="1" i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EEDED8-E7A4-6F6D-4DE2-FF6E1BE53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ES" b="1" dirty="0"/>
              <a:t>Algoritmos Más Sobresalientes</a:t>
            </a:r>
          </a:p>
          <a:p>
            <a:pPr lvl="1" algn="just"/>
            <a:r>
              <a:rPr lang="es-ES" dirty="0"/>
              <a:t>Marine </a:t>
            </a:r>
            <a:r>
              <a:rPr lang="es-ES" dirty="0" err="1"/>
              <a:t>Predators</a:t>
            </a:r>
            <a:r>
              <a:rPr lang="es-ES" dirty="0"/>
              <a:t> </a:t>
            </a:r>
            <a:r>
              <a:rPr lang="es-ES" dirty="0" err="1"/>
              <a:t>Algorithm</a:t>
            </a:r>
            <a:r>
              <a:rPr lang="es-ES" dirty="0"/>
              <a:t> (MPA), </a:t>
            </a:r>
            <a:r>
              <a:rPr lang="es-ES" dirty="0" err="1"/>
              <a:t>Political</a:t>
            </a:r>
            <a:r>
              <a:rPr lang="es-ES" dirty="0"/>
              <a:t> </a:t>
            </a:r>
            <a:r>
              <a:rPr lang="es-ES" dirty="0" err="1"/>
              <a:t>Optimizer</a:t>
            </a:r>
            <a:r>
              <a:rPr lang="es-ES" dirty="0"/>
              <a:t> (PO), GBO y MRFO destacaron en diversas funciones multimodales.</a:t>
            </a:r>
          </a:p>
          <a:p>
            <a:pPr lvl="1" algn="just"/>
            <a:r>
              <a:rPr lang="es-ES" dirty="0"/>
              <a:t>En varios casos, PO y GBO mantienen un equilibrio eficaz entre saltar hacia nuevas áreas y consolidarse cerca de óptimos competitivos, mientras MPA brilla especialmente en escape de óptimos locales.</a:t>
            </a:r>
          </a:p>
          <a:p>
            <a:pPr algn="just"/>
            <a:r>
              <a:rPr lang="es-ES" b="1" dirty="0"/>
              <a:t>Factores Relevantes</a:t>
            </a:r>
          </a:p>
          <a:p>
            <a:pPr lvl="1" algn="just"/>
            <a:r>
              <a:rPr lang="es-ES" dirty="0"/>
              <a:t>Técnicas de movimiento aleatorio (Levy </a:t>
            </a:r>
            <a:r>
              <a:rPr lang="es-ES" dirty="0" err="1"/>
              <a:t>flights</a:t>
            </a:r>
            <a:r>
              <a:rPr lang="es-ES" dirty="0"/>
              <a:t>, </a:t>
            </a:r>
            <a:r>
              <a:rPr lang="es-ES" dirty="0" err="1"/>
              <a:t>Brownian</a:t>
            </a:r>
            <a:r>
              <a:rPr lang="es-ES" dirty="0"/>
              <a:t> </a:t>
            </a:r>
            <a:r>
              <a:rPr lang="es-ES" dirty="0" err="1"/>
              <a:t>motion</a:t>
            </a:r>
            <a:r>
              <a:rPr lang="es-ES" dirty="0"/>
              <a:t>, etc.) favorecen la exploración temprana, combinándose con mecanismos de memoria o elite </a:t>
            </a:r>
            <a:r>
              <a:rPr lang="es-ES" dirty="0" err="1"/>
              <a:t>solutions</a:t>
            </a:r>
            <a:r>
              <a:rPr lang="es-ES" dirty="0"/>
              <a:t>.</a:t>
            </a:r>
          </a:p>
          <a:p>
            <a:pPr lvl="1" algn="just"/>
            <a:r>
              <a:rPr lang="es-ES" dirty="0"/>
              <a:t>Parámetros adaptativos: permitir que el paso de exploración decrezca conforme avanza la iteración es clave para no converger prematuramente.</a:t>
            </a:r>
          </a:p>
          <a:p>
            <a:pPr algn="just"/>
            <a:r>
              <a:rPr lang="es-ES" dirty="0"/>
              <a:t> </a:t>
            </a:r>
            <a:r>
              <a:rPr lang="es-ES" b="1" dirty="0"/>
              <a:t>Conclusión para Exploración</a:t>
            </a:r>
          </a:p>
          <a:p>
            <a:pPr lvl="1" algn="just"/>
            <a:r>
              <a:rPr lang="es-ES" dirty="0"/>
              <a:t>MPA, PO, MRFO y GBO tienden a encontrar soluciones sobresalientes, evitando quedar atascados en óptimos locales, lo que se evidencia en las curvas de convergencia y los valores promedio/variancias más favorables frente a sus competidores.</a:t>
            </a:r>
            <a:endParaRPr lang="es-CL" dirty="0"/>
          </a:p>
        </p:txBody>
      </p:sp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8D6F74CD-C346-5F5A-0264-A2C10A609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16" y="-312072"/>
            <a:ext cx="1354394" cy="1354394"/>
          </a:xfrm>
          <a:prstGeom prst="rect">
            <a:avLst/>
          </a:prstGeom>
        </p:spPr>
      </p:pic>
      <p:pic>
        <p:nvPicPr>
          <p:cNvPr id="7" name="Imagen 6" descr="Un letrero de color blanco&#10;&#10;El contenido generado por IA puede ser incorrecto.">
            <a:extLst>
              <a:ext uri="{FF2B5EF4-FFF2-40B4-BE49-F238E27FC236}">
                <a16:creationId xmlns:a16="http://schemas.microsoft.com/office/drawing/2014/main" id="{C3C2B835-4AEF-F0B5-5D77-EF9323C85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17" y="6176963"/>
            <a:ext cx="1190791" cy="6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1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1C25B-F0DB-3880-1116-889D5BD18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1EC20-9DDD-E2FC-0866-843EDDD6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Hallazgos Ingeniería.</a:t>
            </a:r>
            <a:br>
              <a:rPr lang="es-CL" dirty="0"/>
            </a:br>
            <a:endParaRPr lang="es-CL" b="1" i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CCEE9C2-F934-3ED8-E60A-5C1FD222DB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142296"/>
            <a:ext cx="10891684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Contexto: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 problemas de ingeniería seleccionados (diseño de vigas, estructuras mecánicas, etc.).</a:t>
            </a:r>
          </a:p>
          <a:p>
            <a:pPr marL="457200" lvl="1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Variables continuas y múltiples restricciones (peso, tensiones, deflexiones).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Objetivo de la comparación: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Verificar si los algoritmos destacados en funciones de prueba se mantienen robustos en escenarios reales.</a:t>
            </a:r>
          </a:p>
          <a:p>
            <a:pPr marL="457200" lvl="1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Evaluar la calidad y factibilidad de las soluciones (con restricción).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Algoritmos con Mayor Desempeño: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kumimoji="0" lang="es-CL" altLang="es-C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Heap-Based</a:t>
            </a: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altLang="es-C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Optimizer</a:t>
            </a: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(HBO)</a:t>
            </a: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kumimoji="0" lang="es-CL" altLang="es-C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Gradient-Based</a:t>
            </a: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altLang="es-C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Optimizer</a:t>
            </a: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(GBO)</a:t>
            </a: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3"/>
            </a:pPr>
            <a:r>
              <a:rPr kumimoji="0" lang="es-CL" altLang="es-C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Mayfly</a:t>
            </a: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altLang="es-C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Algorithm</a:t>
            </a: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(MA)</a:t>
            </a: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Marine </a:t>
            </a:r>
            <a:r>
              <a:rPr kumimoji="0" lang="es-CL" altLang="es-C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Predators</a:t>
            </a: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s-CL" altLang="es-C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Algorithm</a:t>
            </a: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(MPA)</a:t>
            </a: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Conclusiones Clave: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CL" altLang="es-CL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Soluciones más cercanas al óptimo </a:t>
            </a: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 respetando condiciones de diseño.</a:t>
            </a:r>
          </a:p>
          <a:p>
            <a:pPr marL="457200" lvl="1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Eficaces en refinar la búsqueda sin violar restricciones.</a:t>
            </a:r>
          </a:p>
          <a:p>
            <a:pPr marL="457200" lvl="1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Confirman potencial de uso </a:t>
            </a: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práctico</a:t>
            </a: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 ingeniería.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6AFAFA82-BF26-900B-3B3D-38D91F270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16" y="-312072"/>
            <a:ext cx="1354394" cy="1354394"/>
          </a:xfrm>
          <a:prstGeom prst="rect">
            <a:avLst/>
          </a:prstGeom>
        </p:spPr>
      </p:pic>
      <p:pic>
        <p:nvPicPr>
          <p:cNvPr id="7" name="Imagen 6" descr="Un letrero de color blanco&#10;&#10;El contenido generado por IA puede ser incorrecto.">
            <a:extLst>
              <a:ext uri="{FF2B5EF4-FFF2-40B4-BE49-F238E27FC236}">
                <a16:creationId xmlns:a16="http://schemas.microsoft.com/office/drawing/2014/main" id="{74C70F3E-71A3-0559-CBC9-8A6A631D6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17" y="6176963"/>
            <a:ext cx="1190791" cy="6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07114-8030-8E3F-424B-166EF9ABF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F60A74-11EE-0253-CD71-22CF70D0B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ES" b="1" dirty="0"/>
              <a:t>Visión Amplia y Actual</a:t>
            </a:r>
          </a:p>
          <a:p>
            <a:pPr lvl="1" algn="just"/>
            <a:r>
              <a:rPr lang="es-ES" dirty="0"/>
              <a:t>El estudio brinda una perspectiva panorámica sobre 26 nuevas metaheurísticas y evalúa su rendimiento en múltiples escenarios, identificando sus puntos fuertes (velocidad de convergencia, manejo de restricciones) y limitaciones (posible estancamiento o sensibilidad de parámetros).</a:t>
            </a:r>
          </a:p>
          <a:p>
            <a:pPr lvl="1" algn="just"/>
            <a:r>
              <a:rPr lang="es-ES" dirty="0"/>
              <a:t>Esto facilita la selección y aplicación informada de estos algoritmos en problemas reales.</a:t>
            </a:r>
          </a:p>
          <a:p>
            <a:pPr algn="just"/>
            <a:r>
              <a:rPr lang="es-ES" b="1" dirty="0"/>
              <a:t>Reflexión: Sin Algoritmo Universal</a:t>
            </a:r>
          </a:p>
          <a:p>
            <a:pPr lvl="1" algn="just"/>
            <a:r>
              <a:rPr lang="es-ES" dirty="0"/>
              <a:t>La gran </a:t>
            </a:r>
            <a:r>
              <a:rPr lang="es-ES" b="1" dirty="0"/>
              <a:t>diversidad de problemas industriales </a:t>
            </a:r>
            <a:r>
              <a:rPr lang="es-ES" dirty="0"/>
              <a:t>(restricciones, dominios complejos, distintas escalas) demuestra que </a:t>
            </a:r>
            <a:r>
              <a:rPr lang="es-ES" b="1" dirty="0"/>
              <a:t>ninguna metaheurística funciona óptimamente </a:t>
            </a:r>
            <a:r>
              <a:rPr lang="es-ES" dirty="0"/>
              <a:t>en todas las situaciones.</a:t>
            </a:r>
          </a:p>
          <a:p>
            <a:pPr lvl="1" algn="just"/>
            <a:r>
              <a:rPr lang="es-ES" dirty="0"/>
              <a:t>Se necesitan pruebas exhaustivas y adaptaciones concretas para escoger el método adecuado en cada caso, asegurando un equilibrio robusto entre exploración y explotación.</a:t>
            </a:r>
          </a:p>
          <a:p>
            <a:pPr algn="just"/>
            <a:r>
              <a:rPr lang="es-ES" b="1" dirty="0"/>
              <a:t>Tendencias Futuras</a:t>
            </a:r>
          </a:p>
          <a:p>
            <a:pPr lvl="1" algn="just"/>
            <a:r>
              <a:rPr lang="es-ES" dirty="0"/>
              <a:t>Se perfilan </a:t>
            </a:r>
            <a:r>
              <a:rPr lang="es-ES" b="1" dirty="0"/>
              <a:t>enfoques híbridos (Potencial de Hibridación)</a:t>
            </a:r>
            <a:r>
              <a:rPr lang="es-ES" dirty="0"/>
              <a:t>, combinando lo mejor de distintos métodos (p. ej. estrategias biológicas con principios físico-matemáticos).Autoajuste de parámetros y diseño de algoritmos específicos por dominio (p. ej. minería, logística, manufactura inteligente) para maximizar la eficacia en aplicaciones prácticas y acelerar la convergencia.</a:t>
            </a:r>
            <a:endParaRPr lang="es-CL" dirty="0"/>
          </a:p>
        </p:txBody>
      </p:sp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66DAB4CD-3E32-AB3C-FACB-00D93283F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16" y="-312072"/>
            <a:ext cx="1354394" cy="1354394"/>
          </a:xfrm>
          <a:prstGeom prst="rect">
            <a:avLst/>
          </a:prstGeom>
        </p:spPr>
      </p:pic>
      <p:pic>
        <p:nvPicPr>
          <p:cNvPr id="5" name="Imagen 4" descr="Un letrero de color blanco&#10;&#10;El contenido generado por IA puede ser incorrecto.">
            <a:extLst>
              <a:ext uri="{FF2B5EF4-FFF2-40B4-BE49-F238E27FC236}">
                <a16:creationId xmlns:a16="http://schemas.microsoft.com/office/drawing/2014/main" id="{10780691-D4E7-C2F3-6122-FC60E450D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17" y="6176963"/>
            <a:ext cx="1190791" cy="6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9359-8AE9-5028-A157-E7AD1B1C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Upgrade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739A41-85BC-A869-DA79-9B9E196CB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14" y="1339492"/>
            <a:ext cx="4167174" cy="50323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E950A51-8D80-FE76-2775-0BA02AF25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350" y="669196"/>
            <a:ext cx="6069449" cy="5823679"/>
          </a:xfrm>
          <a:prstGeom prst="rect">
            <a:avLst/>
          </a:prstGeom>
        </p:spPr>
      </p:pic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E8F7A9C7-E8AE-3600-FE1B-189482FEB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16" y="-312072"/>
            <a:ext cx="1354394" cy="1354394"/>
          </a:xfrm>
          <a:prstGeom prst="rect">
            <a:avLst/>
          </a:prstGeom>
        </p:spPr>
      </p:pic>
      <p:pic>
        <p:nvPicPr>
          <p:cNvPr id="9" name="Imagen 8" descr="Un letrero de color blanco&#10;&#10;El contenido generado por IA puede ser incorrecto.">
            <a:extLst>
              <a:ext uri="{FF2B5EF4-FFF2-40B4-BE49-F238E27FC236}">
                <a16:creationId xmlns:a16="http://schemas.microsoft.com/office/drawing/2014/main" id="{4EBBDE1D-5B1C-1411-138C-D623D6B05D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17" y="6176963"/>
            <a:ext cx="1190791" cy="60492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EB7D6D-D504-02C1-126F-F9BEF20DBB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7521" y="0"/>
            <a:ext cx="90569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7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638A3-FA16-68CC-59C2-9EE085479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Contenidos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B27119-2E0F-7576-F7AA-987625738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Tipo de Articulo.-</a:t>
            </a:r>
          </a:p>
          <a:p>
            <a:r>
              <a:rPr lang="es-CL" dirty="0"/>
              <a:t>Preguntas de investigación.-</a:t>
            </a:r>
          </a:p>
          <a:p>
            <a:r>
              <a:rPr lang="es-CL" dirty="0"/>
              <a:t>Metodología y relevancia.-</a:t>
            </a:r>
          </a:p>
          <a:p>
            <a:r>
              <a:rPr lang="es-CL" dirty="0"/>
              <a:t>Configuración Experimental.-</a:t>
            </a:r>
          </a:p>
          <a:p>
            <a:r>
              <a:rPr lang="es-CL" dirty="0"/>
              <a:t>Perspectiva de la diversidad de la </a:t>
            </a:r>
            <a:r>
              <a:rPr lang="es-CL" dirty="0" err="1"/>
              <a:t>methaeuristica</a:t>
            </a:r>
            <a:r>
              <a:rPr lang="es-CL" dirty="0"/>
              <a:t>.-</a:t>
            </a:r>
          </a:p>
          <a:p>
            <a:r>
              <a:rPr lang="es-CL" dirty="0"/>
              <a:t>Clasificación de algoritmos.-</a:t>
            </a:r>
          </a:p>
          <a:p>
            <a:r>
              <a:rPr lang="es-CL" dirty="0"/>
              <a:t>Hallazgos.-</a:t>
            </a:r>
          </a:p>
          <a:p>
            <a:r>
              <a:rPr lang="es-CL" dirty="0"/>
              <a:t>Conclusión.-</a:t>
            </a:r>
          </a:p>
          <a:p>
            <a:endParaRPr lang="es-CL" dirty="0"/>
          </a:p>
          <a:p>
            <a:endParaRPr lang="es-CL" dirty="0"/>
          </a:p>
        </p:txBody>
      </p: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4C44032A-9BB6-359F-5538-54AC4424A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16" y="-312072"/>
            <a:ext cx="1354394" cy="1354394"/>
          </a:xfrm>
          <a:prstGeom prst="rect">
            <a:avLst/>
          </a:prstGeom>
        </p:spPr>
      </p:pic>
      <p:pic>
        <p:nvPicPr>
          <p:cNvPr id="7" name="Imagen 6" descr="Un letrero de color blanco&#10;&#10;El contenido generado por IA puede ser incorrecto.">
            <a:extLst>
              <a:ext uri="{FF2B5EF4-FFF2-40B4-BE49-F238E27FC236}">
                <a16:creationId xmlns:a16="http://schemas.microsoft.com/office/drawing/2014/main" id="{1F364C64-6CC3-A27F-FF50-53E74C091C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17" y="6176963"/>
            <a:ext cx="1190791" cy="6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1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1DEE8F-4E18-3AEB-19F9-897C3D545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D8BBCC-A74B-FDD7-85C2-50AAEB96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s-CL" dirty="0"/>
              <a:t>Tipo de articulo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F4554CA7-E10E-386E-FAC7-9D74F49A2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46D9B-62F7-80C2-828E-2453A6ABB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algn="just"/>
            <a:r>
              <a:rPr lang="es-ES" sz="2200" dirty="0"/>
              <a:t>Un artículo de revisión con enfoque de “</a:t>
            </a:r>
            <a:r>
              <a:rPr lang="es-ES" sz="2200" dirty="0" err="1"/>
              <a:t>survey</a:t>
            </a:r>
            <a:r>
              <a:rPr lang="es-ES" sz="2200" dirty="0"/>
              <a:t>” y adicionalmente un análisis comparativo cuantitativo de un subconjunto de algoritmos reproducibles. </a:t>
            </a:r>
          </a:p>
          <a:p>
            <a:pPr algn="just"/>
            <a:r>
              <a:rPr lang="es-ES" sz="2200" dirty="0"/>
              <a:t>En </a:t>
            </a:r>
            <a:r>
              <a:rPr lang="es-ES" sz="2200" dirty="0" err="1"/>
              <a:t>Abstract</a:t>
            </a:r>
            <a:r>
              <a:rPr lang="es-ES" sz="2200" dirty="0"/>
              <a:t>, introducción, discusión y Conclusiones, Tiene “toques” de </a:t>
            </a:r>
            <a:r>
              <a:rPr lang="es-ES" sz="2200" b="1" dirty="0"/>
              <a:t>PRISMA (</a:t>
            </a:r>
            <a:r>
              <a:rPr lang="es-ES" sz="2200" b="1" dirty="0" err="1"/>
              <a:t>Macromovidas</a:t>
            </a:r>
            <a:r>
              <a:rPr lang="es-ES" sz="2200" b="1" dirty="0"/>
              <a:t> y </a:t>
            </a:r>
            <a:r>
              <a:rPr lang="es-ES" sz="2200" b="1" dirty="0">
                <a:solidFill>
                  <a:srgbClr val="FF0000"/>
                </a:solidFill>
              </a:rPr>
              <a:t>movidas</a:t>
            </a:r>
            <a:r>
              <a:rPr lang="es-ES" sz="2200" b="1" dirty="0"/>
              <a:t>)</a:t>
            </a:r>
            <a:r>
              <a:rPr lang="es-ES" sz="2200" dirty="0"/>
              <a:t>, de manera compila y resume de forma estructurada los trabajos relevantes.</a:t>
            </a:r>
            <a:endParaRPr lang="es-CL" sz="2200" dirty="0"/>
          </a:p>
        </p:txBody>
      </p:sp>
      <p:pic>
        <p:nvPicPr>
          <p:cNvPr id="5" name="Imagen 4" descr="Un letrero de color blanco&#10;&#10;El contenido generado por IA puede ser incorrecto.">
            <a:extLst>
              <a:ext uri="{FF2B5EF4-FFF2-40B4-BE49-F238E27FC236}">
                <a16:creationId xmlns:a16="http://schemas.microsoft.com/office/drawing/2014/main" id="{ACA08D03-1AEB-E30E-E150-2E0B174A7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17" y="6176963"/>
            <a:ext cx="1190791" cy="6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0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8A324B-0A28-052B-FBAD-BAD69454F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Preguntas de investigación</a:t>
            </a:r>
            <a:br>
              <a:rPr lang="es-CL" dirty="0"/>
            </a:br>
            <a:r>
              <a:rPr lang="es-CL" sz="2400" dirty="0"/>
              <a:t>No son explicitas, los objetivos guían al estudio por eso </a:t>
            </a:r>
            <a:r>
              <a:rPr lang="es-ES" sz="2400" dirty="0"/>
              <a:t>no usan el término ‘</a:t>
            </a:r>
            <a:r>
              <a:rPr lang="es-ES" sz="2400" dirty="0" err="1"/>
              <a:t>research</a:t>
            </a:r>
            <a:r>
              <a:rPr lang="es-ES" sz="2400" dirty="0"/>
              <a:t> </a:t>
            </a:r>
            <a:r>
              <a:rPr lang="es-ES" sz="2400" dirty="0" err="1"/>
              <a:t>questions</a:t>
            </a:r>
            <a:r>
              <a:rPr lang="es-ES" sz="2400" dirty="0"/>
              <a:t>’ de manera formal.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844FE7-588F-0A09-65D1-BDE97B951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s-ES" b="1" dirty="0"/>
              <a:t>¿Cuáles son las metaheurísticas realmente novedosas (publicadas en los últimos años) y cómo pueden agruparse o clasificarse de manera coherente?, </a:t>
            </a:r>
            <a:r>
              <a:rPr lang="es-ES" dirty="0"/>
              <a:t>Se buscaba, en primer lugar, reunir algoritmos recientes (2020–2021) y separar aquellos que son meras variantes/híbridos de ya existentes o que no tenían carácter genuinamente innovador.</a:t>
            </a:r>
          </a:p>
          <a:p>
            <a:pPr algn="just"/>
            <a:r>
              <a:rPr lang="es-ES" b="1" dirty="0"/>
              <a:t>Cómo se comportan estas metaheurísticas al enfrentar diferentes tipos de problemas de optimización (unimodales, multimodales, CEC-BC-2017, problemas de ingeniería con restricciones)? </a:t>
            </a:r>
            <a:r>
              <a:rPr lang="es-ES" dirty="0"/>
              <a:t>El trabajo investigó la capacidad de exploración (multimodales) y explotación (unimodales), además de la habilidad de equilibrar ambas (CEC-BC-2017).Se buscaba verificar cuáles tenían un desempeño más robusto y cuáles parecían ajustarse mejor a escenarios complejos.</a:t>
            </a:r>
          </a:p>
          <a:p>
            <a:pPr algn="just"/>
            <a:r>
              <a:rPr lang="es-ES" b="1" dirty="0"/>
              <a:t>¿Qué métodos podrían recomendarse —con cierto nivel de confianza— para aplicaciones reales en la práctica ingenieril (problemas con restricciones) u otros campos industriales? </a:t>
            </a:r>
            <a:r>
              <a:rPr lang="es-ES" dirty="0"/>
              <a:t>El análisis incluyó problemas reales para medir hasta qué punto las soluciones teóricamente potentes se sostienen en ambientes con restricciones y dinámicas más complicadas. </a:t>
            </a:r>
          </a:p>
          <a:p>
            <a:pPr algn="just"/>
            <a:r>
              <a:rPr lang="es-ES" b="1" dirty="0"/>
              <a:t>¿Qué recomendaciones pueden extraerse para la comunidad académica y profesional sobre la selección de metaheurísticas y futuras líneas de investigación? </a:t>
            </a:r>
            <a:r>
              <a:rPr lang="es-ES" dirty="0"/>
              <a:t>La intención era brindar una visión panorámica de “lo mejor” entre las propuestas recientes, pero también destacar limitaciones y posibles mejoras (por ejemplo, la integración de variantes híbridas o la adaptación dinámica de parámetros).</a:t>
            </a:r>
            <a:endParaRPr lang="es-CL" dirty="0"/>
          </a:p>
        </p:txBody>
      </p:sp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6EF900C0-1A74-E353-8A23-45B217980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16" y="-312072"/>
            <a:ext cx="1354394" cy="1354394"/>
          </a:xfrm>
          <a:prstGeom prst="rect">
            <a:avLst/>
          </a:prstGeom>
        </p:spPr>
      </p:pic>
      <p:pic>
        <p:nvPicPr>
          <p:cNvPr id="5" name="Imagen 4" descr="Un letrero de color blanco&#10;&#10;El contenido generado por IA puede ser incorrecto.">
            <a:extLst>
              <a:ext uri="{FF2B5EF4-FFF2-40B4-BE49-F238E27FC236}">
                <a16:creationId xmlns:a16="http://schemas.microsoft.com/office/drawing/2014/main" id="{8BC70BC0-63F8-2D68-B84D-D8EFEB447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17" y="6176963"/>
            <a:ext cx="1190791" cy="6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DA0E2-50F9-F573-1008-3B4516DFD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88DAF2-257D-EE94-F00F-0ED18FCEB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ES" sz="4600"/>
              <a:t>Relevancia de la Comparativa y la Metodología del Estudio:</a:t>
            </a:r>
            <a:endParaRPr lang="es-CL" sz="46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A9C4C5-7B50-9E51-6558-FF924350C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/>
            <a:r>
              <a:rPr lang="es-ES" sz="2200" dirty="0"/>
              <a:t>Esta investigación recopila y clasifica 57 algoritmos propuestos recientemente, subrayando su origen (enjambre, física, interacción social, etc.), para luego centrarse en 26 de ellos (</a:t>
            </a:r>
            <a:r>
              <a:rPr lang="es-ES" sz="2200" b="1" dirty="0"/>
              <a:t>con código disponible</a:t>
            </a:r>
            <a:r>
              <a:rPr lang="es-ES" sz="2200" dirty="0"/>
              <a:t>) y comparar su rendimiento en múltiples funciones estándar y en problemas de ingeniería reales.</a:t>
            </a:r>
          </a:p>
          <a:p>
            <a:pPr algn="just"/>
            <a:r>
              <a:rPr lang="es-ES" sz="2200" b="1" dirty="0"/>
              <a:t>Idea clave: </a:t>
            </a:r>
            <a:r>
              <a:rPr lang="es-ES" sz="2200" dirty="0"/>
              <a:t>Es la primera vez que se dispone de una evaluación tan exhaustiva, que permite a profesionales y académicos conocer el estado del arte y seleccionar con criterio el algoritmo adecuado según el tipo de problema.</a:t>
            </a:r>
            <a:endParaRPr lang="es-CL" sz="2200" dirty="0"/>
          </a:p>
        </p:txBody>
      </p:sp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5AE8AB88-5E6C-F68E-E1D8-58306E93E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5" name="Imagen 4" descr="Un letrero de color blanco&#10;&#10;El contenido generado por IA puede ser incorrecto.">
            <a:extLst>
              <a:ext uri="{FF2B5EF4-FFF2-40B4-BE49-F238E27FC236}">
                <a16:creationId xmlns:a16="http://schemas.microsoft.com/office/drawing/2014/main" id="{CF4DD23B-1C8A-C279-00A1-14A3E131E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17" y="6176963"/>
            <a:ext cx="1190791" cy="6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175CC-DB3D-2608-AE6B-2213A4C4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Configuración Experimental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FED1BE-46EC-622C-2D04-F6C1A2EFC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ES" b="1" dirty="0"/>
              <a:t>Funciones Matemáticas de </a:t>
            </a:r>
            <a:r>
              <a:rPr lang="es-ES" b="1" dirty="0" err="1"/>
              <a:t>Benchmark</a:t>
            </a:r>
            <a:r>
              <a:rPr lang="es-ES" b="1" dirty="0"/>
              <a:t>,</a:t>
            </a:r>
            <a:r>
              <a:rPr lang="es-ES" dirty="0"/>
              <a:t> </a:t>
            </a:r>
          </a:p>
          <a:p>
            <a:pPr lvl="1" algn="just"/>
            <a:r>
              <a:rPr lang="es-ES" b="1" dirty="0"/>
              <a:t>Unimodales (25 funciones):</a:t>
            </a:r>
          </a:p>
          <a:p>
            <a:pPr lvl="2" algn="just"/>
            <a:r>
              <a:rPr lang="es-ES" dirty="0"/>
              <a:t>Sirven para analizar la capacidad de explotación de cada algoritmo, porque al no contar con múltiples óptimos locales se ve qué tan bien ajusta hacia el óptimo global.</a:t>
            </a:r>
          </a:p>
          <a:p>
            <a:pPr lvl="1" algn="just"/>
            <a:r>
              <a:rPr lang="es-ES" b="1" dirty="0"/>
              <a:t>Multimodales (25 funciones):</a:t>
            </a:r>
          </a:p>
          <a:p>
            <a:pPr lvl="2" algn="just"/>
            <a:r>
              <a:rPr lang="es-ES" dirty="0"/>
              <a:t>Permiten evaluar la capacidad de exploración y la habilidad de cada método para escapar de óptimos locales, pues tienen paisajes complejos con múltiples picos.</a:t>
            </a:r>
          </a:p>
          <a:p>
            <a:pPr algn="just"/>
            <a:r>
              <a:rPr lang="es-ES" b="1" dirty="0"/>
              <a:t>Conjunto CEC-BC-2017 </a:t>
            </a:r>
            <a:r>
              <a:rPr lang="es-ES" b="1" dirty="0">
                <a:solidFill>
                  <a:srgbClr val="FF0000"/>
                </a:solidFill>
              </a:rPr>
              <a:t>(29 funciones)</a:t>
            </a:r>
          </a:p>
          <a:p>
            <a:pPr lvl="2" algn="just"/>
            <a:r>
              <a:rPr lang="es-ES" dirty="0"/>
              <a:t>Naturaleza de los problemas: Son 29 problemas de optimización continua con diferentes características (</a:t>
            </a:r>
            <a:r>
              <a:rPr lang="es-ES" dirty="0" err="1"/>
              <a:t>shifted</a:t>
            </a:r>
            <a:r>
              <a:rPr lang="es-ES" dirty="0"/>
              <a:t>, rotados, híbridos y compuestos). Están diseñados para evaluar métodos de optimización bajo escenarios muy diversos y desafiantes</a:t>
            </a:r>
            <a:r>
              <a:rPr lang="es-ES" b="1" dirty="0">
                <a:solidFill>
                  <a:srgbClr val="FF0000"/>
                </a:solidFill>
              </a:rPr>
              <a:t>.(</a:t>
            </a:r>
            <a:r>
              <a:rPr lang="es-CL" b="1" dirty="0">
                <a:solidFill>
                  <a:srgbClr val="FF0000"/>
                </a:solidFill>
              </a:rPr>
              <a:t>Ofrecer un estándar riguroso)</a:t>
            </a:r>
            <a:endParaRPr lang="es-ES" b="1" dirty="0">
              <a:solidFill>
                <a:srgbClr val="FF0000"/>
              </a:solidFill>
            </a:endParaRPr>
          </a:p>
          <a:p>
            <a:pPr lvl="1" algn="just"/>
            <a:r>
              <a:rPr lang="es-ES" b="1" dirty="0"/>
              <a:t>Problemas de Ingeniería (4 problemas reales con restricciones)</a:t>
            </a:r>
          </a:p>
          <a:p>
            <a:pPr lvl="2" algn="just"/>
            <a:r>
              <a:rPr lang="es-ES" dirty="0"/>
              <a:t>Se seleccionaron casos clásicos: por ejemplo, diseño de vigas, minimización de estructuras, problemas mecánicos o de ingeniería industrial.</a:t>
            </a:r>
          </a:p>
          <a:p>
            <a:pPr lvl="2" algn="just"/>
            <a:r>
              <a:rPr lang="es-ES" dirty="0"/>
              <a:t>Permiten verificar si la buena actuación de algunos algoritmos en funciones sintéticas se traduce realmente en soluciones de alta calidad bajo restricciones y condiciones reales.</a:t>
            </a:r>
            <a:endParaRPr lang="es-CL" dirty="0"/>
          </a:p>
        </p:txBody>
      </p:sp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67776A4D-56FB-1401-D8F8-E9A808610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16" y="-312072"/>
            <a:ext cx="1354394" cy="1354394"/>
          </a:xfrm>
          <a:prstGeom prst="rect">
            <a:avLst/>
          </a:prstGeom>
        </p:spPr>
      </p:pic>
      <p:pic>
        <p:nvPicPr>
          <p:cNvPr id="5" name="Imagen 4" descr="Un letrero de color blanco&#10;&#10;El contenido generado por IA puede ser incorrecto.">
            <a:extLst>
              <a:ext uri="{FF2B5EF4-FFF2-40B4-BE49-F238E27FC236}">
                <a16:creationId xmlns:a16="http://schemas.microsoft.com/office/drawing/2014/main" id="{97258E99-E665-3614-7300-087C9D94A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17" y="6176963"/>
            <a:ext cx="1190791" cy="6049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05205EA-72E4-251C-2165-38D786E0C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549" y="576288"/>
            <a:ext cx="4180159" cy="192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1EF751-C820-4E65-95F0-736FDF8F3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B2DB46-B642-BCED-9FCB-49EF09603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ES" sz="4600"/>
              <a:t>Perspectiva sobre la Diversidad de Metaheurísticas:</a:t>
            </a:r>
            <a:endParaRPr lang="es-CL" sz="46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D44E8E-FAA6-9057-E269-6A08CAD0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/>
            <a:r>
              <a:rPr lang="es-ES" sz="2200" dirty="0"/>
              <a:t>Hoy en día contamos con múltiples algoritmos inspirados en fenómenos naturales, comportamientos sociales y principios físicos. </a:t>
            </a:r>
            <a:r>
              <a:rPr lang="es-ES" sz="2200" b="1" dirty="0"/>
              <a:t>Esta gran diversidad refleja la complejidad y amplitud </a:t>
            </a:r>
            <a:r>
              <a:rPr lang="es-ES" sz="2200" dirty="0"/>
              <a:t>de los problemas de optimización en áreas como la industria, la ingeniería y la ciencia de datos.</a:t>
            </a:r>
          </a:p>
          <a:p>
            <a:pPr algn="just"/>
            <a:r>
              <a:rPr lang="es-ES" sz="2200" b="1" dirty="0"/>
              <a:t>Idea clave: </a:t>
            </a:r>
            <a:r>
              <a:rPr lang="es-ES" sz="2200" dirty="0"/>
              <a:t>No existe un </a:t>
            </a:r>
            <a:r>
              <a:rPr lang="es-ES" sz="2200" b="1" dirty="0"/>
              <a:t>“algoritmo universal” </a:t>
            </a:r>
            <a:r>
              <a:rPr lang="es-ES" sz="2200" dirty="0"/>
              <a:t>que funcione mejor para todos los escenarios; cada método presenta fortalezas específicas (por ejemplo, algunos destacan en exploración, otros en explotación), lo cual hace fundamental la comparación extensa y objetiva.</a:t>
            </a:r>
            <a:endParaRPr lang="es-CL" sz="2200" dirty="0"/>
          </a:p>
        </p:txBody>
      </p:sp>
      <p:pic>
        <p:nvPicPr>
          <p:cNvPr id="4" name="Imagen 3" descr="Logotipo&#10;&#10;El contenido generado por IA puede ser incorrecto.">
            <a:extLst>
              <a:ext uri="{FF2B5EF4-FFF2-40B4-BE49-F238E27FC236}">
                <a16:creationId xmlns:a16="http://schemas.microsoft.com/office/drawing/2014/main" id="{732ADFAF-1CE7-A552-68AD-2490CA74D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5" name="Imagen 4" descr="Un letrero de color blanco&#10;&#10;El contenido generado por IA puede ser incorrecto.">
            <a:extLst>
              <a:ext uri="{FF2B5EF4-FFF2-40B4-BE49-F238E27FC236}">
                <a16:creationId xmlns:a16="http://schemas.microsoft.com/office/drawing/2014/main" id="{68FF52F2-1D4D-F5CD-7C0C-92B7D4F34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17" y="6176963"/>
            <a:ext cx="1190791" cy="6049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BD7A44-6BBA-BFDB-F4D8-D7CADADD6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4361" y="1036677"/>
            <a:ext cx="4742465" cy="21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0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C602E9-1854-7A75-9315-7978F446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Clasificación General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4D1C1DB-C71D-3A28-E7D2-0A48EA581E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2613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5070A5CD-1E85-6E4E-BDCA-BFCCBF87E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16" y="-312072"/>
            <a:ext cx="1354394" cy="1354394"/>
          </a:xfrm>
          <a:prstGeom prst="rect">
            <a:avLst/>
          </a:prstGeom>
        </p:spPr>
      </p:pic>
      <p:pic>
        <p:nvPicPr>
          <p:cNvPr id="6" name="Imagen 5" descr="Un letrero de color blanco&#10;&#10;El contenido generado por IA puede ser incorrecto.">
            <a:extLst>
              <a:ext uri="{FF2B5EF4-FFF2-40B4-BE49-F238E27FC236}">
                <a16:creationId xmlns:a16="http://schemas.microsoft.com/office/drawing/2014/main" id="{73EB52CF-6DCA-69D5-1501-B001C6F8C2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17" y="6176963"/>
            <a:ext cx="1190791" cy="6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3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29C86F-DF65-B1D8-9F06-CFE7270D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CL" sz="3000"/>
              <a:t>Hallazgos Capacidad de Explotación</a:t>
            </a:r>
            <a:br>
              <a:rPr lang="es-CL" sz="3000"/>
            </a:br>
            <a:r>
              <a:rPr lang="es-ES" sz="3000" b="1" i="1"/>
              <a:t>Amplias zonas del espacio de búsqueda con el fin de encontrar áreas prometedoras donde pueda hallarse el óptimo global</a:t>
            </a:r>
            <a:endParaRPr lang="es-CL" sz="3000" b="1" i="1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1CB25F-16E1-B954-1497-EE16146A3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/>
            <a:r>
              <a:rPr lang="es-ES" sz="1200" b="1" dirty="0"/>
              <a:t>Algoritmos con Mejor Rendimiento</a:t>
            </a:r>
          </a:p>
          <a:p>
            <a:pPr lvl="1" algn="just"/>
            <a:r>
              <a:rPr lang="es-ES" sz="1200" dirty="0" err="1"/>
              <a:t>Gradient-Based</a:t>
            </a:r>
            <a:r>
              <a:rPr lang="es-ES" sz="1200" dirty="0"/>
              <a:t> </a:t>
            </a:r>
            <a:r>
              <a:rPr lang="es-ES" sz="1200" dirty="0" err="1"/>
              <a:t>Optimizer</a:t>
            </a:r>
            <a:r>
              <a:rPr lang="es-ES" sz="1200" dirty="0"/>
              <a:t> (GBO), </a:t>
            </a:r>
            <a:r>
              <a:rPr lang="es-ES" sz="1200" dirty="0" err="1"/>
              <a:t>Political</a:t>
            </a:r>
            <a:r>
              <a:rPr lang="es-ES" sz="1200" dirty="0"/>
              <a:t> </a:t>
            </a:r>
            <a:r>
              <a:rPr lang="es-ES" sz="1200" dirty="0" err="1"/>
              <a:t>Optimizer</a:t>
            </a:r>
            <a:r>
              <a:rPr lang="es-ES" sz="1200" dirty="0"/>
              <a:t> (PO) y Manta Ray </a:t>
            </a:r>
            <a:r>
              <a:rPr lang="es-ES" sz="1200" dirty="0" err="1"/>
              <a:t>Foraging</a:t>
            </a:r>
            <a:r>
              <a:rPr lang="es-ES" sz="1200" dirty="0"/>
              <a:t> </a:t>
            </a:r>
            <a:r>
              <a:rPr lang="es-ES" sz="1200" dirty="0" err="1"/>
              <a:t>Optimization</a:t>
            </a:r>
            <a:r>
              <a:rPr lang="es-ES" sz="1200" dirty="0"/>
              <a:t> (MRFO) mostraron resultados muy destacados en la mayoría de funciones unimodales, evidenciando alta precisión al acercarse al óptimo global.</a:t>
            </a:r>
          </a:p>
          <a:p>
            <a:pPr lvl="1" algn="just"/>
            <a:r>
              <a:rPr lang="es-ES" sz="1200" dirty="0"/>
              <a:t>Varios otros, como Marine </a:t>
            </a:r>
            <a:r>
              <a:rPr lang="es-ES" sz="1200" dirty="0" err="1"/>
              <a:t>Predators</a:t>
            </a:r>
            <a:r>
              <a:rPr lang="es-ES" sz="1200" dirty="0"/>
              <a:t> </a:t>
            </a:r>
            <a:r>
              <a:rPr lang="es-ES" sz="1200" dirty="0" err="1"/>
              <a:t>Algorithm</a:t>
            </a:r>
            <a:r>
              <a:rPr lang="es-ES" sz="1200" dirty="0"/>
              <a:t> (MPA), Red </a:t>
            </a:r>
            <a:r>
              <a:rPr lang="es-ES" sz="1200" dirty="0" err="1"/>
              <a:t>Deer</a:t>
            </a:r>
            <a:r>
              <a:rPr lang="es-ES" sz="1200" dirty="0"/>
              <a:t> </a:t>
            </a:r>
            <a:r>
              <a:rPr lang="es-ES" sz="1200" dirty="0" err="1"/>
              <a:t>Algorithm</a:t>
            </a:r>
            <a:r>
              <a:rPr lang="es-ES" sz="1200" dirty="0"/>
              <a:t> (RDA) o Black </a:t>
            </a:r>
            <a:r>
              <a:rPr lang="es-ES" sz="1200" dirty="0" err="1"/>
              <a:t>Widow</a:t>
            </a:r>
            <a:r>
              <a:rPr lang="es-ES" sz="1200" dirty="0"/>
              <a:t> </a:t>
            </a:r>
            <a:r>
              <a:rPr lang="es-ES" sz="1200" dirty="0" err="1"/>
              <a:t>Optimization</a:t>
            </a:r>
            <a:r>
              <a:rPr lang="es-ES" sz="1200" dirty="0"/>
              <a:t> (BWOA), obtuvieron también valores competitivos, pero con algo más de dispersión en ciertas funciones.</a:t>
            </a:r>
          </a:p>
          <a:p>
            <a:pPr algn="just"/>
            <a:r>
              <a:rPr lang="es-ES" sz="1200" b="1" dirty="0"/>
              <a:t>Observaciones Clave</a:t>
            </a:r>
          </a:p>
          <a:p>
            <a:pPr lvl="1" algn="just"/>
            <a:r>
              <a:rPr lang="es-ES" sz="1200" b="1" dirty="0"/>
              <a:t>Alto poder de ajuste fino: </a:t>
            </a:r>
            <a:r>
              <a:rPr lang="es-ES" sz="1200" dirty="0"/>
              <a:t>Algunos algoritmos (p.ej. GBO y PO) logran descender el valor de la función objetivo hasta magnitudes muy pequeñas (próximas a cero) en la mayoría de corridas.</a:t>
            </a:r>
          </a:p>
          <a:p>
            <a:pPr lvl="1" algn="just"/>
            <a:r>
              <a:rPr lang="es-ES" sz="1200" b="1" dirty="0"/>
              <a:t>Robustez: </a:t>
            </a:r>
            <a:r>
              <a:rPr lang="es-ES" sz="1200" dirty="0"/>
              <a:t>El uso de parámetros adaptativos y operadores de búsqueda local en estos algoritmos mantiene la convergencia hacia el óptimo global, reduciendo el riesgo de quedar atrapados en mínimos subóptimos (aunque las unimodales tienen menos trampas locales).</a:t>
            </a:r>
          </a:p>
          <a:p>
            <a:pPr algn="just"/>
            <a:r>
              <a:rPr lang="es-ES" sz="1200" b="1" dirty="0"/>
              <a:t>Conclusión para Explotación</a:t>
            </a:r>
          </a:p>
          <a:p>
            <a:pPr lvl="1" algn="just"/>
            <a:r>
              <a:rPr lang="es-ES" sz="1200" dirty="0"/>
              <a:t>Quedó claro que GBO, PO y MRFO se clasificaron consistentemente en los primeros lugares en el análisis estadístico (test de Friedman), reflejando un notable desempeño para refinar la búsqueda en regiones prometedoras.</a:t>
            </a:r>
            <a:endParaRPr lang="es-CL" sz="1200" dirty="0"/>
          </a:p>
        </p:txBody>
      </p: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D17BD523-02C9-3649-63FA-7BF8306F1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-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  <p:pic>
        <p:nvPicPr>
          <p:cNvPr id="6" name="Imagen 5" descr="Un letrero de color blanco&#10;&#10;El contenido generado por IA puede ser incorrecto.">
            <a:extLst>
              <a:ext uri="{FF2B5EF4-FFF2-40B4-BE49-F238E27FC236}">
                <a16:creationId xmlns:a16="http://schemas.microsoft.com/office/drawing/2014/main" id="{03A35A7A-0166-FA62-3A83-0581F2856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17" y="6176963"/>
            <a:ext cx="1190791" cy="6049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EBDA9B4-1292-1CBE-CCF8-176C07A3C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310" y="1911493"/>
            <a:ext cx="4630398" cy="203667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B61731-CADF-0E26-7DC0-6928E218D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310" y="3928286"/>
            <a:ext cx="4695537" cy="217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1732</Words>
  <Application>Microsoft Office PowerPoint</Application>
  <PresentationFormat>Panorámica</PresentationFormat>
  <Paragraphs>93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Tema de Office</vt:lpstr>
      <vt:lpstr>Presentación de Articulo</vt:lpstr>
      <vt:lpstr>Contenidos</vt:lpstr>
      <vt:lpstr>Tipo de articulo</vt:lpstr>
      <vt:lpstr>Preguntas de investigación No son explicitas, los objetivos guían al estudio por eso no usan el término ‘research questions’ de manera formal.</vt:lpstr>
      <vt:lpstr>Relevancia de la Comparativa y la Metodología del Estudio:</vt:lpstr>
      <vt:lpstr>Configuración Experimental</vt:lpstr>
      <vt:lpstr>Perspectiva sobre la Diversidad de Metaheurísticas:</vt:lpstr>
      <vt:lpstr>Clasificación General</vt:lpstr>
      <vt:lpstr>Hallazgos Capacidad de Explotación Amplias zonas del espacio de búsqueda con el fin de encontrar áreas prometedoras donde pueda hallarse el óptimo global</vt:lpstr>
      <vt:lpstr>Hallazgos Capacidad de Exploración habilidad del algoritmo para refinar y “perfeccionar” la búsqueda en torno a una solución prometedora, explotando la cercanía a un óptimo para lograr converger a la mejor solución posible.</vt:lpstr>
      <vt:lpstr>Hallazgos Ingeniería. </vt:lpstr>
      <vt:lpstr>Conclusiones</vt:lpstr>
      <vt:lpstr>Upgrade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Rojas Valdivia</dc:creator>
  <cp:lastModifiedBy>Luis Rojas Valdivia</cp:lastModifiedBy>
  <cp:revision>5</cp:revision>
  <dcterms:created xsi:type="dcterms:W3CDTF">2025-04-14T20:25:57Z</dcterms:created>
  <dcterms:modified xsi:type="dcterms:W3CDTF">2025-04-15T00:02:02Z</dcterms:modified>
</cp:coreProperties>
</file>