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1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gp0DEfDSUpj+mEwXqHQgy6tBUI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91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7856d05e9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g37856d05e9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/>
          <p:nvPr/>
        </p:nvSpPr>
        <p:spPr>
          <a:xfrm rot="-54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0">
                <a:schemeClr val="accent1"/>
              </a:gs>
              <a:gs pos="8000">
                <a:schemeClr val="accent1"/>
              </a:gs>
              <a:gs pos="100000">
                <a:srgbClr val="244061"/>
              </a:gs>
            </a:gsLst>
            <a:lin ang="12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/>
          <p:nvPr/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0">
                <a:srgbClr val="000000">
                  <a:alpha val="51764"/>
                </a:srgbClr>
              </a:gs>
              <a:gs pos="8000">
                <a:srgbClr val="000000">
                  <a:alpha val="51764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"/>
          <p:cNvSpPr/>
          <p:nvPr/>
        </p:nvSpPr>
        <p:spPr>
          <a:xfrm rot="-54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rgbClr val="92CCDC">
                  <a:alpha val="0"/>
                </a:srgbClr>
              </a:gs>
              <a:gs pos="100000">
                <a:srgbClr val="000000">
                  <a:alpha val="45882"/>
                </a:srgbClr>
              </a:gs>
            </a:gsLst>
            <a:lin ang="1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p1" descr="Una torre de un edificio&#10;&#10;El contenido generado por IA puede ser incorrecto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76285" y="457200"/>
            <a:ext cx="4591430" cy="594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"/>
          <p:cNvSpPr/>
          <p:nvPr/>
        </p:nvSpPr>
        <p:spPr>
          <a:xfrm rot="10800000">
            <a:off x="-1" y="-22693"/>
            <a:ext cx="9143998" cy="4374129"/>
          </a:xfrm>
          <a:prstGeom prst="rect">
            <a:avLst/>
          </a:prstGeom>
          <a:gradFill>
            <a:gsLst>
              <a:gs pos="0">
                <a:srgbClr val="366092"/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"/>
          <p:cNvSpPr/>
          <p:nvPr/>
        </p:nvSpPr>
        <p:spPr>
          <a:xfrm rot="5400000">
            <a:off x="2384720" y="-2407841"/>
            <a:ext cx="4374557" cy="9144000"/>
          </a:xfrm>
          <a:prstGeom prst="rect">
            <a:avLst/>
          </a:prstGeom>
          <a:gradFill>
            <a:gsLst>
              <a:gs pos="0">
                <a:srgbClr val="4F81BD">
                  <a:alpha val="0"/>
                </a:srgbClr>
              </a:gs>
              <a:gs pos="40000">
                <a:srgbClr val="4F81BD">
                  <a:alpha val="0"/>
                </a:srgbClr>
              </a:gs>
              <a:gs pos="100000">
                <a:srgbClr val="366092">
                  <a:alpha val="51764"/>
                </a:srgbClr>
              </a:gs>
            </a:gsLst>
            <a:lin ang="2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2"/>
          <p:cNvSpPr/>
          <p:nvPr/>
        </p:nvSpPr>
        <p:spPr>
          <a:xfrm rot="5400000">
            <a:off x="2555756" y="-2236808"/>
            <a:ext cx="4374128" cy="8802359"/>
          </a:xfrm>
          <a:prstGeom prst="rect">
            <a:avLst/>
          </a:prstGeom>
          <a:gradFill>
            <a:gsLst>
              <a:gs pos="0">
                <a:srgbClr val="4F81BD">
                  <a:alpha val="0"/>
                </a:srgbClr>
              </a:gs>
              <a:gs pos="17000">
                <a:srgbClr val="4F81BD">
                  <a:alpha val="0"/>
                </a:srgbClr>
              </a:gs>
              <a:gs pos="100000">
                <a:srgbClr val="000000">
                  <a:alpha val="36862"/>
                </a:srgbClr>
              </a:gs>
            </a:gsLst>
            <a:lin ang="7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"/>
          <p:cNvSpPr/>
          <p:nvPr/>
        </p:nvSpPr>
        <p:spPr>
          <a:xfrm>
            <a:off x="-3" y="-22690"/>
            <a:ext cx="6406863" cy="4374126"/>
          </a:xfrm>
          <a:prstGeom prst="rect">
            <a:avLst/>
          </a:prstGeom>
          <a:gradFill>
            <a:gsLst>
              <a:gs pos="0">
                <a:srgbClr val="244061">
                  <a:alpha val="0"/>
                </a:srgbClr>
              </a:gs>
              <a:gs pos="100000">
                <a:srgbClr val="000000">
                  <a:alpha val="24705"/>
                </a:srgbClr>
              </a:gs>
            </a:gsLst>
            <a:lin ang="18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"/>
          <p:cNvSpPr/>
          <p:nvPr/>
        </p:nvSpPr>
        <p:spPr>
          <a:xfrm rot="-9091028">
            <a:off x="4459073" y="-1032053"/>
            <a:ext cx="3742610" cy="4439131"/>
          </a:xfrm>
          <a:custGeom>
            <a:avLst/>
            <a:gdLst/>
            <a:ahLst/>
            <a:cxnLst/>
            <a:rect l="l" t="t" r="r" b="b"/>
            <a:pathLst>
              <a:path w="4990147" h="4439131" extrusionOk="0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rgbClr val="4F81BD">
                  <a:alpha val="21960"/>
                </a:srgbClr>
              </a:gs>
              <a:gs pos="87000">
                <a:srgbClr val="93B3D7">
                  <a:alpha val="1960"/>
                </a:srgbClr>
              </a:gs>
              <a:gs pos="100000">
                <a:srgbClr val="93B3D7">
                  <a:alpha val="1960"/>
                </a:srgbClr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"/>
          <p:cNvSpPr txBox="1">
            <a:spLocks noGrp="1"/>
          </p:cNvSpPr>
          <p:nvPr>
            <p:ph type="ctrTitle"/>
          </p:nvPr>
        </p:nvSpPr>
        <p:spPr>
          <a:xfrm>
            <a:off x="986118" y="735106"/>
            <a:ext cx="7540322" cy="292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Calibri"/>
              <a:buNone/>
            </a:pPr>
            <a:r>
              <a:rPr lang="en-US" sz="4200">
                <a:solidFill>
                  <a:srgbClr val="FFFFFF"/>
                </a:solidFill>
              </a:rPr>
              <a:t>Situación Actual del Programa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Calibri"/>
              <a:buNone/>
            </a:pPr>
            <a:r>
              <a:rPr lang="en-US" sz="4200">
                <a:solidFill>
                  <a:srgbClr val="FFFFFF"/>
                </a:solidFill>
              </a:rPr>
              <a:t>Doctorado en Ingeniería Informática - PUCV</a:t>
            </a:r>
            <a:endParaRPr/>
          </a:p>
        </p:txBody>
      </p:sp>
      <p:sp>
        <p:nvSpPr>
          <p:cNvPr id="112" name="Google Shape;112;p2"/>
          <p:cNvSpPr txBox="1">
            <a:spLocks noGrp="1"/>
          </p:cNvSpPr>
          <p:nvPr>
            <p:ph type="subTitle" idx="1"/>
          </p:nvPr>
        </p:nvSpPr>
        <p:spPr>
          <a:xfrm>
            <a:off x="1013011" y="4870824"/>
            <a:ext cx="7504463" cy="1458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US"/>
              <a:t>Agosto 2025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Datos Generales</a:t>
            </a:r>
            <a:endParaRPr/>
          </a:p>
        </p:txBody>
      </p:sp>
      <p:grpSp>
        <p:nvGrpSpPr>
          <p:cNvPr id="118" name="Google Shape;118;p3"/>
          <p:cNvGrpSpPr/>
          <p:nvPr/>
        </p:nvGrpSpPr>
        <p:grpSpPr>
          <a:xfrm>
            <a:off x="963053" y="1828225"/>
            <a:ext cx="7217893" cy="4346136"/>
            <a:chOff x="334403" y="2600"/>
            <a:chExt cx="7217893" cy="4346136"/>
          </a:xfrm>
        </p:grpSpPr>
        <p:sp>
          <p:nvSpPr>
            <p:cNvPr id="119" name="Google Shape;119;p3"/>
            <p:cNvSpPr/>
            <p:nvPr/>
          </p:nvSpPr>
          <p:spPr>
            <a:xfrm>
              <a:off x="334403" y="2600"/>
              <a:ext cx="955560" cy="955560"/>
            </a:xfrm>
            <a:prstGeom prst="ellipse">
              <a:avLst/>
            </a:prstGeom>
            <a:solidFill>
              <a:srgbClr val="BF5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535070" y="203268"/>
              <a:ext cx="554225" cy="554225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1494726" y="2600"/>
              <a:ext cx="2252392" cy="9555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 txBox="1"/>
            <p:nvPr/>
          </p:nvSpPr>
          <p:spPr>
            <a:xfrm>
              <a:off x="1494726" y="2600"/>
              <a:ext cx="2252392" cy="9555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alibri"/>
                <a:buNone/>
              </a:pPr>
              <a:r>
                <a:rPr lang="en-US" sz="2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N° de graduados: 36</a:t>
              </a: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4139581" y="2600"/>
              <a:ext cx="955560" cy="9555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4340248" y="203268"/>
              <a:ext cx="554225" cy="554225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5299904" y="2600"/>
              <a:ext cx="2252392" cy="9555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 txBox="1"/>
            <p:nvPr/>
          </p:nvSpPr>
          <p:spPr>
            <a:xfrm>
              <a:off x="5299904" y="2600"/>
              <a:ext cx="2252392" cy="9555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alibri"/>
                <a:buNone/>
              </a:pPr>
              <a:r>
                <a:rPr lang="en-US" sz="2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N° de estudiantes: 25</a:t>
              </a: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334403" y="1697888"/>
              <a:ext cx="955560" cy="95556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535070" y="1898556"/>
              <a:ext cx="554225" cy="554225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1494726" y="1697888"/>
              <a:ext cx="2252392" cy="9555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 txBox="1"/>
            <p:nvPr/>
          </p:nvSpPr>
          <p:spPr>
            <a:xfrm>
              <a:off x="1494726" y="1697888"/>
              <a:ext cx="2252392" cy="9555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alibri"/>
                <a:buNone/>
              </a:pPr>
              <a:r>
                <a:rPr lang="en-US" sz="2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N° de tesistas: 14</a:t>
              </a: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4139581" y="1697888"/>
              <a:ext cx="955560" cy="955560"/>
            </a:xfrm>
            <a:prstGeom prst="ellipse">
              <a:avLst/>
            </a:prstGeom>
            <a:solidFill>
              <a:srgbClr val="49AC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4340248" y="1898556"/>
              <a:ext cx="554225" cy="554225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5299904" y="1697888"/>
              <a:ext cx="2252392" cy="9555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 txBox="1"/>
            <p:nvPr/>
          </p:nvSpPr>
          <p:spPr>
            <a:xfrm>
              <a:off x="5299904" y="1697888"/>
              <a:ext cx="2252392" cy="9555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alibri"/>
                <a:buNone/>
              </a:pPr>
              <a:r>
                <a:rPr lang="en-US" sz="2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Convenios de cotutela con universidades: 3</a:t>
              </a: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334403" y="3393176"/>
              <a:ext cx="955560" cy="955560"/>
            </a:xfrm>
            <a:prstGeom prst="ellipse">
              <a:avLst/>
            </a:prstGeom>
            <a:solidFill>
              <a:srgbClr val="F79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535070" y="3593844"/>
              <a:ext cx="554225" cy="554225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1494726" y="3393176"/>
              <a:ext cx="2252392" cy="9555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 txBox="1"/>
            <p:nvPr/>
          </p:nvSpPr>
          <p:spPr>
            <a:xfrm>
              <a:off x="1494726" y="3393176"/>
              <a:ext cx="2252392" cy="9555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alibri"/>
                <a:buNone/>
              </a:pPr>
              <a:r>
                <a:rPr lang="en-US" sz="2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Becarios ANID vigentes: 9</a:t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5"/>
          <p:cNvSpPr/>
          <p:nvPr/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5"/>
          <p:cNvSpPr/>
          <p:nvPr/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0">
                <a:srgbClr val="000000"/>
              </a:gs>
              <a:gs pos="8000">
                <a:srgbClr val="000000"/>
              </a:gs>
              <a:gs pos="100000">
                <a:srgbClr val="366092"/>
              </a:gs>
            </a:gsLst>
            <a:lin ang="3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5"/>
          <p:cNvSpPr/>
          <p:nvPr/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4F81BD">
                  <a:alpha val="45882"/>
                </a:srgbClr>
              </a:gs>
              <a:gs pos="100000">
                <a:srgbClr val="4F81BD">
                  <a:alpha val="45882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5"/>
          <p:cNvSpPr/>
          <p:nvPr/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0">
                <a:srgbClr val="4F81BD">
                  <a:alpha val="28627"/>
                </a:srgbClr>
              </a:gs>
              <a:gs pos="2000">
                <a:srgbClr val="4F81BD">
                  <a:alpha val="28627"/>
                </a:srgbClr>
              </a:gs>
              <a:gs pos="100000">
                <a:srgbClr val="000000">
                  <a:alpha val="29803"/>
                </a:srgbClr>
              </a:gs>
            </a:gsLst>
            <a:lin ang="7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5"/>
          <p:cNvSpPr/>
          <p:nvPr/>
        </p:nvSpPr>
        <p:spPr>
          <a:xfrm rot="-964587">
            <a:off x="-376302" y="969718"/>
            <a:ext cx="2925267" cy="4178958"/>
          </a:xfrm>
          <a:custGeom>
            <a:avLst/>
            <a:gdLst/>
            <a:ahLst/>
            <a:cxnLst/>
            <a:rect l="l" t="t" r="r" b="b"/>
            <a:pathLst>
              <a:path w="3900357" h="4178958" extrusionOk="0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29000">
                <a:srgbClr val="000000">
                  <a:alpha val="0"/>
                </a:srgbClr>
              </a:gs>
              <a:gs pos="100000">
                <a:srgbClr val="4F81BD">
                  <a:alpha val="42745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5"/>
          <p:cNvSpPr/>
          <p:nvPr/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93B3D7">
                  <a:alpha val="10980"/>
                </a:srgbClr>
              </a:gs>
              <a:gs pos="100000">
                <a:srgbClr val="93B3D7">
                  <a:alpha val="10980"/>
                </a:srgbClr>
              </a:gs>
            </a:gsLst>
            <a:lin ang="7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5"/>
          <p:cNvSpPr txBox="1">
            <a:spLocks noGrp="1"/>
          </p:cNvSpPr>
          <p:nvPr>
            <p:ph type="title"/>
          </p:nvPr>
        </p:nvSpPr>
        <p:spPr>
          <a:xfrm>
            <a:off x="350041" y="586855"/>
            <a:ext cx="2401025" cy="3387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Calibri"/>
              <a:buNone/>
            </a:pPr>
            <a:r>
              <a:rPr lang="en-US" sz="3500">
                <a:solidFill>
                  <a:srgbClr val="FFFFFF"/>
                </a:solidFill>
              </a:rPr>
              <a:t>Cuerpo Académico</a:t>
            </a:r>
            <a:endParaRPr/>
          </a:p>
        </p:txBody>
      </p:sp>
      <p:sp>
        <p:nvSpPr>
          <p:cNvPr id="151" name="Google Shape;151;p5"/>
          <p:cNvSpPr txBox="1">
            <a:spLocks noGrp="1"/>
          </p:cNvSpPr>
          <p:nvPr>
            <p:ph type="body" idx="1"/>
          </p:nvPr>
        </p:nvSpPr>
        <p:spPr>
          <a:xfrm>
            <a:off x="3607694" y="649480"/>
            <a:ext cx="4916510" cy="5546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1400"/>
              <a:t>Claustro (13):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400"/>
              <a:t> Héctor Allende-Cid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400"/>
              <a:t> Ignacio Araya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400"/>
              <a:t> Marcelo Becerra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400"/>
              <a:t> Guillermo Cabrera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400"/>
              <a:t> Sandra Cano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400"/>
              <a:t> Broderick Crawford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400"/>
              <a:t> Claudio Cubillos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400"/>
              <a:t> Wenceslao Palma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400"/>
              <a:t> Daniela Quiñones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400"/>
              <a:t> Cristian Rusu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400"/>
              <a:t> Ricardo Soto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400"/>
              <a:t> Carlos Valle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400"/>
              <a:t> Emanuel Vega</a:t>
            </a:r>
            <a:endParaRPr/>
          </a:p>
          <a:p>
            <a:pPr marL="342900" lvl="0" indent="-25400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400"/>
          </a:p>
          <a:p>
            <a:pPr marL="0" lvl="0" indent="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1400"/>
              <a:t>Colaboradores (5):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400"/>
              <a:t> Rodrigo Alfaro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400"/>
              <a:t> Christoffer Löffler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400"/>
              <a:t> Leslie Pérez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400"/>
              <a:t> Nicolás Matus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400"/>
              <a:t> Nibaldo Rodríguez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6"/>
          <p:cNvSpPr/>
          <p:nvPr/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366092"/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6"/>
          <p:cNvSpPr/>
          <p:nvPr/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0">
                <a:srgbClr val="4F81BD">
                  <a:alpha val="0"/>
                </a:srgbClr>
              </a:gs>
              <a:gs pos="20000">
                <a:srgbClr val="4F81BD">
                  <a:alpha val="0"/>
                </a:srgbClr>
              </a:gs>
              <a:gs pos="100000">
                <a:srgbClr val="244061">
                  <a:alpha val="54901"/>
                </a:srgbClr>
              </a:gs>
            </a:gsLst>
            <a:lin ang="1380000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6"/>
          <p:cNvSpPr/>
          <p:nvPr/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rgbClr val="4F81BD">
                  <a:alpha val="65882"/>
                </a:srgbClr>
              </a:gs>
              <a:gs pos="100000">
                <a:srgbClr val="000000">
                  <a:alpha val="29803"/>
                </a:srgbClr>
              </a:gs>
            </a:gsLst>
            <a:lin ang="13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6"/>
          <p:cNvSpPr/>
          <p:nvPr/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0000">
                <a:srgbClr val="000000">
                  <a:alpha val="0"/>
                </a:srgbClr>
              </a:gs>
              <a:gs pos="99000">
                <a:srgbClr val="244061">
                  <a:alpha val="51764"/>
                </a:srgbClr>
              </a:gs>
              <a:gs pos="100000">
                <a:srgbClr val="244061">
                  <a:alpha val="51764"/>
                </a:srgbClr>
              </a:gs>
            </a:gsLst>
            <a:lin ang="16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6"/>
          <p:cNvSpPr txBox="1"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Calibri"/>
              <a:buNone/>
            </a:pPr>
            <a:r>
              <a:rPr lang="en-US" sz="3500">
                <a:solidFill>
                  <a:srgbClr val="FFFFFF"/>
                </a:solidFill>
              </a:rPr>
              <a:t>Producción Científica</a:t>
            </a:r>
            <a:endParaRPr sz="3500">
              <a:solidFill>
                <a:srgbClr val="FFFFFF"/>
              </a:solidFill>
            </a:endParaRPr>
          </a:p>
        </p:txBody>
      </p:sp>
      <p:sp>
        <p:nvSpPr>
          <p:cNvPr id="162" name="Google Shape;162;p6"/>
          <p:cNvSpPr txBox="1">
            <a:spLocks noGrp="1"/>
          </p:cNvSpPr>
          <p:nvPr>
            <p:ph type="body" idx="1"/>
          </p:nvPr>
        </p:nvSpPr>
        <p:spPr>
          <a:xfrm>
            <a:off x="1028699" y="2318197"/>
            <a:ext cx="7293023" cy="3683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en-US" sz="1700" b="1" dirty="0" err="1"/>
              <a:t>Producción</a:t>
            </a:r>
            <a:r>
              <a:rPr lang="en-US" sz="1700" b="1" dirty="0"/>
              <a:t> </a:t>
            </a:r>
            <a:r>
              <a:rPr lang="en-US" sz="1700" b="1" dirty="0" err="1"/>
              <a:t>científica</a:t>
            </a:r>
            <a:r>
              <a:rPr lang="en-US" sz="1700" b="1" dirty="0"/>
              <a:t> 2024</a:t>
            </a:r>
            <a:endParaRPr sz="1700" dirty="0"/>
          </a:p>
          <a:p>
            <a:pPr marL="342900" lvl="0" indent="-34290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-US" sz="1700" b="1" dirty="0"/>
              <a:t>41 </a:t>
            </a:r>
            <a:r>
              <a:rPr lang="en-US" sz="1700" b="1" dirty="0" err="1"/>
              <a:t>publicaciones</a:t>
            </a:r>
            <a:r>
              <a:rPr lang="en-US" sz="1700" dirty="0"/>
              <a:t> </a:t>
            </a:r>
            <a:r>
              <a:rPr lang="en-US" sz="1700" dirty="0" err="1"/>
              <a:t>en</a:t>
            </a:r>
            <a:r>
              <a:rPr lang="en-US" sz="1700" dirty="0"/>
              <a:t> 1° y 2° </a:t>
            </a:r>
            <a:r>
              <a:rPr lang="en-US" sz="1700" dirty="0" err="1"/>
              <a:t>cuartil</a:t>
            </a:r>
            <a:r>
              <a:rPr lang="en-US" sz="1700" dirty="0"/>
              <a:t>.</a:t>
            </a:r>
            <a:endParaRPr dirty="0"/>
          </a:p>
          <a:p>
            <a:pPr marL="342900" lvl="0" indent="-34290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-US" sz="1700" b="1" dirty="0"/>
              <a:t>12 </a:t>
            </a:r>
            <a:r>
              <a:rPr lang="en-US" sz="1700" b="1" dirty="0" err="1"/>
              <a:t>publicaciones</a:t>
            </a:r>
            <a:r>
              <a:rPr lang="en-US" sz="1700" dirty="0"/>
              <a:t> </a:t>
            </a:r>
            <a:r>
              <a:rPr lang="en-US" sz="1700" dirty="0" err="1"/>
              <a:t>en</a:t>
            </a:r>
            <a:r>
              <a:rPr lang="en-US" sz="1700" dirty="0"/>
              <a:t> </a:t>
            </a:r>
            <a:r>
              <a:rPr lang="en-US" sz="1700" dirty="0" err="1"/>
              <a:t>asociación</a:t>
            </a:r>
            <a:r>
              <a:rPr lang="en-US" sz="1700" dirty="0"/>
              <a:t> </a:t>
            </a:r>
            <a:r>
              <a:rPr lang="en-US" sz="1700" dirty="0" err="1"/>
              <a:t>internacional</a:t>
            </a:r>
            <a:r>
              <a:rPr lang="en-US" sz="1700" dirty="0"/>
              <a:t>.</a:t>
            </a:r>
            <a:endParaRPr dirty="0"/>
          </a:p>
          <a:p>
            <a:pPr marL="342900" lvl="0" indent="-23495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 sz="1700" dirty="0"/>
          </a:p>
          <a:p>
            <a:pPr marL="0" lvl="0" indent="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en-US" sz="1700" b="1" dirty="0" err="1"/>
              <a:t>Producción</a:t>
            </a:r>
            <a:r>
              <a:rPr lang="en-US" sz="1700" b="1" dirty="0"/>
              <a:t> </a:t>
            </a:r>
            <a:r>
              <a:rPr lang="en-US" sz="1700" b="1" dirty="0" err="1"/>
              <a:t>científica</a:t>
            </a:r>
            <a:r>
              <a:rPr lang="en-US" sz="1700" b="1" dirty="0"/>
              <a:t> 2025</a:t>
            </a:r>
            <a:endParaRPr sz="1700" dirty="0"/>
          </a:p>
          <a:p>
            <a:pPr marL="342900" lvl="0" indent="-34290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-US" sz="1700" b="1" dirty="0"/>
              <a:t>27 </a:t>
            </a:r>
            <a:r>
              <a:rPr lang="en-US" sz="1700" b="1" dirty="0" err="1"/>
              <a:t>publicaciones</a:t>
            </a:r>
            <a:r>
              <a:rPr lang="en-US" sz="1700" dirty="0"/>
              <a:t> </a:t>
            </a:r>
            <a:r>
              <a:rPr lang="en-US" sz="1700" dirty="0" err="1"/>
              <a:t>en</a:t>
            </a:r>
            <a:r>
              <a:rPr lang="en-US" sz="1700" dirty="0"/>
              <a:t> 1° y 2° </a:t>
            </a:r>
            <a:r>
              <a:rPr lang="en-US" sz="1700" dirty="0" err="1"/>
              <a:t>cuartil</a:t>
            </a:r>
            <a:r>
              <a:rPr lang="en-US" sz="1700" dirty="0"/>
              <a:t>.</a:t>
            </a:r>
            <a:endParaRPr dirty="0"/>
          </a:p>
          <a:p>
            <a:pPr marL="342900" lvl="0" indent="-34290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-US" sz="1700" b="1" dirty="0"/>
              <a:t>20 </a:t>
            </a:r>
            <a:r>
              <a:rPr lang="en-US" sz="1700" b="1" dirty="0" err="1"/>
              <a:t>publicaciones</a:t>
            </a:r>
            <a:r>
              <a:rPr lang="en-US" sz="1700" dirty="0"/>
              <a:t> </a:t>
            </a:r>
            <a:r>
              <a:rPr lang="en-US" sz="1700" dirty="0" err="1"/>
              <a:t>en</a:t>
            </a:r>
            <a:r>
              <a:rPr lang="en-US" sz="1700" dirty="0"/>
              <a:t> </a:t>
            </a:r>
            <a:r>
              <a:rPr lang="en-US" sz="1700" dirty="0" err="1"/>
              <a:t>asociación</a:t>
            </a:r>
            <a:r>
              <a:rPr lang="en-US" sz="1700" dirty="0"/>
              <a:t> </a:t>
            </a:r>
            <a:r>
              <a:rPr lang="en-US" sz="1700" dirty="0" err="1"/>
              <a:t>internacional</a:t>
            </a:r>
            <a:r>
              <a:rPr lang="en-US" sz="1700" dirty="0"/>
              <a:t>.</a:t>
            </a:r>
            <a:endParaRPr dirty="0"/>
          </a:p>
          <a:p>
            <a:pPr marL="342900" lvl="0" indent="-23495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 sz="1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7856d05e93_0_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g37856d05e93_0_0"/>
          <p:cNvSpPr/>
          <p:nvPr/>
        </p:nvSpPr>
        <p:spPr>
          <a:xfrm flipH="1">
            <a:off x="-3" y="-1"/>
            <a:ext cx="9144000" cy="15906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366092"/>
              </a:gs>
            </a:gsLst>
            <a:lin ang="8400134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g37856d05e93_0_0"/>
          <p:cNvSpPr/>
          <p:nvPr/>
        </p:nvSpPr>
        <p:spPr>
          <a:xfrm rot="10800000" flipH="1">
            <a:off x="-2" y="142"/>
            <a:ext cx="6086400" cy="1590600"/>
          </a:xfrm>
          <a:prstGeom prst="rect">
            <a:avLst/>
          </a:prstGeom>
          <a:gradFill>
            <a:gsLst>
              <a:gs pos="0">
                <a:srgbClr val="4F81BD">
                  <a:alpha val="0"/>
                </a:srgbClr>
              </a:gs>
              <a:gs pos="20000">
                <a:srgbClr val="4F81BD">
                  <a:alpha val="0"/>
                </a:srgbClr>
              </a:gs>
              <a:gs pos="100000">
                <a:srgbClr val="244061">
                  <a:alpha val="54901"/>
                </a:srgbClr>
              </a:gs>
            </a:gsLst>
            <a:lin ang="1380014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g37856d05e93_0_0"/>
          <p:cNvSpPr/>
          <p:nvPr/>
        </p:nvSpPr>
        <p:spPr>
          <a:xfrm flipH="1">
            <a:off x="6086397" y="-1"/>
            <a:ext cx="3057600" cy="1590600"/>
          </a:xfrm>
          <a:prstGeom prst="rect">
            <a:avLst/>
          </a:prstGeom>
          <a:gradFill>
            <a:gsLst>
              <a:gs pos="0">
                <a:srgbClr val="4F81BD">
                  <a:alpha val="65882"/>
                </a:srgbClr>
              </a:gs>
              <a:gs pos="100000">
                <a:srgbClr val="000000">
                  <a:alpha val="29803"/>
                </a:srgbClr>
              </a:gs>
            </a:gsLst>
            <a:lin ang="1319991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g37856d05e93_0_0"/>
          <p:cNvSpPr/>
          <p:nvPr/>
        </p:nvSpPr>
        <p:spPr>
          <a:xfrm>
            <a:off x="344512" y="-1"/>
            <a:ext cx="8799600" cy="15975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0000">
                <a:srgbClr val="000000">
                  <a:alpha val="0"/>
                </a:srgbClr>
              </a:gs>
              <a:gs pos="99000">
                <a:srgbClr val="244061">
                  <a:alpha val="51764"/>
                </a:srgbClr>
              </a:gs>
              <a:gs pos="100000">
                <a:srgbClr val="244061">
                  <a:alpha val="51764"/>
                </a:srgbClr>
              </a:gs>
            </a:gsLst>
            <a:lin ang="1679992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g37856d05e93_0_0"/>
          <p:cNvSpPr txBox="1">
            <a:spLocks noGrp="1"/>
          </p:cNvSpPr>
          <p:nvPr>
            <p:ph type="title"/>
          </p:nvPr>
        </p:nvSpPr>
        <p:spPr>
          <a:xfrm>
            <a:off x="1028699" y="294538"/>
            <a:ext cx="7422000" cy="10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libri"/>
              <a:buNone/>
            </a:pPr>
            <a:r>
              <a:rPr lang="en-US" sz="3500">
                <a:solidFill>
                  <a:srgbClr val="FFFFFF"/>
                </a:solidFill>
              </a:rPr>
              <a:t>Pasantías de investigación en el extranjero</a:t>
            </a:r>
            <a:endParaRPr sz="3500">
              <a:solidFill>
                <a:srgbClr val="FFFFFF"/>
              </a:solidFill>
            </a:endParaRPr>
          </a:p>
        </p:txBody>
      </p:sp>
      <p:sp>
        <p:nvSpPr>
          <p:cNvPr id="173" name="Google Shape;173;g37856d05e93_0_0"/>
          <p:cNvSpPr txBox="1">
            <a:spLocks noGrp="1"/>
          </p:cNvSpPr>
          <p:nvPr>
            <p:ph type="body" idx="1"/>
          </p:nvPr>
        </p:nvSpPr>
        <p:spPr>
          <a:xfrm>
            <a:off x="1028699" y="2318197"/>
            <a:ext cx="7293000" cy="36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36550" algn="l" rtl="0">
              <a:spcBef>
                <a:spcPts val="340"/>
              </a:spcBef>
              <a:spcAft>
                <a:spcPts val="0"/>
              </a:spcAft>
              <a:buSzPts val="1700"/>
              <a:buChar char="●"/>
            </a:pPr>
            <a:r>
              <a:rPr lang="en-US" sz="1700"/>
              <a:t>22 pasantías de investigación en el período 2021-2025.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1700"/>
              <a:t>Países: España (14), Francia (3), Portugal (1), USA (1), Alemania (1), </a:t>
            </a:r>
            <a:endParaRPr sz="1700"/>
          </a:p>
          <a:p>
            <a:pPr marL="914400" lvl="0" indent="0" algn="l" rtl="0">
              <a:spcBef>
                <a:spcPts val="340"/>
              </a:spcBef>
              <a:spcAft>
                <a:spcPts val="0"/>
              </a:spcAft>
              <a:buNone/>
            </a:pPr>
            <a:r>
              <a:rPr lang="en-US" sz="1700"/>
              <a:t>    Bélgica (1), Nueva Zelanda (1).</a:t>
            </a:r>
            <a:endParaRPr sz="1700"/>
          </a:p>
          <a:p>
            <a:pPr marL="457200" lvl="0" indent="-336550" algn="l" rtl="0">
              <a:spcBef>
                <a:spcPts val="340"/>
              </a:spcBef>
              <a:spcAft>
                <a:spcPts val="0"/>
              </a:spcAft>
              <a:buSzPts val="1700"/>
              <a:buChar char="●"/>
            </a:pPr>
            <a:r>
              <a:rPr lang="en-US" sz="1700"/>
              <a:t>Financiamiento: ANID, VRA PUCV e INF PUCV.</a:t>
            </a:r>
            <a:endParaRPr sz="17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4"/>
          <p:cNvSpPr/>
          <p:nvPr/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5686"/>
                </a:srgbClr>
              </a:gs>
              <a:gs pos="100000">
                <a:srgbClr val="366092"/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4"/>
          <p:cNvSpPr/>
          <p:nvPr/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0">
                <a:srgbClr val="244061">
                  <a:alpha val="67843"/>
                </a:srgbClr>
              </a:gs>
              <a:gs pos="19000">
                <a:srgbClr val="244061">
                  <a:alpha val="67843"/>
                </a:srgbClr>
              </a:gs>
              <a:gs pos="100000">
                <a:srgbClr val="4F81BD">
                  <a:alpha val="78823"/>
                </a:srgbClr>
              </a:gs>
            </a:gsLst>
            <a:lin ang="1919999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4"/>
          <p:cNvSpPr/>
          <p:nvPr/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0">
                <a:srgbClr val="4F81BD">
                  <a:alpha val="0"/>
                </a:srgbClr>
              </a:gs>
              <a:gs pos="23000">
                <a:srgbClr val="4F81BD">
                  <a:alpha val="0"/>
                </a:srgbClr>
              </a:gs>
              <a:gs pos="99000">
                <a:srgbClr val="000000">
                  <a:alpha val="73725"/>
                </a:srgbClr>
              </a:gs>
              <a:gs pos="100000">
                <a:srgbClr val="000000">
                  <a:alpha val="73725"/>
                </a:srgbClr>
              </a:gs>
            </a:gsLst>
            <a:lin ang="2039999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4"/>
          <p:cNvSpPr txBox="1"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Calibri"/>
              <a:buNone/>
            </a:pPr>
            <a:r>
              <a:rPr lang="en-US" sz="3500">
                <a:solidFill>
                  <a:srgbClr val="FFFFFF"/>
                </a:solidFill>
              </a:rPr>
              <a:t>Beneficios y Recursos INF</a:t>
            </a:r>
            <a:endParaRPr/>
          </a:p>
        </p:txBody>
      </p:sp>
      <p:grpSp>
        <p:nvGrpSpPr>
          <p:cNvPr id="183" name="Google Shape;183;p4"/>
          <p:cNvGrpSpPr/>
          <p:nvPr/>
        </p:nvGrpSpPr>
        <p:grpSpPr>
          <a:xfrm>
            <a:off x="483042" y="2112579"/>
            <a:ext cx="8196000" cy="4192804"/>
            <a:chOff x="0" y="0"/>
            <a:chExt cx="8196000" cy="4192804"/>
          </a:xfrm>
        </p:grpSpPr>
        <p:cxnSp>
          <p:nvCxnSpPr>
            <p:cNvPr id="184" name="Google Shape;184;p4"/>
            <p:cNvCxnSpPr/>
            <p:nvPr/>
          </p:nvCxnSpPr>
          <p:spPr>
            <a:xfrm>
              <a:off x="0" y="0"/>
              <a:ext cx="8195871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85" name="Google Shape;185;p4"/>
            <p:cNvSpPr/>
            <p:nvPr/>
          </p:nvSpPr>
          <p:spPr>
            <a:xfrm>
              <a:off x="0" y="0"/>
              <a:ext cx="8195871" cy="52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 txBox="1"/>
            <p:nvPr/>
          </p:nvSpPr>
          <p:spPr>
            <a:xfrm>
              <a:off x="0" y="0"/>
              <a:ext cx="8195871" cy="52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lang="en-US" sz="2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Beca de </a:t>
              </a:r>
              <a:r>
                <a:rPr lang="en-US" sz="2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manutención</a:t>
              </a:r>
              <a:endParaRPr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87" name="Google Shape;187;p4"/>
            <p:cNvCxnSpPr/>
            <p:nvPr/>
          </p:nvCxnSpPr>
          <p:spPr>
            <a:xfrm>
              <a:off x="0" y="524100"/>
              <a:ext cx="8195871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88" name="Google Shape;188;p4"/>
            <p:cNvSpPr/>
            <p:nvPr/>
          </p:nvSpPr>
          <p:spPr>
            <a:xfrm>
              <a:off x="0" y="524100"/>
              <a:ext cx="8195871" cy="52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 txBox="1"/>
            <p:nvPr/>
          </p:nvSpPr>
          <p:spPr>
            <a:xfrm>
              <a:off x="0" y="524100"/>
              <a:ext cx="8195871" cy="52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Beca de Arancel</a:t>
              </a: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90" name="Google Shape;190;p4"/>
            <p:cNvCxnSpPr/>
            <p:nvPr/>
          </p:nvCxnSpPr>
          <p:spPr>
            <a:xfrm>
              <a:off x="0" y="1048201"/>
              <a:ext cx="8195871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91" name="Google Shape;191;p4"/>
            <p:cNvSpPr/>
            <p:nvPr/>
          </p:nvSpPr>
          <p:spPr>
            <a:xfrm>
              <a:off x="0" y="1048201"/>
              <a:ext cx="8195871" cy="52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Asignación Estadía de Investigación en el extranjero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92" name="Google Shape;192;p4"/>
            <p:cNvCxnSpPr/>
            <p:nvPr/>
          </p:nvCxnSpPr>
          <p:spPr>
            <a:xfrm>
              <a:off x="0" y="1572301"/>
              <a:ext cx="8195871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93" name="Google Shape;193;p4"/>
            <p:cNvSpPr/>
            <p:nvPr/>
          </p:nvSpPr>
          <p:spPr>
            <a:xfrm>
              <a:off x="0" y="1572301"/>
              <a:ext cx="8195871" cy="52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 txBox="1"/>
            <p:nvPr/>
          </p:nvSpPr>
          <p:spPr>
            <a:xfrm>
              <a:off x="0" y="1572301"/>
              <a:ext cx="8196000" cy="52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lang="en-US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Asignación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para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eventos</a:t>
              </a: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científicos</a:t>
              </a:r>
              <a:endParaRPr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95" name="Google Shape;195;p4"/>
            <p:cNvCxnSpPr/>
            <p:nvPr/>
          </p:nvCxnSpPr>
          <p:spPr>
            <a:xfrm>
              <a:off x="0" y="2096402"/>
              <a:ext cx="8195871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96" name="Google Shape;196;p4"/>
            <p:cNvSpPr/>
            <p:nvPr/>
          </p:nvSpPr>
          <p:spPr>
            <a:xfrm>
              <a:off x="0" y="2096402"/>
              <a:ext cx="8195871" cy="52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 txBox="1"/>
            <p:nvPr/>
          </p:nvSpPr>
          <p:spPr>
            <a:xfrm>
              <a:off x="0" y="2096402"/>
              <a:ext cx="8195871" cy="52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Asignación </a:t>
              </a: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para recursos de investigación (edición, bibliografía)</a:t>
              </a:r>
              <a:endParaRPr/>
            </a:p>
          </p:txBody>
        </p:sp>
        <p:cxnSp>
          <p:nvCxnSpPr>
            <p:cNvPr id="198" name="Google Shape;198;p4"/>
            <p:cNvCxnSpPr/>
            <p:nvPr/>
          </p:nvCxnSpPr>
          <p:spPr>
            <a:xfrm>
              <a:off x="0" y="2620503"/>
              <a:ext cx="8195871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99" name="Google Shape;199;p4"/>
            <p:cNvSpPr/>
            <p:nvPr/>
          </p:nvSpPr>
          <p:spPr>
            <a:xfrm>
              <a:off x="0" y="2620503"/>
              <a:ext cx="8195871" cy="52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00" name="Google Shape;200;p4"/>
            <p:cNvCxnSpPr/>
            <p:nvPr/>
          </p:nvCxnSpPr>
          <p:spPr>
            <a:xfrm>
              <a:off x="0" y="3144603"/>
              <a:ext cx="8195871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01" name="Google Shape;201;p4"/>
            <p:cNvSpPr/>
            <p:nvPr/>
          </p:nvSpPr>
          <p:spPr>
            <a:xfrm>
              <a:off x="0" y="3144603"/>
              <a:ext cx="8195871" cy="52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02" name="Google Shape;202;p4"/>
            <p:cNvCxnSpPr/>
            <p:nvPr/>
          </p:nvCxnSpPr>
          <p:spPr>
            <a:xfrm>
              <a:off x="0" y="3668704"/>
              <a:ext cx="8195871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03" name="Google Shape;203;p4"/>
            <p:cNvSpPr/>
            <p:nvPr/>
          </p:nvSpPr>
          <p:spPr>
            <a:xfrm>
              <a:off x="0" y="3668704"/>
              <a:ext cx="8195871" cy="52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236</Words>
  <Application>Microsoft Office PowerPoint</Application>
  <PresentationFormat>Presentación en pantalla (4:3)</PresentationFormat>
  <Paragraphs>50</Paragraphs>
  <Slides>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Office Theme</vt:lpstr>
      <vt:lpstr>Office Theme</vt:lpstr>
      <vt:lpstr>Presentación de PowerPoint</vt:lpstr>
      <vt:lpstr>Situación Actual del Programa Doctorado en Ingeniería Informática - PUCV</vt:lpstr>
      <vt:lpstr>Datos Generales</vt:lpstr>
      <vt:lpstr>Cuerpo Académico</vt:lpstr>
      <vt:lpstr>Producción Científica</vt:lpstr>
      <vt:lpstr>Pasantías de investigación en el extranjero</vt:lpstr>
      <vt:lpstr>Beneficios y Recursos INF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Karla</dc:creator>
  <cp:lastModifiedBy>Karla Carreno</cp:lastModifiedBy>
  <cp:revision>2</cp:revision>
  <dcterms:created xsi:type="dcterms:W3CDTF">2013-01-27T09:14:16Z</dcterms:created>
  <dcterms:modified xsi:type="dcterms:W3CDTF">2025-08-14T13:01:48Z</dcterms:modified>
</cp:coreProperties>
</file>