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6" r:id="rId1"/>
  </p:sldMasterIdLst>
  <p:notesMasterIdLst>
    <p:notesMasterId r:id="rId19"/>
  </p:notesMasterIdLst>
  <p:sldIdLst>
    <p:sldId id="256" r:id="rId2"/>
    <p:sldId id="258" r:id="rId3"/>
    <p:sldId id="266" r:id="rId4"/>
    <p:sldId id="280" r:id="rId5"/>
    <p:sldId id="281" r:id="rId6"/>
    <p:sldId id="282" r:id="rId7"/>
    <p:sldId id="283" r:id="rId8"/>
    <p:sldId id="279" r:id="rId9"/>
    <p:sldId id="265" r:id="rId10"/>
    <p:sldId id="267" r:id="rId11"/>
    <p:sldId id="273" r:id="rId12"/>
    <p:sldId id="274" r:id="rId13"/>
    <p:sldId id="275" r:id="rId14"/>
    <p:sldId id="276" r:id="rId15"/>
    <p:sldId id="277" r:id="rId16"/>
    <p:sldId id="278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984D291-659F-AD45-8DFC-0E328E71ED50}">
          <p14:sldIdLst>
            <p14:sldId id="256"/>
            <p14:sldId id="258"/>
            <p14:sldId id="266"/>
            <p14:sldId id="280"/>
            <p14:sldId id="281"/>
            <p14:sldId id="282"/>
            <p14:sldId id="283"/>
            <p14:sldId id="279"/>
            <p14:sldId id="265"/>
            <p14:sldId id="267"/>
            <p14:sldId id="273"/>
            <p14:sldId id="274"/>
            <p14:sldId id="275"/>
            <p14:sldId id="276"/>
            <p14:sldId id="277"/>
            <p14:sldId id="278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7E3C"/>
    <a:srgbClr val="AA9044"/>
    <a:srgbClr val="C6A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6357" autoAdjust="0"/>
  </p:normalViewPr>
  <p:slideViewPr>
    <p:cSldViewPr snapToGrid="0" snapToObjects="1">
      <p:cViewPr varScale="1">
        <p:scale>
          <a:sx n="124" d="100"/>
          <a:sy n="124" d="100"/>
        </p:scale>
        <p:origin x="5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66377-698C-488A-A313-7829FA021717}" type="datetimeFigureOut">
              <a:rPr lang="es-CL" smtClean="0"/>
              <a:t>27-07-2023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20BB3-E928-4134-A965-D23C772A4B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788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dirty="0"/>
              <a:t>T</a:t>
            </a:r>
            <a:r>
              <a:rPr lang="en-US" dirty="0" err="1"/>
              <a:t>i</a:t>
            </a:r>
            <a:r>
              <a:rPr lang="es-ES_tradnl" dirty="0" err="1"/>
              <a:t>tulo</a:t>
            </a:r>
            <a:r>
              <a:rPr lang="es-ES_tradnl" dirty="0"/>
              <a:t> Principal</a:t>
            </a:r>
            <a:br>
              <a:rPr lang="es-ES_tradnl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440F28-7364-B847-B5C4-E6D50A35A3F8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7B7FB5-8C82-3444-9C55-63AAA732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4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scudo_PUCV-2016_color 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04" y="83971"/>
            <a:ext cx="1908218" cy="1583528"/>
          </a:xfrm>
          <a:prstGeom prst="rect">
            <a:avLst/>
          </a:prstGeom>
        </p:spPr>
      </p:pic>
      <p:sp>
        <p:nvSpPr>
          <p:cNvPr id="10" name="Rectangle 9"/>
          <p:cNvSpPr>
            <a:spLocks noChangeAspect="1"/>
          </p:cNvSpPr>
          <p:nvPr/>
        </p:nvSpPr>
        <p:spPr>
          <a:xfrm>
            <a:off x="0" y="6565900"/>
            <a:ext cx="9144000" cy="2921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616387" y="6570058"/>
            <a:ext cx="2200124" cy="66161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7375E"/>
                </a:solidFill>
                <a:latin typeface="Roboto"/>
                <a:ea typeface="+mn-ea"/>
                <a:cs typeface="Robot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7375E"/>
                </a:solidFill>
                <a:latin typeface="Roboto"/>
                <a:ea typeface="+mn-ea"/>
                <a:cs typeface="Robot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7375E"/>
                </a:solidFill>
                <a:latin typeface="Roboto"/>
                <a:ea typeface="+mn-ea"/>
                <a:cs typeface="Robot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7375E"/>
                </a:solidFill>
                <a:latin typeface="Roboto"/>
                <a:ea typeface="+mn-ea"/>
                <a:cs typeface="Robot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7375E"/>
                </a:solidFill>
                <a:latin typeface="Roboto"/>
                <a:ea typeface="+mn-ea"/>
                <a:cs typeface="Robot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 err="1">
                <a:solidFill>
                  <a:srgbClr val="FFFFFF"/>
                </a:solidFill>
                <a:latin typeface="Roboto Light"/>
                <a:cs typeface="Roboto Light"/>
              </a:rPr>
              <a:t>pucv.cl</a:t>
            </a:r>
            <a:endParaRPr lang="en-US" sz="1100" dirty="0">
              <a:solidFill>
                <a:srgbClr val="FFFFFF"/>
              </a:solidFill>
              <a:latin typeface="Roboto Light"/>
              <a:cs typeface="Roboto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9143999" cy="20971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6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Roboto"/>
          <a:ea typeface="+mj-ea"/>
          <a:cs typeface="Robot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7375E"/>
          </a:solidFill>
          <a:latin typeface="Roboto"/>
          <a:ea typeface="+mn-ea"/>
          <a:cs typeface="Robot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7375E"/>
          </a:solidFill>
          <a:latin typeface="Roboto"/>
          <a:ea typeface="+mn-ea"/>
          <a:cs typeface="Robot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7375E"/>
          </a:solidFill>
          <a:latin typeface="Roboto"/>
          <a:ea typeface="+mn-ea"/>
          <a:cs typeface="Robot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7375E"/>
          </a:solidFill>
          <a:latin typeface="Roboto"/>
          <a:ea typeface="+mn-ea"/>
          <a:cs typeface="Robot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7375E"/>
          </a:solidFill>
          <a:latin typeface="Roboto"/>
          <a:ea typeface="+mn-ea"/>
          <a:cs typeface="Robo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50900" y="3836872"/>
            <a:ext cx="5681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300" dirty="0">
                <a:solidFill>
                  <a:srgbClr val="FFFFFF"/>
                </a:solidFill>
                <a:latin typeface="Roboto Medium"/>
                <a:cs typeface="Roboto Medium"/>
              </a:rPr>
              <a:t>Set Covering Problem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48694" y="5949600"/>
            <a:ext cx="2298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000" dirty="0">
                <a:solidFill>
                  <a:srgbClr val="FFFFFF"/>
                </a:solidFill>
                <a:latin typeface="Roboto Light"/>
                <a:cs typeface="Roboto Light"/>
              </a:rPr>
              <a:t>Valparaíso, 22 de abril 2022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52865" y="5150574"/>
            <a:ext cx="4359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400" dirty="0">
                <a:solidFill>
                  <a:schemeClr val="bg1"/>
                </a:solidFill>
                <a:latin typeface="Roboto Light"/>
                <a:cs typeface="Roboto Light"/>
              </a:rPr>
              <a:t>Facultad de Ingeniería</a:t>
            </a:r>
            <a:br>
              <a:rPr lang="es-CL" sz="1400" dirty="0">
                <a:solidFill>
                  <a:schemeClr val="bg1"/>
                </a:solidFill>
                <a:latin typeface="Roboto Light"/>
                <a:cs typeface="Roboto Light"/>
              </a:rPr>
            </a:br>
            <a:r>
              <a:rPr lang="es-CL" sz="1400" dirty="0">
                <a:solidFill>
                  <a:schemeClr val="bg1"/>
                </a:solidFill>
                <a:latin typeface="Roboto Light"/>
                <a:cs typeface="Roboto Light"/>
              </a:rPr>
              <a:t>Escuela de Ingeniería Informática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0900" y="5150574"/>
            <a:ext cx="3855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200" dirty="0">
                <a:solidFill>
                  <a:srgbClr val="FFFFFF"/>
                </a:solidFill>
                <a:latin typeface="Roboto Medium"/>
                <a:cs typeface="Roboto Medium"/>
              </a:rPr>
              <a:t>Felipe Cisternas Caneo</a:t>
            </a:r>
            <a:br>
              <a:rPr lang="en-US" sz="1400" spc="200" dirty="0">
                <a:solidFill>
                  <a:srgbClr val="FFFFFF"/>
                </a:solidFill>
                <a:latin typeface="Roboto Medium"/>
                <a:cs typeface="Roboto Medium"/>
              </a:rPr>
            </a:br>
            <a:r>
              <a:rPr lang="en-US" sz="1400" spc="200" dirty="0">
                <a:solidFill>
                  <a:srgbClr val="FFFFFF"/>
                </a:solidFill>
                <a:latin typeface="Roboto Medium"/>
                <a:cs typeface="Roboto Medium"/>
              </a:rPr>
              <a:t>felipecisternas17@gmail.com</a:t>
            </a:r>
          </a:p>
        </p:txBody>
      </p:sp>
    </p:spTree>
    <p:extLst>
      <p:ext uri="{BB962C8B-B14F-4D97-AF65-F5344CB8AC3E}">
        <p14:creationId xmlns:p14="http://schemas.microsoft.com/office/powerpoint/2010/main" val="98352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3741" y="3198167"/>
            <a:ext cx="193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OR-Library</a:t>
            </a:r>
          </a:p>
        </p:txBody>
      </p:sp>
    </p:spTree>
    <p:extLst>
      <p:ext uri="{BB962C8B-B14F-4D97-AF65-F5344CB8AC3E}">
        <p14:creationId xmlns:p14="http://schemas.microsoft.com/office/powerpoint/2010/main" val="2930915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3855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OR-Library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788" y="2511775"/>
            <a:ext cx="8075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Para el Set </a:t>
            </a: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Covering</a:t>
            </a: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Problem</a:t>
            </a: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tenemos 11 conjunto de instancias dando un total de 65 instancias por resolver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0575714-3989-A8CE-075E-E570B8E4CBC3}"/>
              </a:ext>
            </a:extLst>
          </p:cNvPr>
          <p:cNvSpPr txBox="1"/>
          <p:nvPr/>
        </p:nvSpPr>
        <p:spPr>
          <a:xfrm>
            <a:off x="418788" y="1604106"/>
            <a:ext cx="80753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Del ingles </a:t>
            </a:r>
            <a:r>
              <a:rPr lang="es-MX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Operations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es-MX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Research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Library, es una colección de conjuntos de datos de prueba para una variedad de problemas de Investigación Operativa (OR).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F3C8CE-1D2B-9BBA-8D0E-D8855FAE6E8F}"/>
              </a:ext>
            </a:extLst>
          </p:cNvPr>
          <p:cNvSpPr txBox="1"/>
          <p:nvPr/>
        </p:nvSpPr>
        <p:spPr>
          <a:xfrm>
            <a:off x="418787" y="3359148"/>
            <a:ext cx="81259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De estas 65 instancias, 45 tienen óptimos conocidos y las 20 restante no</a:t>
            </a:r>
          </a:p>
        </p:txBody>
      </p:sp>
    </p:spTree>
    <p:extLst>
      <p:ext uri="{BB962C8B-B14F-4D97-AF65-F5344CB8AC3E}">
        <p14:creationId xmlns:p14="http://schemas.microsoft.com/office/powerpoint/2010/main" val="393567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467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Características de las instancias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8A86AB74-0A06-BDF8-C2C1-1F67D9AD37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85723"/>
              </p:ext>
            </p:extLst>
          </p:nvPr>
        </p:nvGraphicFramePr>
        <p:xfrm>
          <a:off x="1043411" y="1470490"/>
          <a:ext cx="7057178" cy="453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724">
                  <a:extLst>
                    <a:ext uri="{9D8B030D-6E8A-4147-A177-3AD203B41FA5}">
                      <a16:colId xmlns:a16="http://schemas.microsoft.com/office/drawing/2014/main" val="193773448"/>
                    </a:ext>
                  </a:extLst>
                </a:gridCol>
                <a:gridCol w="1376127">
                  <a:extLst>
                    <a:ext uri="{9D8B030D-6E8A-4147-A177-3AD203B41FA5}">
                      <a16:colId xmlns:a16="http://schemas.microsoft.com/office/drawing/2014/main" val="1649795693"/>
                    </a:ext>
                  </a:extLst>
                </a:gridCol>
                <a:gridCol w="679010">
                  <a:extLst>
                    <a:ext uri="{9D8B030D-6E8A-4147-A177-3AD203B41FA5}">
                      <a16:colId xmlns:a16="http://schemas.microsoft.com/office/drawing/2014/main" val="2430917533"/>
                    </a:ext>
                  </a:extLst>
                </a:gridCol>
                <a:gridCol w="572635">
                  <a:extLst>
                    <a:ext uri="{9D8B030D-6E8A-4147-A177-3AD203B41FA5}">
                      <a16:colId xmlns:a16="http://schemas.microsoft.com/office/drawing/2014/main" val="2722432921"/>
                    </a:ext>
                  </a:extLst>
                </a:gridCol>
                <a:gridCol w="959435">
                  <a:extLst>
                    <a:ext uri="{9D8B030D-6E8A-4147-A177-3AD203B41FA5}">
                      <a16:colId xmlns:a16="http://schemas.microsoft.com/office/drawing/2014/main" val="983286114"/>
                    </a:ext>
                  </a:extLst>
                </a:gridCol>
                <a:gridCol w="810189">
                  <a:extLst>
                    <a:ext uri="{9D8B030D-6E8A-4147-A177-3AD203B41FA5}">
                      <a16:colId xmlns:a16="http://schemas.microsoft.com/office/drawing/2014/main" val="2115375443"/>
                    </a:ext>
                  </a:extLst>
                </a:gridCol>
                <a:gridCol w="1034058">
                  <a:extLst>
                    <a:ext uri="{9D8B030D-6E8A-4147-A177-3AD203B41FA5}">
                      <a16:colId xmlns:a16="http://schemas.microsoft.com/office/drawing/2014/main" val="18036212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Conjunto de Instancias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Total de Instancias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Rango del Costo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Densidad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Solución Óptima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7117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[1,100]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Conocida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9614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[1,100]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Conocida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5062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[1,100]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Conocida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431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[1,100]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Conocida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9326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[1,100]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Conocida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1254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4000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[1,100]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Conocida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3511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4000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[1,100]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Conocida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660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NRE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5000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[1,100]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No conocido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3437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NRF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5000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[1,100]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No conocido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3924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NRG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10000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[1,100]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No conocido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2724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NRH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10000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[1,100]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No conocido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0895137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25E9FF98-13F4-4491-0BCB-20FD68B524CE}"/>
              </a:ext>
            </a:extLst>
          </p:cNvPr>
          <p:cNvSpPr txBox="1"/>
          <p:nvPr/>
        </p:nvSpPr>
        <p:spPr>
          <a:xfrm>
            <a:off x="601428" y="6119047"/>
            <a:ext cx="80753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La densidad es el porcentaje de entradas que no son ceros</a:t>
            </a:r>
          </a:p>
        </p:txBody>
      </p:sp>
    </p:spTree>
    <p:extLst>
      <p:ext uri="{BB962C8B-B14F-4D97-AF65-F5344CB8AC3E}">
        <p14:creationId xmlns:p14="http://schemas.microsoft.com/office/powerpoint/2010/main" val="676964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3855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Lectura del archivo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433696-9A42-6009-CBD5-42004E2FE0B2}"/>
              </a:ext>
            </a:extLst>
          </p:cNvPr>
          <p:cNvSpPr txBox="1"/>
          <p:nvPr/>
        </p:nvSpPr>
        <p:spPr>
          <a:xfrm>
            <a:off x="601428" y="1826196"/>
            <a:ext cx="51753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Dimensiones de la matriz de cobertura ( m x n 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EE801A74-13AF-166D-D0FB-DF7BFD04C18B}"/>
                  </a:ext>
                </a:extLst>
              </p:cNvPr>
              <p:cNvSpPr txBox="1"/>
              <p:nvPr/>
            </p:nvSpPr>
            <p:spPr>
              <a:xfrm>
                <a:off x="601428" y="2338191"/>
                <a:ext cx="4600767" cy="358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es-MX" sz="16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Los pesos de cada columna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Pr>
                      <m:e>
                        <m:r>
                          <a:rPr lang="es-CL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𝑛</m:t>
                        </m:r>
                      </m:e>
                      <m:sub>
                        <m:r>
                          <a:rPr lang="es-CL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𝑗</m:t>
                        </m:r>
                      </m:sub>
                    </m:sSub>
                  </m:oMath>
                </a14:m>
                <a:endParaRPr lang="es-MX" sz="16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</p:txBody>
          </p:sp>
        </mc:Choice>
        <mc:Fallback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EE801A74-13AF-166D-D0FB-DF7BFD04C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28" y="2338191"/>
                <a:ext cx="4600767" cy="358368"/>
              </a:xfrm>
              <a:prstGeom prst="rect">
                <a:avLst/>
              </a:prstGeom>
              <a:blipFill>
                <a:blip r:embed="rId2"/>
                <a:stretch>
                  <a:fillRect l="-531" t="-5172" b="-1724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98B1EA1B-C14A-70AB-2545-0CE5A0D96145}"/>
                  </a:ext>
                </a:extLst>
              </p:cNvPr>
              <p:cNvSpPr txBox="1"/>
              <p:nvPr/>
            </p:nvSpPr>
            <p:spPr>
              <a:xfrm>
                <a:off x="601428" y="2850186"/>
                <a:ext cx="659020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es-MX" sz="16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Cuantas columnas cubren la fila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Pr>
                      <m:e>
                        <m:r>
                          <a:rPr lang="es-CL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𝑚</m:t>
                        </m:r>
                      </m:e>
                      <m:sub>
                        <m:r>
                          <a:rPr lang="es-CL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MX" sz="16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 (Restricciones al problema)</a:t>
                </a:r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98B1EA1B-C14A-70AB-2545-0CE5A0D96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28" y="2850186"/>
                <a:ext cx="6590204" cy="338554"/>
              </a:xfrm>
              <a:prstGeom prst="rect">
                <a:avLst/>
              </a:prstGeom>
              <a:blipFill>
                <a:blip r:embed="rId3"/>
                <a:stretch>
                  <a:fillRect l="-370" t="-5455" b="-2363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215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3855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Código Python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433696-9A42-6009-CBD5-42004E2FE0B2}"/>
              </a:ext>
            </a:extLst>
          </p:cNvPr>
          <p:cNvSpPr txBox="1"/>
          <p:nvPr/>
        </p:nvSpPr>
        <p:spPr>
          <a:xfrm>
            <a:off x="601428" y="1826196"/>
            <a:ext cx="80753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Dimensiones de la matriz de cobertura ( m x n 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347969-C4DD-6D4E-FF85-CBE080298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597" y="2944873"/>
            <a:ext cx="5608806" cy="11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08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3855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Código Python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EE801A74-13AF-166D-D0FB-DF7BFD04C18B}"/>
                  </a:ext>
                </a:extLst>
              </p:cNvPr>
              <p:cNvSpPr txBox="1"/>
              <p:nvPr/>
            </p:nvSpPr>
            <p:spPr>
              <a:xfrm>
                <a:off x="601428" y="1686341"/>
                <a:ext cx="8075378" cy="358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es-MX" sz="16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Los pesos de cada columna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Pr>
                      <m:e>
                        <m:r>
                          <a:rPr lang="es-CL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𝑛</m:t>
                        </m:r>
                      </m:e>
                      <m:sub>
                        <m:r>
                          <a:rPr lang="es-CL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𝑗</m:t>
                        </m:r>
                      </m:sub>
                    </m:sSub>
                  </m:oMath>
                </a14:m>
                <a:endParaRPr lang="es-MX" sz="16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EE801A74-13AF-166D-D0FB-DF7BFD04C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28" y="1686341"/>
                <a:ext cx="8075378" cy="358368"/>
              </a:xfrm>
              <a:prstGeom prst="rect">
                <a:avLst/>
              </a:prstGeom>
              <a:blipFill>
                <a:blip r:embed="rId2"/>
                <a:stretch>
                  <a:fillRect l="-302" t="-5172" b="-1724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40139BC7-14EA-69CC-DB5A-09F75A786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064" y="2409747"/>
            <a:ext cx="6591871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73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3855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Código Python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98B1EA1B-C14A-70AB-2545-0CE5A0D96145}"/>
                  </a:ext>
                </a:extLst>
              </p:cNvPr>
              <p:cNvSpPr txBox="1"/>
              <p:nvPr/>
            </p:nvSpPr>
            <p:spPr>
              <a:xfrm>
                <a:off x="601428" y="1637021"/>
                <a:ext cx="807537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es-MX" sz="16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Cuantas columnas cubren la fila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Pr>
                      <m:e>
                        <m:r>
                          <a:rPr lang="es-CL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𝑚</m:t>
                        </m:r>
                      </m:e>
                      <m:sub>
                        <m:r>
                          <a:rPr lang="es-CL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MX" sz="16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 (Restricciones al problema)</a:t>
                </a:r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98B1EA1B-C14A-70AB-2545-0CE5A0D96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28" y="1637021"/>
                <a:ext cx="8075378" cy="338554"/>
              </a:xfrm>
              <a:prstGeom prst="rect">
                <a:avLst/>
              </a:prstGeom>
              <a:blipFill>
                <a:blip r:embed="rId2"/>
                <a:stretch>
                  <a:fillRect l="-302" t="-5455" b="-2363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43DCF01C-CAB9-B90C-E1E6-AECFCA8A5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075" y="2106827"/>
            <a:ext cx="5677849" cy="433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40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8875" y="3198167"/>
            <a:ext cx="5122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spc="20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Consultas?</a:t>
            </a:r>
          </a:p>
        </p:txBody>
      </p:sp>
    </p:spTree>
    <p:extLst>
      <p:ext uri="{BB962C8B-B14F-4D97-AF65-F5344CB8AC3E}">
        <p14:creationId xmlns:p14="http://schemas.microsoft.com/office/powerpoint/2010/main" val="489512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3855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Índice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788" y="1740369"/>
            <a:ext cx="80753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Ejemplo práctico del problema</a:t>
            </a:r>
          </a:p>
          <a:p>
            <a:pPr marL="285750" indent="-285750">
              <a:buFont typeface="Arial"/>
              <a:buChar char="•"/>
            </a:pPr>
            <a:endParaRPr lang="es-CL" sz="1600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marL="285750" indent="-285750">
              <a:buFont typeface="Arial"/>
              <a:buChar char="•"/>
            </a:pP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Set </a:t>
            </a: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Covering</a:t>
            </a: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Problem</a:t>
            </a: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: definición matemática</a:t>
            </a:r>
            <a:b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</a:br>
            <a:endParaRPr lang="es-CL" sz="1600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marL="285750" indent="-285750">
              <a:buFont typeface="Arial"/>
              <a:buChar char="•"/>
            </a:pP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OR-Library</a:t>
            </a:r>
            <a:b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</a:br>
            <a:endParaRPr lang="es-CL" sz="1600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marL="742950" lvl="1" indent="-285750">
              <a:buFont typeface="Arial"/>
              <a:buChar char="•"/>
            </a:pP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Características de las instancias</a:t>
            </a:r>
            <a:b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</a:br>
            <a:endParaRPr lang="es-CL" sz="1600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marL="742950" lvl="1" indent="-285750">
              <a:buFont typeface="Arial"/>
              <a:buChar char="•"/>
            </a:pP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Lectura del archivo</a:t>
            </a:r>
            <a:b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</a:br>
            <a:endParaRPr lang="es-CL" sz="1600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marL="742950" lvl="1" indent="-285750">
              <a:buFont typeface="Arial"/>
              <a:buChar char="•"/>
            </a:pP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Código Python</a:t>
            </a:r>
          </a:p>
        </p:txBody>
      </p:sp>
    </p:spTree>
    <p:extLst>
      <p:ext uri="{BB962C8B-B14F-4D97-AF65-F5344CB8AC3E}">
        <p14:creationId xmlns:p14="http://schemas.microsoft.com/office/powerpoint/2010/main" val="3801439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03" y="3198167"/>
            <a:ext cx="8532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Ejemplo práctico del problema</a:t>
            </a:r>
          </a:p>
        </p:txBody>
      </p:sp>
    </p:spTree>
    <p:extLst>
      <p:ext uri="{BB962C8B-B14F-4D97-AF65-F5344CB8AC3E}">
        <p14:creationId xmlns:p14="http://schemas.microsoft.com/office/powerpoint/2010/main" val="279214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4057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Ejemplo práctico del problema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0575714-3989-A8CE-075E-E570B8E4CBC3}"/>
              </a:ext>
            </a:extLst>
          </p:cNvPr>
          <p:cNvSpPr txBox="1"/>
          <p:nvPr/>
        </p:nvSpPr>
        <p:spPr>
          <a:xfrm>
            <a:off x="418788" y="1604106"/>
            <a:ext cx="80753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Un hospital busca organizar 6 procedimientos médicos a realizar en un turno con los 6 médicos disponibles que tiene.</a:t>
            </a:r>
          </a:p>
        </p:txBody>
      </p:sp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D98554C1-6411-B2ED-7E96-A4B729437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12743"/>
              </p:ext>
            </p:extLst>
          </p:nvPr>
        </p:nvGraphicFramePr>
        <p:xfrm>
          <a:off x="339811" y="2767639"/>
          <a:ext cx="4232189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0184">
                  <a:extLst>
                    <a:ext uri="{9D8B030D-6E8A-4147-A177-3AD203B41FA5}">
                      <a16:colId xmlns:a16="http://schemas.microsoft.com/office/drawing/2014/main" val="60620622"/>
                    </a:ext>
                  </a:extLst>
                </a:gridCol>
                <a:gridCol w="496480">
                  <a:extLst>
                    <a:ext uri="{9D8B030D-6E8A-4147-A177-3AD203B41FA5}">
                      <a16:colId xmlns:a16="http://schemas.microsoft.com/office/drawing/2014/main" val="1090451654"/>
                    </a:ext>
                  </a:extLst>
                </a:gridCol>
                <a:gridCol w="484370">
                  <a:extLst>
                    <a:ext uri="{9D8B030D-6E8A-4147-A177-3AD203B41FA5}">
                      <a16:colId xmlns:a16="http://schemas.microsoft.com/office/drawing/2014/main" val="2357264154"/>
                    </a:ext>
                  </a:extLst>
                </a:gridCol>
                <a:gridCol w="460152">
                  <a:extLst>
                    <a:ext uri="{9D8B030D-6E8A-4147-A177-3AD203B41FA5}">
                      <a16:colId xmlns:a16="http://schemas.microsoft.com/office/drawing/2014/main" val="4109007234"/>
                    </a:ext>
                  </a:extLst>
                </a:gridCol>
                <a:gridCol w="441989">
                  <a:extLst>
                    <a:ext uri="{9D8B030D-6E8A-4147-A177-3AD203B41FA5}">
                      <a16:colId xmlns:a16="http://schemas.microsoft.com/office/drawing/2014/main" val="291718819"/>
                    </a:ext>
                  </a:extLst>
                </a:gridCol>
                <a:gridCol w="448043">
                  <a:extLst>
                    <a:ext uri="{9D8B030D-6E8A-4147-A177-3AD203B41FA5}">
                      <a16:colId xmlns:a16="http://schemas.microsoft.com/office/drawing/2014/main" val="2573588578"/>
                    </a:ext>
                  </a:extLst>
                </a:gridCol>
                <a:gridCol w="550971">
                  <a:extLst>
                    <a:ext uri="{9D8B030D-6E8A-4147-A177-3AD203B41FA5}">
                      <a16:colId xmlns:a16="http://schemas.microsoft.com/office/drawing/2014/main" val="291044811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PROCEDIMIENTOS MÉDICOS</a:t>
                      </a: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CL" dirty="0"/>
                        <a:t>DOCTORES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64818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191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8709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94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8231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0916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0324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1478696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A115C4B3-ED9A-5BEF-E202-B10E29A57DD2}"/>
              </a:ext>
            </a:extLst>
          </p:cNvPr>
          <p:cNvSpPr txBox="1"/>
          <p:nvPr/>
        </p:nvSpPr>
        <p:spPr>
          <a:xfrm>
            <a:off x="418788" y="2209263"/>
            <a:ext cx="80753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Cada médico cobra sueldos diferentes y realiza ciertos procedimientos</a:t>
            </a: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3B73C434-01B5-19A0-4DE5-FAF9F4421C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099292"/>
              </p:ext>
            </p:extLst>
          </p:nvPr>
        </p:nvGraphicFramePr>
        <p:xfrm>
          <a:off x="5836510" y="2953059"/>
          <a:ext cx="228806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4030">
                  <a:extLst>
                    <a:ext uri="{9D8B030D-6E8A-4147-A177-3AD203B41FA5}">
                      <a16:colId xmlns:a16="http://schemas.microsoft.com/office/drawing/2014/main" val="319189307"/>
                    </a:ext>
                  </a:extLst>
                </a:gridCol>
                <a:gridCol w="1144030">
                  <a:extLst>
                    <a:ext uri="{9D8B030D-6E8A-4147-A177-3AD203B41FA5}">
                      <a16:colId xmlns:a16="http://schemas.microsoft.com/office/drawing/2014/main" val="2658622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Doctor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Sueldo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67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81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940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946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79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45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823726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ECEF3D2-5EEE-D01D-A3BE-347AECD9F826}"/>
              </a:ext>
            </a:extLst>
          </p:cNvPr>
          <p:cNvSpPr txBox="1"/>
          <p:nvPr/>
        </p:nvSpPr>
        <p:spPr>
          <a:xfrm>
            <a:off x="418788" y="5954181"/>
            <a:ext cx="80753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El hospital necesita realizar todos los procedimientos al menor costo posible, ¿cómo modelamos este problema?</a:t>
            </a:r>
          </a:p>
        </p:txBody>
      </p:sp>
    </p:spTree>
    <p:extLst>
      <p:ext uri="{BB962C8B-B14F-4D97-AF65-F5344CB8AC3E}">
        <p14:creationId xmlns:p14="http://schemas.microsoft.com/office/powerpoint/2010/main" val="260362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4057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Ejemplo práctico del problema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0575714-3989-A8CE-075E-E570B8E4CBC3}"/>
              </a:ext>
            </a:extLst>
          </p:cNvPr>
          <p:cNvSpPr txBox="1"/>
          <p:nvPr/>
        </p:nvSpPr>
        <p:spPr>
          <a:xfrm>
            <a:off x="418788" y="1604106"/>
            <a:ext cx="71991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Las variables de decisión son los médicos y tienen un dominio binario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FE213D99-CC40-9042-B0F7-7E98482A0A89}"/>
                  </a:ext>
                </a:extLst>
              </p:cNvPr>
              <p:cNvSpPr txBox="1"/>
              <p:nvPr/>
            </p:nvSpPr>
            <p:spPr>
              <a:xfrm>
                <a:off x="2885983" y="2188393"/>
                <a:ext cx="3705950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𝑠𝑖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𝐷𝑜𝑐𝑡𝑜𝑟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𝑒𝑠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𝑠𝑒𝑙𝑒𝑐𝑐𝑖𝑜𝑛𝑎𝑑𝑜</m:t>
                              </m:r>
                            </m:e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0,                  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𝑒𝑛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𝑜𝑡𝑟𝑜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𝑐𝑎𝑠𝑜</m:t>
                              </m:r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FE213D99-CC40-9042-B0F7-7E98482A0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983" y="2188393"/>
                <a:ext cx="3705950" cy="617861"/>
              </a:xfrm>
              <a:prstGeom prst="rect">
                <a:avLst/>
              </a:prstGeom>
              <a:blipFill>
                <a:blip r:embed="rId2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a 4">
            <a:extLst>
              <a:ext uri="{FF2B5EF4-FFF2-40B4-BE49-F238E27FC236}">
                <a16:creationId xmlns:a16="http://schemas.microsoft.com/office/drawing/2014/main" id="{DFA768E3-7D11-21F7-8789-53C534F91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549431"/>
              </p:ext>
            </p:extLst>
          </p:nvPr>
        </p:nvGraphicFramePr>
        <p:xfrm>
          <a:off x="321956" y="3070248"/>
          <a:ext cx="4232189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0184">
                  <a:extLst>
                    <a:ext uri="{9D8B030D-6E8A-4147-A177-3AD203B41FA5}">
                      <a16:colId xmlns:a16="http://schemas.microsoft.com/office/drawing/2014/main" val="60620622"/>
                    </a:ext>
                  </a:extLst>
                </a:gridCol>
                <a:gridCol w="496480">
                  <a:extLst>
                    <a:ext uri="{9D8B030D-6E8A-4147-A177-3AD203B41FA5}">
                      <a16:colId xmlns:a16="http://schemas.microsoft.com/office/drawing/2014/main" val="1090451654"/>
                    </a:ext>
                  </a:extLst>
                </a:gridCol>
                <a:gridCol w="484370">
                  <a:extLst>
                    <a:ext uri="{9D8B030D-6E8A-4147-A177-3AD203B41FA5}">
                      <a16:colId xmlns:a16="http://schemas.microsoft.com/office/drawing/2014/main" val="2357264154"/>
                    </a:ext>
                  </a:extLst>
                </a:gridCol>
                <a:gridCol w="460152">
                  <a:extLst>
                    <a:ext uri="{9D8B030D-6E8A-4147-A177-3AD203B41FA5}">
                      <a16:colId xmlns:a16="http://schemas.microsoft.com/office/drawing/2014/main" val="4109007234"/>
                    </a:ext>
                  </a:extLst>
                </a:gridCol>
                <a:gridCol w="441989">
                  <a:extLst>
                    <a:ext uri="{9D8B030D-6E8A-4147-A177-3AD203B41FA5}">
                      <a16:colId xmlns:a16="http://schemas.microsoft.com/office/drawing/2014/main" val="291718819"/>
                    </a:ext>
                  </a:extLst>
                </a:gridCol>
                <a:gridCol w="448043">
                  <a:extLst>
                    <a:ext uri="{9D8B030D-6E8A-4147-A177-3AD203B41FA5}">
                      <a16:colId xmlns:a16="http://schemas.microsoft.com/office/drawing/2014/main" val="2573588578"/>
                    </a:ext>
                  </a:extLst>
                </a:gridCol>
                <a:gridCol w="550971">
                  <a:extLst>
                    <a:ext uri="{9D8B030D-6E8A-4147-A177-3AD203B41FA5}">
                      <a16:colId xmlns:a16="http://schemas.microsoft.com/office/drawing/2014/main" val="291044811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PROCEDIMIENTOS MÉDICOS</a:t>
                      </a: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CL" dirty="0"/>
                        <a:t>DOCTORES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64818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191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8709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94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8231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0916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0324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1478696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4A8C9DB-B167-349D-0E4D-FDF095FD5D01}"/>
              </a:ext>
            </a:extLst>
          </p:cNvPr>
          <p:cNvSpPr txBox="1"/>
          <p:nvPr/>
        </p:nvSpPr>
        <p:spPr>
          <a:xfrm>
            <a:off x="5443151" y="3414158"/>
            <a:ext cx="1146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Sujeto a: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3B091E0E-1792-F1E0-448F-FE139AF4AE06}"/>
                  </a:ext>
                </a:extLst>
              </p:cNvPr>
              <p:cNvSpPr txBox="1"/>
              <p:nvPr/>
            </p:nvSpPr>
            <p:spPr>
              <a:xfrm>
                <a:off x="5440769" y="3867664"/>
                <a:ext cx="1719509" cy="1661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s-CL" b="0" dirty="0"/>
              </a:p>
            </p:txBody>
          </p:sp>
        </mc:Choice>
        <mc:Fallback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3B091E0E-1792-F1E0-448F-FE139AF4A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769" y="3867664"/>
                <a:ext cx="1719509" cy="1661993"/>
              </a:xfrm>
              <a:prstGeom prst="rect">
                <a:avLst/>
              </a:prstGeom>
              <a:blipFill>
                <a:blip r:embed="rId3"/>
                <a:stretch>
                  <a:fillRect l="-3191" r="-1418" b="-183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94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4057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Ejemplo práctico del problema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0575714-3989-A8CE-075E-E570B8E4CBC3}"/>
              </a:ext>
            </a:extLst>
          </p:cNvPr>
          <p:cNvSpPr txBox="1"/>
          <p:nvPr/>
        </p:nvSpPr>
        <p:spPr>
          <a:xfrm>
            <a:off x="418788" y="1604106"/>
            <a:ext cx="71991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Buscamos minimizar la suma de los sueldos de los médicos, es decir: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FE213D99-CC40-9042-B0F7-7E98482A0A89}"/>
                  </a:ext>
                </a:extLst>
              </p:cNvPr>
              <p:cNvSpPr txBox="1"/>
              <p:nvPr/>
            </p:nvSpPr>
            <p:spPr>
              <a:xfrm>
                <a:off x="2885983" y="2188393"/>
                <a:ext cx="2382255" cy="8100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𝑚𝑖𝑛𝑖𝑚𝑖𝑧𝑎𝑟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L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sSub>
                            <m:sSub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FE213D99-CC40-9042-B0F7-7E98482A0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983" y="2188393"/>
                <a:ext cx="2382255" cy="8100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E4A8C9DB-B167-349D-0E4D-FDF095FD5D01}"/>
              </a:ext>
            </a:extLst>
          </p:cNvPr>
          <p:cNvSpPr txBox="1"/>
          <p:nvPr/>
        </p:nvSpPr>
        <p:spPr>
          <a:xfrm>
            <a:off x="603810" y="3259723"/>
            <a:ext cx="1146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Sujeto a: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3B091E0E-1792-F1E0-448F-FE139AF4AE06}"/>
                  </a:ext>
                </a:extLst>
              </p:cNvPr>
              <p:cNvSpPr txBox="1"/>
              <p:nvPr/>
            </p:nvSpPr>
            <p:spPr>
              <a:xfrm>
                <a:off x="601428" y="3713229"/>
                <a:ext cx="2465996" cy="19613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, ∀ 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∈{1,…,6}</m:t>
                      </m:r>
                    </m:oMath>
                  </m:oMathPara>
                </a14:m>
                <a:endParaRPr lang="es-CL" b="0" dirty="0"/>
              </a:p>
            </p:txBody>
          </p:sp>
        </mc:Choice>
        <mc:Fallback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3B091E0E-1792-F1E0-448F-FE139AF4A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28" y="3713229"/>
                <a:ext cx="2465996" cy="1961306"/>
              </a:xfrm>
              <a:prstGeom prst="rect">
                <a:avLst/>
              </a:prstGeom>
              <a:blipFill>
                <a:blip r:embed="rId3"/>
                <a:stretch>
                  <a:fillRect l="-2228" r="-2228" b="-372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544CBCB3-AF22-3B2E-8779-C0F05DCF6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089795"/>
              </p:ext>
            </p:extLst>
          </p:nvPr>
        </p:nvGraphicFramePr>
        <p:xfrm>
          <a:off x="5774726" y="3259723"/>
          <a:ext cx="228806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4030">
                  <a:extLst>
                    <a:ext uri="{9D8B030D-6E8A-4147-A177-3AD203B41FA5}">
                      <a16:colId xmlns:a16="http://schemas.microsoft.com/office/drawing/2014/main" val="319189307"/>
                    </a:ext>
                  </a:extLst>
                </a:gridCol>
                <a:gridCol w="1144030">
                  <a:extLst>
                    <a:ext uri="{9D8B030D-6E8A-4147-A177-3AD203B41FA5}">
                      <a16:colId xmlns:a16="http://schemas.microsoft.com/office/drawing/2014/main" val="2658622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Doctor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Sueldo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67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81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940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946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79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45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823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0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4057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Ejemplo práctico del problema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0575714-3989-A8CE-075E-E570B8E4CBC3}"/>
              </a:ext>
            </a:extLst>
          </p:cNvPr>
          <p:cNvSpPr txBox="1"/>
          <p:nvPr/>
        </p:nvSpPr>
        <p:spPr>
          <a:xfrm>
            <a:off x="418788" y="1604106"/>
            <a:ext cx="37145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La solución es la siguientes: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4A8C9DB-B167-349D-0E4D-FDF095FD5D01}"/>
              </a:ext>
            </a:extLst>
          </p:cNvPr>
          <p:cNvSpPr txBox="1"/>
          <p:nvPr/>
        </p:nvSpPr>
        <p:spPr>
          <a:xfrm>
            <a:off x="601428" y="3530224"/>
            <a:ext cx="1146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Sujeto a:</a:t>
            </a:r>
          </a:p>
        </p:txBody>
      </p:sp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544CBCB3-AF22-3B2E-8779-C0F05DCF6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18271"/>
              </p:ext>
            </p:extLst>
          </p:nvPr>
        </p:nvGraphicFramePr>
        <p:xfrm>
          <a:off x="4015982" y="3699501"/>
          <a:ext cx="228806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4030">
                  <a:extLst>
                    <a:ext uri="{9D8B030D-6E8A-4147-A177-3AD203B41FA5}">
                      <a16:colId xmlns:a16="http://schemas.microsoft.com/office/drawing/2014/main" val="319189307"/>
                    </a:ext>
                  </a:extLst>
                </a:gridCol>
                <a:gridCol w="1144030">
                  <a:extLst>
                    <a:ext uri="{9D8B030D-6E8A-4147-A177-3AD203B41FA5}">
                      <a16:colId xmlns:a16="http://schemas.microsoft.com/office/drawing/2014/main" val="2658622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Doctor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Sueldo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67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81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940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946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79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45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82372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a 5">
                <a:extLst>
                  <a:ext uri="{FF2B5EF4-FFF2-40B4-BE49-F238E27FC236}">
                    <a16:creationId xmlns:a16="http://schemas.microsoft.com/office/drawing/2014/main" id="{D4B7E1CE-7B3E-B7BC-BCD9-54D3BB3D57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0233731"/>
                  </p:ext>
                </p:extLst>
              </p:nvPr>
            </p:nvGraphicFramePr>
            <p:xfrm>
              <a:off x="1524000" y="2138680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17914962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14563369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7512965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200598006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08652208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8695346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969603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2004228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a 5">
                <a:extLst>
                  <a:ext uri="{FF2B5EF4-FFF2-40B4-BE49-F238E27FC236}">
                    <a16:creationId xmlns:a16="http://schemas.microsoft.com/office/drawing/2014/main" id="{D4B7E1CE-7B3E-B7BC-BCD9-54D3BB3D57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0233731"/>
                  </p:ext>
                </p:extLst>
              </p:nvPr>
            </p:nvGraphicFramePr>
            <p:xfrm>
              <a:off x="1524000" y="2138680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17914962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14563369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7512965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200598006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08652208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8695346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0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969603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98" t="-109836" r="-5005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807" t="-109836" r="-403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599" t="-109836" r="-301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0599" t="-109836" r="-201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3012" t="-109836" r="-10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0000" t="-109836" r="-17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004228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a 7">
                <a:extLst>
                  <a:ext uri="{FF2B5EF4-FFF2-40B4-BE49-F238E27FC236}">
                    <a16:creationId xmlns:a16="http://schemas.microsoft.com/office/drawing/2014/main" id="{241D173F-8752-8C86-2EA1-4A2290BB83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2164241"/>
                  </p:ext>
                </p:extLst>
              </p:nvPr>
            </p:nvGraphicFramePr>
            <p:xfrm>
              <a:off x="601428" y="3970002"/>
              <a:ext cx="2722540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49096">
                      <a:extLst>
                        <a:ext uri="{9D8B030D-6E8A-4147-A177-3AD203B41FA5}">
                          <a16:colId xmlns:a16="http://schemas.microsoft.com/office/drawing/2014/main" val="319189307"/>
                        </a:ext>
                      </a:extLst>
                    </a:gridCol>
                    <a:gridCol w="673444">
                      <a:extLst>
                        <a:ext uri="{9D8B030D-6E8A-4147-A177-3AD203B41FA5}">
                          <a16:colId xmlns:a16="http://schemas.microsoft.com/office/drawing/2014/main" val="26586225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≥1</m:t>
                                </m:r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L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888116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≥1</m:t>
                                </m:r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L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63940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≥1</m:t>
                                </m:r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L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08946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≥1</m:t>
                                </m:r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L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979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≥1</m:t>
                                </m:r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L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13457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≥1</m:t>
                                </m:r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L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1682372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a 7">
                <a:extLst>
                  <a:ext uri="{FF2B5EF4-FFF2-40B4-BE49-F238E27FC236}">
                    <a16:creationId xmlns:a16="http://schemas.microsoft.com/office/drawing/2014/main" id="{241D173F-8752-8C86-2EA1-4A2290BB83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2164241"/>
                  </p:ext>
                </p:extLst>
              </p:nvPr>
            </p:nvGraphicFramePr>
            <p:xfrm>
              <a:off x="601428" y="3970002"/>
              <a:ext cx="2722540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49096">
                      <a:extLst>
                        <a:ext uri="{9D8B030D-6E8A-4147-A177-3AD203B41FA5}">
                          <a16:colId xmlns:a16="http://schemas.microsoft.com/office/drawing/2014/main" val="319189307"/>
                        </a:ext>
                      </a:extLst>
                    </a:gridCol>
                    <a:gridCol w="673444">
                      <a:extLst>
                        <a:ext uri="{9D8B030D-6E8A-4147-A177-3AD203B41FA5}">
                          <a16:colId xmlns:a16="http://schemas.microsoft.com/office/drawing/2014/main" val="26586225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32938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L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888116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0000" r="-32938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L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63940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0000" r="-3293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L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08946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00000" r="-3293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L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979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400000" r="-3293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L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13457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500000" r="-32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L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1682372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Imagen 8">
            <a:extLst>
              <a:ext uri="{FF2B5EF4-FFF2-40B4-BE49-F238E27FC236}">
                <a16:creationId xmlns:a16="http://schemas.microsoft.com/office/drawing/2014/main" id="{35F18B47-BAA3-0060-FBAD-7F6B1E35B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281" y="4026281"/>
            <a:ext cx="267813" cy="26347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760106A-B24B-A657-C0FA-E1CDF66A5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280" y="4390981"/>
            <a:ext cx="267813" cy="26347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5939F1B-F0A5-88F6-18FC-9AD54E311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281" y="4733469"/>
            <a:ext cx="267813" cy="26347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DA30F3C-B958-F0A0-9E27-A30D28693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279" y="5098169"/>
            <a:ext cx="267813" cy="26347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A998F1E-9149-11AA-2F62-923307EAD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278" y="5467097"/>
            <a:ext cx="267813" cy="26347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4B0B3E8-D051-F3F8-5E5F-C2153DCA3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179" y="5839334"/>
            <a:ext cx="267813" cy="2634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9" name="Tabla 5">
                <a:extLst>
                  <a:ext uri="{FF2B5EF4-FFF2-40B4-BE49-F238E27FC236}">
                    <a16:creationId xmlns:a16="http://schemas.microsoft.com/office/drawing/2014/main" id="{1A3CEE35-1EC4-121A-7000-AF59460A03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0701940"/>
                  </p:ext>
                </p:extLst>
              </p:nvPr>
            </p:nvGraphicFramePr>
            <p:xfrm>
              <a:off x="1524000" y="2926218"/>
              <a:ext cx="6096000" cy="370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17914962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14563369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7512965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200598006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08652208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8695346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C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65</m:t>
                                </m:r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s-C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s-C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2004228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9" name="Tabla 5">
                <a:extLst>
                  <a:ext uri="{FF2B5EF4-FFF2-40B4-BE49-F238E27FC236}">
                    <a16:creationId xmlns:a16="http://schemas.microsoft.com/office/drawing/2014/main" id="{1A3CEE35-1EC4-121A-7000-AF59460A03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0701940"/>
                  </p:ext>
                </p:extLst>
              </p:nvPr>
            </p:nvGraphicFramePr>
            <p:xfrm>
              <a:off x="1524000" y="2926218"/>
              <a:ext cx="6096000" cy="370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17914962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14563369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7512965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200598006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08652208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8695346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C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602" r="-401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99401" r="-2994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99401" r="-1994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s-CL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2004228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C17E37A4-A441-80E9-EFFD-2A89F9E39A8D}"/>
                  </a:ext>
                </a:extLst>
              </p:cNvPr>
              <p:cNvSpPr txBox="1"/>
              <p:nvPr/>
            </p:nvSpPr>
            <p:spPr>
              <a:xfrm>
                <a:off x="7878977" y="2880360"/>
                <a:ext cx="10364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C17E37A4-A441-80E9-EFFD-2A89F9E39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977" y="2880360"/>
                <a:ext cx="103642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Elipse 21">
            <a:extLst>
              <a:ext uri="{FF2B5EF4-FFF2-40B4-BE49-F238E27FC236}">
                <a16:creationId xmlns:a16="http://schemas.microsoft.com/office/drawing/2014/main" id="{4F67E4E7-EE4D-0997-A66D-6DCB59B40459}"/>
              </a:ext>
            </a:extLst>
          </p:cNvPr>
          <p:cNvSpPr/>
          <p:nvPr/>
        </p:nvSpPr>
        <p:spPr>
          <a:xfrm>
            <a:off x="2767914" y="2138680"/>
            <a:ext cx="556054" cy="385095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5A9A9D9B-D09D-D993-7E6D-E4814FB96D3A}"/>
              </a:ext>
            </a:extLst>
          </p:cNvPr>
          <p:cNvSpPr/>
          <p:nvPr/>
        </p:nvSpPr>
        <p:spPr>
          <a:xfrm>
            <a:off x="3791466" y="2138680"/>
            <a:ext cx="556054" cy="363563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FB1AFA67-AD64-4822-8F70-15F0B9E65B8E}"/>
              </a:ext>
            </a:extLst>
          </p:cNvPr>
          <p:cNvSpPr/>
          <p:nvPr/>
        </p:nvSpPr>
        <p:spPr>
          <a:xfrm>
            <a:off x="4784126" y="2138679"/>
            <a:ext cx="556054" cy="363563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145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  <p:bldP spid="21" grpId="0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4" grpId="0" animBg="1"/>
      <p:bldP spid="24" grpId="1" animBg="1"/>
      <p:bldP spid="24" grpId="2" animBg="1"/>
      <p:bldP spid="24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1381" y="3198167"/>
            <a:ext cx="3641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Set </a:t>
            </a:r>
            <a:r>
              <a:rPr lang="es-CL" sz="2400" b="1" spc="200" dirty="0" err="1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Covering</a:t>
            </a:r>
            <a:r>
              <a:rPr lang="es-CL" sz="2400" b="1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 </a:t>
            </a:r>
            <a:r>
              <a:rPr lang="es-CL" sz="2400" b="1" spc="200" dirty="0" err="1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Problem</a:t>
            </a:r>
            <a:endParaRPr lang="es-CL" sz="2400" b="1" spc="200" dirty="0">
              <a:solidFill>
                <a:schemeClr val="accent2">
                  <a:lumMod val="75000"/>
                </a:schemeClr>
              </a:solidFill>
              <a:latin typeface="Roboto Medium"/>
              <a:cs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97519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3855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Set </a:t>
            </a:r>
            <a:r>
              <a:rPr lang="es-CL" sz="1600" spc="200" dirty="0" err="1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Covering</a:t>
            </a:r>
            <a:r>
              <a:rPr lang="es-CL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 </a:t>
            </a:r>
            <a:r>
              <a:rPr lang="es-CL" sz="1600" spc="200" dirty="0" err="1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Problem</a:t>
            </a:r>
            <a:endParaRPr lang="es-CL" sz="1600" spc="200" dirty="0">
              <a:solidFill>
                <a:schemeClr val="accent2">
                  <a:lumMod val="75000"/>
                </a:schemeClr>
              </a:solidFill>
              <a:latin typeface="Roboto Medium"/>
              <a:cs typeface="Roboto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788" y="2295892"/>
            <a:ext cx="8075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Ejemplos de aplicación reales:</a:t>
            </a:r>
            <a:endParaRPr lang="es-CL" sz="1600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marL="742950" lvl="1" indent="-285750">
              <a:buFont typeface="Arial"/>
              <a:buChar char="•"/>
            </a:pP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Programación del personal de aerolíneas y autobuses</a:t>
            </a:r>
          </a:p>
          <a:p>
            <a:pPr marL="742950" lvl="1" indent="-285750">
              <a:buFont typeface="Arial"/>
              <a:buChar char="•"/>
            </a:pP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Ubicación de las instalaciones de emergencia</a:t>
            </a:r>
          </a:p>
          <a:p>
            <a:pPr marL="742950" lvl="1" indent="-285750">
              <a:buFont typeface="Arial"/>
              <a:buChar char="•"/>
            </a:pP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Ubicación de los detectores de gas para plantas industriales</a:t>
            </a:r>
          </a:p>
          <a:p>
            <a:pPr marL="742950" lvl="1" indent="-285750">
              <a:buFont typeface="Arial"/>
              <a:buChar char="•"/>
            </a:pP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Ubicación de los puntos de puntos de recarga de vehículos eléctricos</a:t>
            </a:r>
          </a:p>
          <a:p>
            <a:pPr marL="742950" lvl="1" indent="-285750">
              <a:buFont typeface="Arial"/>
              <a:buChar char="•"/>
            </a:pP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Asignación de personal médico</a:t>
            </a:r>
            <a:endParaRPr lang="es-CL" sz="1600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0575714-3989-A8CE-075E-E570B8E4CBC3}"/>
              </a:ext>
            </a:extLst>
          </p:cNvPr>
          <p:cNvSpPr txBox="1"/>
          <p:nvPr/>
        </p:nvSpPr>
        <p:spPr>
          <a:xfrm>
            <a:off x="418788" y="1604106"/>
            <a:ext cx="80753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El objetivo es encontrar el conjunto de elementos con el mejor coste que satisfaga una determinada cantidad de necesidades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BF7AE8B2-16B7-2025-73AD-22257361D9F5}"/>
                  </a:ext>
                </a:extLst>
              </p:cNvPr>
              <p:cNvSpPr txBox="1"/>
              <p:nvPr/>
            </p:nvSpPr>
            <p:spPr>
              <a:xfrm>
                <a:off x="418788" y="3911230"/>
                <a:ext cx="8075378" cy="25939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es-MX" sz="16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Matemáticamente…</a:t>
                </a:r>
              </a:p>
              <a:p>
                <a:endParaRPr lang="es-MX" sz="16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𝑀𝑖𝑛𝑖𝑚𝑖𝑧𝑒</m:t>
                      </m:r>
                      <m:r>
                        <a:rPr lang="es-CL" sz="1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 </m:t>
                      </m:r>
                      <m:r>
                        <a:rPr lang="es-CL" sz="1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𝑍</m:t>
                      </m:r>
                      <m:r>
                        <a:rPr lang="es-CL" sz="1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CL" sz="1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s-CL" sz="1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CL" sz="1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s-CL" sz="1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s-CL" sz="1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1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CL" sz="1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CL" sz="1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1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CL" sz="1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MX" sz="16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r>
                  <a:rPr lang="es-MX" sz="16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Sujeto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s-MX" sz="16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s-CL" sz="1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CL" sz="1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s-CL" sz="1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s-CL" sz="1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1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CL" sz="1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CL" sz="1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1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CL" sz="1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s-CL" sz="1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≥1, ∀ </m:t>
                          </m:r>
                          <m:r>
                            <a:rPr lang="es-CL" sz="1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CL" sz="1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s-CL" sz="1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nary>
                    </m:oMath>
                  </m:oMathPara>
                </a14:m>
                <a:endParaRPr lang="es-CL" sz="1600" dirty="0">
                  <a:solidFill>
                    <a:schemeClr val="tx2">
                      <a:lumMod val="75000"/>
                    </a:schemeClr>
                  </a:solidFill>
                  <a:latin typeface="Roboto Light"/>
                </a:endParaRPr>
              </a:p>
              <a:p>
                <a:endParaRPr lang="es-CL" sz="1600" b="0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  <a:cs typeface="Roboto Ligh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1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</m:ctrlPr>
                        </m:sSubPr>
                        <m:e>
                          <m:r>
                            <a:rPr lang="es-CL" sz="1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𝑥</m:t>
                          </m:r>
                        </m:e>
                        <m:sub>
                          <m:r>
                            <a:rPr lang="es-CL" sz="1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𝑗</m:t>
                          </m:r>
                        </m:sub>
                      </m:sSub>
                      <m:r>
                        <a:rPr lang="es-CL" sz="1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s-CL" sz="1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</m:ctrlPr>
                        </m:dPr>
                        <m:e>
                          <m:r>
                            <a:rPr lang="es-CL" sz="1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0,1</m:t>
                          </m:r>
                        </m:e>
                      </m:d>
                      <m:r>
                        <a:rPr lang="es-CL" sz="1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, ∀ </m:t>
                      </m:r>
                      <m:r>
                        <a:rPr lang="es-CL" sz="1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𝑗</m:t>
                      </m:r>
                      <m:r>
                        <a:rPr lang="es-CL" sz="1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∈</m:t>
                      </m:r>
                      <m:r>
                        <a:rPr lang="es-CL" sz="1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𝐽</m:t>
                      </m:r>
                    </m:oMath>
                  </m:oMathPara>
                </a14:m>
                <a:endParaRPr lang="es-MX" sz="16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</p:txBody>
          </p:sp>
        </mc:Choice>
        <mc:Fallback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BF7AE8B2-16B7-2025-73AD-22257361D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88" y="3911230"/>
                <a:ext cx="8075378" cy="2593980"/>
              </a:xfrm>
              <a:prstGeom prst="rect">
                <a:avLst/>
              </a:prstGeom>
              <a:blipFill>
                <a:blip r:embed="rId2"/>
                <a:stretch>
                  <a:fillRect l="-453" t="-706" b="-23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2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PUCV 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 Diplomado</Template>
  <TotalTime>8703</TotalTime>
  <Words>736</Words>
  <Application>Microsoft Office PowerPoint</Application>
  <PresentationFormat>Presentación en pantalla (4:3)</PresentationFormat>
  <Paragraphs>264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Roboto</vt:lpstr>
      <vt:lpstr>Roboto Light</vt:lpstr>
      <vt:lpstr>Roboto Medium</vt:lpstr>
      <vt:lpstr>PUCV 01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Al Fragor Ediciones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Andres Cisternas Caneo</dc:creator>
  <cp:lastModifiedBy>Felipe  Cisternas Caneo</cp:lastModifiedBy>
  <cp:revision>48</cp:revision>
  <dcterms:created xsi:type="dcterms:W3CDTF">2020-09-24T15:58:08Z</dcterms:created>
  <dcterms:modified xsi:type="dcterms:W3CDTF">2023-07-28T02:18:04Z</dcterms:modified>
</cp:coreProperties>
</file>