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9" r:id="rId1"/>
  </p:sldMasterIdLst>
  <p:notesMasterIdLst>
    <p:notesMasterId r:id="rId13"/>
  </p:notesMasterIdLst>
  <p:sldIdLst>
    <p:sldId id="256" r:id="rId2"/>
    <p:sldId id="257" r:id="rId3"/>
    <p:sldId id="258" r:id="rId4"/>
    <p:sldId id="259" r:id="rId5"/>
    <p:sldId id="266" r:id="rId6"/>
    <p:sldId id="262" r:id="rId7"/>
    <p:sldId id="268" r:id="rId8"/>
    <p:sldId id="270" r:id="rId9"/>
    <p:sldId id="263" r:id="rId10"/>
    <p:sldId id="271" r:id="rId11"/>
    <p:sldId id="265" r:id="rId12"/>
  </p:sldIdLst>
  <p:sldSz cx="9144000" cy="6858000" type="screen4x3"/>
  <p:notesSz cx="6858000" cy="9144000"/>
  <p:embeddedFontLst>
    <p:embeddedFont>
      <p:font typeface="Aptos Narrow" panose="020B0004020202020204" pitchFamily="34" charset="0"/>
      <p:regular r:id="rId14"/>
      <p:bold r:id="rId15"/>
      <p:italic r:id="rId16"/>
      <p:boldItalic r:id="rId17"/>
    </p:embeddedFont>
    <p:embeddedFont>
      <p:font typeface="Roboto" panose="02000000000000000000" pitchFamily="2" charset="0"/>
      <p:regular r:id="rId18"/>
      <p:bold r:id="rId19"/>
      <p:italic r:id="rId20"/>
      <p:boldItalic r:id="rId21"/>
    </p:embeddedFont>
    <p:embeddedFont>
      <p:font typeface="Roboto Light" panose="02000000000000000000" pitchFamily="2" charset="0"/>
      <p:regular r:id="rId22"/>
      <p:bold r:id="rId23"/>
      <p:italic r:id="rId24"/>
      <p:boldItalic r:id="rId25"/>
    </p:embeddedFont>
    <p:embeddedFont>
      <p:font typeface="Roboto Medium" panose="02000000000000000000" pitchFamily="2" charset="0"/>
      <p:regular r:id="rId26"/>
      <p:bold r:id="rId27"/>
      <p:italic r:id="rId28"/>
      <p:boldItalic r:id="rId29"/>
    </p:embeddedFont>
    <p:embeddedFont>
      <p:font typeface="Roboto Thin" panose="02000000000000000000" pitchFamily="2" charset="0"/>
      <p:regular r:id="rId30"/>
      <p:bold r:id="rId31"/>
      <p:italic r:id="rId32"/>
      <p:boldItalic r:id="rId33"/>
    </p:embeddedFont>
    <p:embeddedFont>
      <p:font typeface="Segoe UI Emoji" panose="020B0502040204020203" pitchFamily="34" charset="0"/>
      <p:regular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6138B4D-0A29-4F72-9362-DF6201143D5D}">
  <a:tblStyle styleId="{06138B4D-0A29-4F72-9362-DF6201143D5D}"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16" autoAdjust="0"/>
    <p:restoredTop sz="96283" autoAdjust="0"/>
  </p:normalViewPr>
  <p:slideViewPr>
    <p:cSldViewPr snapToGrid="0">
      <p:cViewPr>
        <p:scale>
          <a:sx n="120" d="100"/>
          <a:sy n="120" d="100"/>
        </p:scale>
        <p:origin x="1752"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5" d="100"/>
          <a:sy n="85" d="100"/>
        </p:scale>
        <p:origin x="388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21" Type="http://schemas.openxmlformats.org/officeDocument/2006/relationships/font" Target="fonts/font8.fntdata"/><Relationship Id="rId34" Type="http://schemas.openxmlformats.org/officeDocument/2006/relationships/font" Target="fonts/font2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font" Target="fonts/font20.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font" Target="fonts/font19.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
        <p:cNvGrpSpPr/>
        <p:nvPr/>
      </p:nvGrpSpPr>
      <p:grpSpPr>
        <a:xfrm>
          <a:off x="0" y="0"/>
          <a:ext cx="0" cy="0"/>
          <a:chOff x="0" y="0"/>
          <a:chExt cx="0" cy="0"/>
        </a:xfrm>
      </p:grpSpPr>
      <p:sp>
        <p:nvSpPr>
          <p:cNvPr id="17" name="Google Shape;17;g36d916cd586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8" name="Google Shape;18;g36d916cd586_0_5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44037377-FBBF-A10D-6EC6-C6BD0027611A}"/>
            </a:ext>
          </a:extLst>
        </p:cNvPr>
        <p:cNvGrpSpPr/>
        <p:nvPr/>
      </p:nvGrpSpPr>
      <p:grpSpPr>
        <a:xfrm>
          <a:off x="0" y="0"/>
          <a:ext cx="0" cy="0"/>
          <a:chOff x="0" y="0"/>
          <a:chExt cx="0" cy="0"/>
        </a:xfrm>
      </p:grpSpPr>
      <p:sp>
        <p:nvSpPr>
          <p:cNvPr id="77" name="Google Shape;77;g36d916cd586_0_94:notes">
            <a:extLst>
              <a:ext uri="{FF2B5EF4-FFF2-40B4-BE49-F238E27FC236}">
                <a16:creationId xmlns:a16="http://schemas.microsoft.com/office/drawing/2014/main" id="{79778328-C409-1738-4BD7-99A9646A0C6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8" name="Google Shape;78;g36d916cd586_0_94:notes">
            <a:extLst>
              <a:ext uri="{FF2B5EF4-FFF2-40B4-BE49-F238E27FC236}">
                <a16:creationId xmlns:a16="http://schemas.microsoft.com/office/drawing/2014/main" id="{4C54CE4D-9ECD-2C5E-CCF3-2F438CF36B57}"/>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9735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d916cd586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g36d916cd586_0_12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Google Shape;2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 name="Google Shape;27;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Google Shape;32;g36d916cd586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CL" sz="1100"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rPr>
              <a:t>Muchos problemas complejos tienen múltiples soluciones posibles. Algunas son buenas, otras no tanto. El desafío es encontrar la mejor sin quedar atrapados en las que parecen buenas, pero no lo son ("óptimos locales").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s-CL" sz="1100"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CL" sz="1100" b="0" i="0" u="none" strike="noStrike" cap="none" dirty="0">
                <a:solidFill>
                  <a:srgbClr val="000000"/>
                </a:solidFill>
                <a:effectLst/>
                <a:latin typeface="Arial"/>
                <a:ea typeface="Arial"/>
                <a:cs typeface="Arial"/>
                <a:sym typeface="Arial"/>
              </a:rPr>
              <a:t>¿Qué tipo de problemas resuelve?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s-CL" sz="1100"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p>
            <a:r>
              <a:rPr lang="es-CL" sz="1100" b="0" i="0" u="none" strike="noStrike" cap="none" dirty="0">
                <a:solidFill>
                  <a:srgbClr val="000000"/>
                </a:solidFill>
                <a:effectLst/>
                <a:latin typeface="Arial"/>
                <a:ea typeface="Arial"/>
                <a:cs typeface="Arial"/>
                <a:sym typeface="Arial"/>
              </a:rPr>
              <a:t>El recocido simulado se aplica cuando no podemos resolver un problema de forma exacta o directa. Es ideal para:</a:t>
            </a:r>
          </a:p>
          <a:p>
            <a:pPr lvl="0"/>
            <a:r>
              <a:rPr lang="es-CL" sz="1100" b="0" i="0" u="none" strike="noStrike" cap="none" dirty="0">
                <a:solidFill>
                  <a:srgbClr val="000000"/>
                </a:solidFill>
                <a:effectLst/>
                <a:latin typeface="Arial"/>
                <a:ea typeface="Arial"/>
                <a:cs typeface="Arial"/>
                <a:sym typeface="Arial"/>
              </a:rPr>
              <a:t>Problemas combinatorios (planificación, ruteo)</a:t>
            </a:r>
          </a:p>
          <a:p>
            <a:pPr lvl="0"/>
            <a:r>
              <a:rPr lang="es-CL" sz="1100" b="0" i="0" u="none" strike="noStrike" cap="none" dirty="0">
                <a:solidFill>
                  <a:srgbClr val="000000"/>
                </a:solidFill>
                <a:effectLst/>
                <a:latin typeface="Arial"/>
                <a:ea typeface="Arial"/>
                <a:cs typeface="Arial"/>
                <a:sym typeface="Arial"/>
              </a:rPr>
              <a:t>Situaciones con muchas variables interdependientes</a:t>
            </a:r>
          </a:p>
          <a:p>
            <a:pPr lvl="0"/>
            <a:r>
              <a:rPr lang="es-CL" sz="1100" b="0" i="0" u="none" strike="noStrike" cap="none" dirty="0">
                <a:solidFill>
                  <a:srgbClr val="000000"/>
                </a:solidFill>
                <a:effectLst/>
                <a:latin typeface="Arial"/>
                <a:ea typeface="Arial"/>
                <a:cs typeface="Arial"/>
                <a:sym typeface="Arial"/>
              </a:rPr>
              <a:t>Búsqueda de soluciones "buenas" dentro de un universo enorme</a:t>
            </a:r>
          </a:p>
          <a:p>
            <a:r>
              <a:rPr lang="es-CL" sz="1100" b="0" i="0" u="none" strike="noStrike" cap="none" dirty="0">
                <a:solidFill>
                  <a:srgbClr val="000000"/>
                </a:solidFill>
                <a:effectLst/>
                <a:latin typeface="Arial"/>
                <a:ea typeface="Arial"/>
                <a:cs typeface="Arial"/>
                <a:sym typeface="Arial"/>
              </a:rPr>
              <a:t>Ejemplos:</a:t>
            </a:r>
          </a:p>
          <a:p>
            <a:pPr lvl="0"/>
            <a:r>
              <a:rPr lang="es-CL" sz="1100" b="0" i="0" u="none" strike="noStrike" cap="none" dirty="0">
                <a:solidFill>
                  <a:srgbClr val="000000"/>
                </a:solidFill>
                <a:effectLst/>
                <a:latin typeface="Arial"/>
                <a:ea typeface="Arial"/>
                <a:cs typeface="Arial"/>
                <a:sym typeface="Arial"/>
              </a:rPr>
              <a:t>Mejor ruta para visitar ciudades (TSP)</a:t>
            </a:r>
          </a:p>
          <a:p>
            <a:pPr lvl="0"/>
            <a:r>
              <a:rPr lang="es-CL" sz="1100" b="0" i="0" u="none" strike="noStrike" cap="none" dirty="0">
                <a:solidFill>
                  <a:srgbClr val="000000"/>
                </a:solidFill>
                <a:effectLst/>
                <a:latin typeface="Arial"/>
                <a:ea typeface="Arial"/>
                <a:cs typeface="Arial"/>
                <a:sym typeface="Arial"/>
              </a:rPr>
              <a:t>Asignación de turnos de trabajo</a:t>
            </a:r>
          </a:p>
          <a:p>
            <a:pPr lvl="0"/>
            <a:r>
              <a:rPr lang="es-CL" sz="1100" b="0" i="0" u="none" strike="noStrike" cap="none" dirty="0">
                <a:solidFill>
                  <a:srgbClr val="000000"/>
                </a:solidFill>
                <a:effectLst/>
                <a:latin typeface="Arial"/>
                <a:ea typeface="Arial"/>
                <a:cs typeface="Arial"/>
                <a:sym typeface="Arial"/>
              </a:rPr>
              <a:t>Combinación de productos que maximiza ganancia con restricciones</a:t>
            </a:r>
          </a:p>
          <a:p>
            <a:r>
              <a:rPr lang="es-CL" sz="1100" b="0" i="0" u="none" strike="noStrike" cap="none" dirty="0">
                <a:solidFill>
                  <a:srgbClr val="000000"/>
                </a:solidFill>
                <a:effectLst/>
                <a:latin typeface="Arial"/>
                <a:ea typeface="Arial"/>
                <a:cs typeface="Arial"/>
                <a:sym typeface="Arial"/>
              </a:rPr>
              <a:t>👉 En estos problemas, aceptar una mala solución puede abrir el camino a una mejor más adelante.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s-CL" sz="1100"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0" lvl="0" indent="0" algn="l" rtl="0">
              <a:spcBef>
                <a:spcPts val="0"/>
              </a:spcBef>
              <a:spcAft>
                <a:spcPts val="0"/>
              </a:spcAft>
              <a:buNone/>
            </a:pPr>
            <a:endParaRPr dirty="0"/>
          </a:p>
        </p:txBody>
      </p:sp>
      <p:sp>
        <p:nvSpPr>
          <p:cNvPr id="33" name="Google Shape;33;g36d916cd586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g36d916cd586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 name="Google Shape;43;g36d916cd586_0_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a:extLst>
            <a:ext uri="{FF2B5EF4-FFF2-40B4-BE49-F238E27FC236}">
              <a16:creationId xmlns:a16="http://schemas.microsoft.com/office/drawing/2014/main" id="{94029283-56C8-E124-ADE8-525D460D19CC}"/>
            </a:ext>
          </a:extLst>
        </p:cNvPr>
        <p:cNvGrpSpPr/>
        <p:nvPr/>
      </p:nvGrpSpPr>
      <p:grpSpPr>
        <a:xfrm>
          <a:off x="0" y="0"/>
          <a:ext cx="0" cy="0"/>
          <a:chOff x="0" y="0"/>
          <a:chExt cx="0" cy="0"/>
        </a:xfrm>
      </p:grpSpPr>
      <p:sp>
        <p:nvSpPr>
          <p:cNvPr id="32" name="Google Shape;32;g36d916cd586_0_12:notes">
            <a:extLst>
              <a:ext uri="{FF2B5EF4-FFF2-40B4-BE49-F238E27FC236}">
                <a16:creationId xmlns:a16="http://schemas.microsoft.com/office/drawing/2014/main" id="{9939468F-B5DA-C2CB-446A-459C09BEE6F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CL" sz="1100"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rPr>
              <a:t>Muchos problemas complejos tienen múltiples soluciones posibles. Algunas son buenas, otras no tanto. El desafío es encontrar la mejor sin quedar atrapados en las que parecen buenas, pero no lo son ("óptimos locales").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s-CL" sz="1100"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CL" sz="1100" b="0" i="0" u="none" strike="noStrike" cap="none" dirty="0">
                <a:solidFill>
                  <a:srgbClr val="000000"/>
                </a:solidFill>
                <a:effectLst/>
                <a:latin typeface="Arial"/>
                <a:ea typeface="Arial"/>
                <a:cs typeface="Arial"/>
                <a:sym typeface="Arial"/>
              </a:rPr>
              <a:t>¿Qué tipo de problemas resuelve?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s-CL" sz="1100"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p>
            <a:r>
              <a:rPr lang="es-CL" sz="1100" b="0" i="0" u="none" strike="noStrike" cap="none" dirty="0">
                <a:solidFill>
                  <a:srgbClr val="000000"/>
                </a:solidFill>
                <a:effectLst/>
                <a:latin typeface="Arial"/>
                <a:ea typeface="Arial"/>
                <a:cs typeface="Arial"/>
                <a:sym typeface="Arial"/>
              </a:rPr>
              <a:t>El recocido simulado se aplica cuando no podemos resolver un problema de forma exacta o directa. Es ideal para:</a:t>
            </a:r>
          </a:p>
          <a:p>
            <a:pPr lvl="0"/>
            <a:r>
              <a:rPr lang="es-CL" sz="1100" b="0" i="0" u="none" strike="noStrike" cap="none" dirty="0">
                <a:solidFill>
                  <a:srgbClr val="000000"/>
                </a:solidFill>
                <a:effectLst/>
                <a:latin typeface="Arial"/>
                <a:ea typeface="Arial"/>
                <a:cs typeface="Arial"/>
                <a:sym typeface="Arial"/>
              </a:rPr>
              <a:t>Problemas combinatorios (planificación, ruteo)</a:t>
            </a:r>
          </a:p>
          <a:p>
            <a:pPr lvl="0"/>
            <a:r>
              <a:rPr lang="es-CL" sz="1100" b="0" i="0" u="none" strike="noStrike" cap="none" dirty="0">
                <a:solidFill>
                  <a:srgbClr val="000000"/>
                </a:solidFill>
                <a:effectLst/>
                <a:latin typeface="Arial"/>
                <a:ea typeface="Arial"/>
                <a:cs typeface="Arial"/>
                <a:sym typeface="Arial"/>
              </a:rPr>
              <a:t>Situaciones con muchas variables interdependientes</a:t>
            </a:r>
          </a:p>
          <a:p>
            <a:pPr lvl="0"/>
            <a:r>
              <a:rPr lang="es-CL" sz="1100" b="0" i="0" u="none" strike="noStrike" cap="none" dirty="0">
                <a:solidFill>
                  <a:srgbClr val="000000"/>
                </a:solidFill>
                <a:effectLst/>
                <a:latin typeface="Arial"/>
                <a:ea typeface="Arial"/>
                <a:cs typeface="Arial"/>
                <a:sym typeface="Arial"/>
              </a:rPr>
              <a:t>Búsqueda de soluciones "buenas" dentro de un universo enorme</a:t>
            </a:r>
          </a:p>
          <a:p>
            <a:r>
              <a:rPr lang="es-CL" sz="1100" b="0" i="0" u="none" strike="noStrike" cap="none" dirty="0">
                <a:solidFill>
                  <a:srgbClr val="000000"/>
                </a:solidFill>
                <a:effectLst/>
                <a:latin typeface="Arial"/>
                <a:ea typeface="Arial"/>
                <a:cs typeface="Arial"/>
                <a:sym typeface="Arial"/>
              </a:rPr>
              <a:t>Ejemplos:</a:t>
            </a:r>
          </a:p>
          <a:p>
            <a:pPr lvl="0"/>
            <a:r>
              <a:rPr lang="es-CL" sz="1100" b="0" i="0" u="none" strike="noStrike" cap="none" dirty="0">
                <a:solidFill>
                  <a:srgbClr val="000000"/>
                </a:solidFill>
                <a:effectLst/>
                <a:latin typeface="Arial"/>
                <a:ea typeface="Arial"/>
                <a:cs typeface="Arial"/>
                <a:sym typeface="Arial"/>
              </a:rPr>
              <a:t>Mejor ruta para visitar ciudades (TSP)</a:t>
            </a:r>
          </a:p>
          <a:p>
            <a:pPr lvl="0"/>
            <a:r>
              <a:rPr lang="es-CL" sz="1100" b="0" i="0" u="none" strike="noStrike" cap="none" dirty="0">
                <a:solidFill>
                  <a:srgbClr val="000000"/>
                </a:solidFill>
                <a:effectLst/>
                <a:latin typeface="Arial"/>
                <a:ea typeface="Arial"/>
                <a:cs typeface="Arial"/>
                <a:sym typeface="Arial"/>
              </a:rPr>
              <a:t>Asignación de turnos de trabajo</a:t>
            </a:r>
          </a:p>
          <a:p>
            <a:pPr lvl="0"/>
            <a:r>
              <a:rPr lang="es-CL" sz="1100" b="0" i="0" u="none" strike="noStrike" cap="none" dirty="0">
                <a:solidFill>
                  <a:srgbClr val="000000"/>
                </a:solidFill>
                <a:effectLst/>
                <a:latin typeface="Arial"/>
                <a:ea typeface="Arial"/>
                <a:cs typeface="Arial"/>
                <a:sym typeface="Arial"/>
              </a:rPr>
              <a:t>Combinación de productos que maximiza ganancia con restricciones</a:t>
            </a:r>
          </a:p>
          <a:p>
            <a:r>
              <a:rPr lang="es-CL" sz="1100" b="0" i="0" u="none" strike="noStrike" cap="none" dirty="0">
                <a:solidFill>
                  <a:srgbClr val="000000"/>
                </a:solidFill>
                <a:effectLst/>
                <a:latin typeface="Arial"/>
                <a:ea typeface="Arial"/>
                <a:cs typeface="Arial"/>
                <a:sym typeface="Arial"/>
              </a:rPr>
              <a:t>👉 En estos problemas, aceptar una mala solución puede abrir el camino a una mejor más adelante.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s-CL" sz="1100"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158750" indent="0">
              <a:buNone/>
            </a:pPr>
            <a:r>
              <a:rPr lang="es-CL" sz="1100" b="0" i="0" u="none" strike="noStrike" cap="none" dirty="0">
                <a:solidFill>
                  <a:srgbClr val="000000"/>
                </a:solidFill>
                <a:effectLst/>
                <a:latin typeface="Arial"/>
                <a:ea typeface="Arial"/>
                <a:cs typeface="Arial"/>
                <a:sym typeface="Arial"/>
              </a:rPr>
              <a:t>Una temperatura mal configurada (por ejemplo, demasiado baja desde el inicio) puede hacer que el algoritmo se comporte como </a:t>
            </a:r>
            <a:r>
              <a:rPr lang="es-CL" sz="1100" b="0" i="0" u="none" strike="noStrike" cap="none" dirty="0" err="1">
                <a:solidFill>
                  <a:srgbClr val="000000"/>
                </a:solidFill>
                <a:effectLst/>
                <a:latin typeface="Arial"/>
                <a:ea typeface="Arial"/>
                <a:cs typeface="Arial"/>
                <a:sym typeface="Arial"/>
              </a:rPr>
              <a:t>greedy</a:t>
            </a:r>
            <a:r>
              <a:rPr lang="es-CL" sz="1100" b="0" i="0" u="none" strike="noStrike" cap="none" dirty="0">
                <a:solidFill>
                  <a:srgbClr val="000000"/>
                </a:solidFill>
                <a:effectLst/>
                <a:latin typeface="Arial"/>
                <a:ea typeface="Arial"/>
                <a:cs typeface="Arial"/>
                <a:sym typeface="Arial"/>
              </a:rPr>
              <a:t>: sólo acepta mejoras y queda atrapado.</a:t>
            </a:r>
          </a:p>
          <a:p>
            <a:pPr marL="158750" indent="0">
              <a:buNone/>
            </a:pPr>
            <a:r>
              <a:rPr lang="es-CL" sz="1100" b="0" i="0" u="none" strike="noStrike" cap="none" dirty="0">
                <a:solidFill>
                  <a:srgbClr val="000000"/>
                </a:solidFill>
                <a:effectLst/>
                <a:latin typeface="Arial"/>
                <a:ea typeface="Arial"/>
                <a:cs typeface="Arial"/>
                <a:sym typeface="Arial"/>
              </a:rPr>
              <a:t>¿Qué es una solución? ¿Y qué son los vecinos?</a:t>
            </a:r>
          </a:p>
          <a:p>
            <a:r>
              <a:rPr lang="es-CL" sz="1100" b="0" i="0" u="none" strike="noStrike" cap="none" dirty="0">
                <a:solidFill>
                  <a:srgbClr val="000000"/>
                </a:solidFill>
                <a:effectLst/>
                <a:latin typeface="Arial"/>
                <a:ea typeface="Arial"/>
                <a:cs typeface="Arial"/>
                <a:sym typeface="Arial"/>
              </a:rPr>
              <a:t>Una solución es una propuesta para resolver el problema. Por ejemplo, si queremos seleccionar qué productos ofrecer, una solución puede ser un vector binario como (1, 0, 0, 1).</a:t>
            </a:r>
          </a:p>
          <a:p>
            <a:r>
              <a:rPr lang="es-CL" sz="1100" b="0" i="0" u="none" strike="noStrike" cap="none" dirty="0">
                <a:solidFill>
                  <a:srgbClr val="000000"/>
                </a:solidFill>
                <a:effectLst/>
                <a:latin typeface="Arial"/>
                <a:ea typeface="Arial"/>
                <a:cs typeface="Arial"/>
                <a:sym typeface="Arial"/>
              </a:rPr>
              <a:t>Un vecino es una variación pequeña de esa solución: se cambia una sola decisión. Por ejemplo, pasar de (1,0,0,1) a (0,0,0,1).</a:t>
            </a:r>
          </a:p>
          <a:p>
            <a:r>
              <a:rPr lang="es-CL" sz="1100" b="0" i="0" u="none" strike="noStrike" cap="none" dirty="0">
                <a:solidFill>
                  <a:srgbClr val="000000"/>
                </a:solidFill>
                <a:effectLst/>
                <a:latin typeface="Arial"/>
                <a:ea typeface="Arial"/>
                <a:cs typeface="Arial"/>
                <a:sym typeface="Arial"/>
              </a:rPr>
              <a:t>👉 En problemas como el TSP (viajante), un vecino sería cambiar el orden de dos ciudades, como A → B → C → D → A </a:t>
            </a:r>
            <a:r>
              <a:rPr lang="es-CL" sz="1100" b="0" i="0" u="none" strike="noStrike" cap="none" dirty="0" err="1">
                <a:solidFill>
                  <a:srgbClr val="000000"/>
                </a:solidFill>
                <a:effectLst/>
                <a:latin typeface="Arial"/>
                <a:ea typeface="Arial"/>
                <a:cs typeface="Arial"/>
                <a:sym typeface="Arial"/>
              </a:rPr>
              <a:t>a</a:t>
            </a:r>
            <a:r>
              <a:rPr lang="es-CL" sz="1100" b="0" i="0" u="none" strike="noStrike" cap="none" dirty="0">
                <a:solidFill>
                  <a:srgbClr val="000000"/>
                </a:solidFill>
                <a:effectLst/>
                <a:latin typeface="Arial"/>
                <a:ea typeface="Arial"/>
                <a:cs typeface="Arial"/>
                <a:sym typeface="Arial"/>
              </a:rPr>
              <a:t> </a:t>
            </a:r>
            <a:r>
              <a:rPr lang="es-CL" sz="1100" b="0" i="0" u="none" strike="noStrike" cap="none" dirty="0" err="1">
                <a:solidFill>
                  <a:srgbClr val="000000"/>
                </a:solidFill>
                <a:effectLst/>
                <a:latin typeface="Arial"/>
                <a:ea typeface="Arial"/>
                <a:cs typeface="Arial"/>
                <a:sym typeface="Arial"/>
              </a:rPr>
              <a:t>A</a:t>
            </a:r>
            <a:r>
              <a:rPr lang="es-CL" sz="1100" b="0" i="0" u="none" strike="noStrike" cap="none" dirty="0">
                <a:solidFill>
                  <a:srgbClr val="000000"/>
                </a:solidFill>
                <a:effectLst/>
                <a:latin typeface="Arial"/>
                <a:ea typeface="Arial"/>
                <a:cs typeface="Arial"/>
                <a:sym typeface="Arial"/>
              </a:rPr>
              <a:t> → C → B → D → A.</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s-CL" sz="1100"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0" lvl="0" indent="0" algn="l" rtl="0">
              <a:spcBef>
                <a:spcPts val="0"/>
              </a:spcBef>
              <a:spcAft>
                <a:spcPts val="0"/>
              </a:spcAft>
              <a:buNone/>
            </a:pPr>
            <a:endParaRPr dirty="0"/>
          </a:p>
        </p:txBody>
      </p:sp>
      <p:sp>
        <p:nvSpPr>
          <p:cNvPr id="33" name="Google Shape;33;g36d916cd586_0_12:notes">
            <a:extLst>
              <a:ext uri="{FF2B5EF4-FFF2-40B4-BE49-F238E27FC236}">
                <a16:creationId xmlns:a16="http://schemas.microsoft.com/office/drawing/2014/main" id="{99A3E4D2-662B-CBCC-A7B6-3A6E7D7D8CAD}"/>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115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6d916cd586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 name="Google Shape;68;g36d916cd586_0_8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a:extLst>
            <a:ext uri="{FF2B5EF4-FFF2-40B4-BE49-F238E27FC236}">
              <a16:creationId xmlns:a16="http://schemas.microsoft.com/office/drawing/2014/main" id="{2B6FCC48-0534-0B89-2283-21BEE541B0A6}"/>
            </a:ext>
          </a:extLst>
        </p:cNvPr>
        <p:cNvGrpSpPr/>
        <p:nvPr/>
      </p:nvGrpSpPr>
      <p:grpSpPr>
        <a:xfrm>
          <a:off x="0" y="0"/>
          <a:ext cx="0" cy="0"/>
          <a:chOff x="0" y="0"/>
          <a:chExt cx="0" cy="0"/>
        </a:xfrm>
      </p:grpSpPr>
      <p:sp>
        <p:nvSpPr>
          <p:cNvPr id="67" name="Google Shape;67;g36d916cd586_0_80:notes">
            <a:extLst>
              <a:ext uri="{FF2B5EF4-FFF2-40B4-BE49-F238E27FC236}">
                <a16:creationId xmlns:a16="http://schemas.microsoft.com/office/drawing/2014/main" id="{10877D7E-12DE-5365-0B62-F987C56D093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 name="Google Shape;68;g36d916cd586_0_80:notes">
            <a:extLst>
              <a:ext uri="{FF2B5EF4-FFF2-40B4-BE49-F238E27FC236}">
                <a16:creationId xmlns:a16="http://schemas.microsoft.com/office/drawing/2014/main" id="{D5A9EBB6-EE52-84BD-6D90-1BB5A1528A67}"/>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16929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a:extLst>
            <a:ext uri="{FF2B5EF4-FFF2-40B4-BE49-F238E27FC236}">
              <a16:creationId xmlns:a16="http://schemas.microsoft.com/office/drawing/2014/main" id="{0C162BE0-1E90-5000-6929-BF79D3D5E8A4}"/>
            </a:ext>
          </a:extLst>
        </p:cNvPr>
        <p:cNvGrpSpPr/>
        <p:nvPr/>
      </p:nvGrpSpPr>
      <p:grpSpPr>
        <a:xfrm>
          <a:off x="0" y="0"/>
          <a:ext cx="0" cy="0"/>
          <a:chOff x="0" y="0"/>
          <a:chExt cx="0" cy="0"/>
        </a:xfrm>
      </p:grpSpPr>
      <p:sp>
        <p:nvSpPr>
          <p:cNvPr id="67" name="Google Shape;67;g36d916cd586_0_80:notes">
            <a:extLst>
              <a:ext uri="{FF2B5EF4-FFF2-40B4-BE49-F238E27FC236}">
                <a16:creationId xmlns:a16="http://schemas.microsoft.com/office/drawing/2014/main" id="{22F11F8D-7A07-05F5-CB24-71DA3B41BC6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 name="Google Shape;68;g36d916cd586_0_80:notes">
            <a:extLst>
              <a:ext uri="{FF2B5EF4-FFF2-40B4-BE49-F238E27FC236}">
                <a16:creationId xmlns:a16="http://schemas.microsoft.com/office/drawing/2014/main" id="{F3FD2D12-E1F9-1BF9-C77F-3B7A20605FA4}"/>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372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36d916cd586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8" name="Google Shape;78;g36d916cd586_0_9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marR="0" lvl="0" algn="ctr" rtl="0">
              <a:spcBef>
                <a:spcPts val="640"/>
              </a:spcBef>
              <a:spcAft>
                <a:spcPts val="0"/>
              </a:spcAft>
              <a:buClr>
                <a:srgbClr val="888888"/>
              </a:buClr>
              <a:buSzPts val="3200"/>
              <a:buFont typeface="Arial"/>
              <a:buNone/>
              <a:defRPr sz="3200" b="0" i="0" u="none" strike="noStrike" cap="none">
                <a:solidFill>
                  <a:srgbClr val="888888"/>
                </a:solidFill>
                <a:latin typeface="Roboto"/>
                <a:ea typeface="Roboto"/>
                <a:cs typeface="Roboto"/>
                <a:sym typeface="Roboto"/>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Roboto"/>
                <a:ea typeface="Roboto"/>
                <a:cs typeface="Roboto"/>
                <a:sym typeface="Roboto"/>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Roboto"/>
                <a:ea typeface="Roboto"/>
                <a:cs typeface="Roboto"/>
                <a:sym typeface="Roboto"/>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Roboto"/>
                <a:ea typeface="Roboto"/>
                <a:cs typeface="Roboto"/>
                <a:sym typeface="Roboto"/>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Roboto"/>
                <a:ea typeface="Roboto"/>
                <a:cs typeface="Roboto"/>
                <a:sym typeface="Roboto"/>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3" name="Google Shape;13;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0" marR="0" lvl="1" indent="0" algn="l" rtl="0">
              <a:spcBef>
                <a:spcPts val="0"/>
              </a:spcBef>
              <a:buNone/>
              <a:defRPr sz="1800" b="0" i="0" u="none" strike="noStrike" cap="none">
                <a:solidFill>
                  <a:schemeClr val="dk1"/>
                </a:solidFill>
                <a:latin typeface="Calibri"/>
                <a:ea typeface="Calibri"/>
                <a:cs typeface="Calibri"/>
                <a:sym typeface="Calibri"/>
              </a:defRPr>
            </a:lvl2pPr>
            <a:lvl3pPr marL="0" marR="0" lvl="2" indent="0" algn="l" rtl="0">
              <a:spcBef>
                <a:spcPts val="0"/>
              </a:spcBef>
              <a:buNone/>
              <a:defRPr sz="1800" b="0" i="0" u="none" strike="noStrike" cap="none">
                <a:solidFill>
                  <a:schemeClr val="dk1"/>
                </a:solidFill>
                <a:latin typeface="Calibri"/>
                <a:ea typeface="Calibri"/>
                <a:cs typeface="Calibri"/>
                <a:sym typeface="Calibri"/>
              </a:defRPr>
            </a:lvl3pPr>
            <a:lvl4pPr marL="0" marR="0" lvl="3" indent="0" algn="l" rtl="0">
              <a:spcBef>
                <a:spcPts val="0"/>
              </a:spcBef>
              <a:buNone/>
              <a:defRPr sz="1800" b="0" i="0" u="none" strike="noStrike" cap="none">
                <a:solidFill>
                  <a:schemeClr val="dk1"/>
                </a:solidFill>
                <a:latin typeface="Calibri"/>
                <a:ea typeface="Calibri"/>
                <a:cs typeface="Calibri"/>
                <a:sym typeface="Calibri"/>
              </a:defRPr>
            </a:lvl4pPr>
            <a:lvl5pPr marL="0" marR="0" lvl="4" indent="0" algn="l" rtl="0">
              <a:spcBef>
                <a:spcPts val="0"/>
              </a:spcBef>
              <a:buNone/>
              <a:defRPr sz="1800" b="0" i="0" u="none" strike="noStrike" cap="none">
                <a:solidFill>
                  <a:schemeClr val="dk1"/>
                </a:solidFill>
                <a:latin typeface="Calibri"/>
                <a:ea typeface="Calibri"/>
                <a:cs typeface="Calibri"/>
                <a:sym typeface="Calibri"/>
              </a:defRPr>
            </a:lvl5pPr>
            <a:lvl6pPr marL="0" marR="0" lvl="5" indent="0" algn="l" rtl="0">
              <a:spcBef>
                <a:spcPts val="0"/>
              </a:spcBef>
              <a:buNone/>
              <a:defRPr sz="1800" b="0" i="0" u="none" strike="noStrike" cap="none">
                <a:solidFill>
                  <a:schemeClr val="dk1"/>
                </a:solidFill>
                <a:latin typeface="Calibri"/>
                <a:ea typeface="Calibri"/>
                <a:cs typeface="Calibri"/>
                <a:sym typeface="Calibri"/>
              </a:defRPr>
            </a:lvl6pPr>
            <a:lvl7pPr marL="0" marR="0" lvl="6" indent="0" algn="l" rtl="0">
              <a:spcBef>
                <a:spcPts val="0"/>
              </a:spcBef>
              <a:buNone/>
              <a:defRPr sz="1800" b="0" i="0" u="none" strike="noStrike" cap="none">
                <a:solidFill>
                  <a:schemeClr val="dk1"/>
                </a:solidFill>
                <a:latin typeface="Calibri"/>
                <a:ea typeface="Calibri"/>
                <a:cs typeface="Calibri"/>
                <a:sym typeface="Calibri"/>
              </a:defRPr>
            </a:lvl7pPr>
            <a:lvl8pPr marL="0" marR="0" lvl="7" indent="0" algn="l" rtl="0">
              <a:spcBef>
                <a:spcPts val="0"/>
              </a:spcBef>
              <a:buNone/>
              <a:defRPr sz="1800" b="0" i="0" u="none" strike="noStrike" cap="none">
                <a:solidFill>
                  <a:schemeClr val="dk1"/>
                </a:solidFill>
                <a:latin typeface="Calibri"/>
                <a:ea typeface="Calibri"/>
                <a:cs typeface="Calibri"/>
                <a:sym typeface="Calibri"/>
              </a:defRPr>
            </a:lvl8pPr>
            <a:lvl9pPr marL="0" marR="0" lvl="8" indent="0" algn="l" rtl="0">
              <a:spcBef>
                <a:spcPts val="0"/>
              </a:spcBef>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it-IT"/>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1" descr="Escudo_PUCV-2016_color h.jpg"/>
          <p:cNvPicPr preferRelativeResize="0"/>
          <p:nvPr/>
        </p:nvPicPr>
        <p:blipFill rotWithShape="1">
          <a:blip r:embed="rId3">
            <a:alphaModFix/>
          </a:blip>
          <a:srcRect/>
          <a:stretch/>
        </p:blipFill>
        <p:spPr>
          <a:xfrm>
            <a:off x="7084304" y="83971"/>
            <a:ext cx="1908218" cy="1583528"/>
          </a:xfrm>
          <a:prstGeom prst="rect">
            <a:avLst/>
          </a:prstGeom>
          <a:noFill/>
          <a:ln>
            <a:noFill/>
          </a:ln>
        </p:spPr>
      </p:pic>
      <p:sp>
        <p:nvSpPr>
          <p:cNvPr id="7" name="Google Shape;7;p1"/>
          <p:cNvSpPr/>
          <p:nvPr/>
        </p:nvSpPr>
        <p:spPr>
          <a:xfrm>
            <a:off x="0" y="6565900"/>
            <a:ext cx="9144000" cy="292100"/>
          </a:xfrm>
          <a:prstGeom prst="rect">
            <a:avLst/>
          </a:prstGeom>
          <a:solidFill>
            <a:srgbClr val="1736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it-IT" sz="1800" b="0" i="0" u="none" strike="noStrike" cap="none">
                <a:solidFill>
                  <a:schemeClr val="lt1"/>
                </a:solidFill>
                <a:latin typeface="Calibri"/>
                <a:ea typeface="Calibri"/>
                <a:cs typeface="Calibri"/>
                <a:sym typeface="Calibri"/>
              </a:rPr>
              <a:t> </a:t>
            </a:r>
            <a:endParaRPr sz="1800" b="0" i="0" u="none" strike="noStrike" cap="none">
              <a:solidFill>
                <a:schemeClr val="lt1"/>
              </a:solidFill>
              <a:latin typeface="Calibri"/>
              <a:ea typeface="Calibri"/>
              <a:cs typeface="Calibri"/>
              <a:sym typeface="Calibri"/>
            </a:endParaRPr>
          </a:p>
        </p:txBody>
      </p:sp>
      <p:sp>
        <p:nvSpPr>
          <p:cNvPr id="8" name="Google Shape;8;p1"/>
          <p:cNvSpPr txBox="1"/>
          <p:nvPr/>
        </p:nvSpPr>
        <p:spPr>
          <a:xfrm>
            <a:off x="7616387" y="6570058"/>
            <a:ext cx="2200124" cy="6616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FFFFFF"/>
              </a:buClr>
              <a:buSzPts val="1100"/>
              <a:buFont typeface="Arial"/>
              <a:buNone/>
            </a:pPr>
            <a:r>
              <a:rPr lang="it-IT" sz="1100" b="0" i="0" u="none" strike="noStrike" cap="none">
                <a:solidFill>
                  <a:srgbClr val="FFFFFF"/>
                </a:solidFill>
                <a:latin typeface="Roboto Light"/>
                <a:ea typeface="Roboto Light"/>
                <a:cs typeface="Roboto Light"/>
                <a:sym typeface="Roboto Light"/>
              </a:rPr>
              <a:t>pucv.cl</a:t>
            </a:r>
            <a:endParaRPr sz="1100" b="0" i="0" u="none" strike="noStrike" cap="none">
              <a:solidFill>
                <a:srgbClr val="FFFFFF"/>
              </a:solidFill>
              <a:latin typeface="Roboto Light"/>
              <a:ea typeface="Roboto Light"/>
              <a:cs typeface="Roboto Light"/>
              <a:sym typeface="Roboto Light"/>
            </a:endParaRPr>
          </a:p>
        </p:txBody>
      </p:sp>
      <p:sp>
        <p:nvSpPr>
          <p:cNvPr id="9" name="Google Shape;9;p1"/>
          <p:cNvSpPr/>
          <p:nvPr/>
        </p:nvSpPr>
        <p:spPr>
          <a:xfrm>
            <a:off x="0" y="1"/>
            <a:ext cx="9143999" cy="209715"/>
          </a:xfrm>
          <a:prstGeom prst="rect">
            <a:avLst/>
          </a:prstGeom>
          <a:solidFill>
            <a:srgbClr val="95373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19"/>
        <p:cNvGrpSpPr/>
        <p:nvPr/>
      </p:nvGrpSpPr>
      <p:grpSpPr>
        <a:xfrm>
          <a:off x="0" y="0"/>
          <a:ext cx="0" cy="0"/>
          <a:chOff x="0" y="0"/>
          <a:chExt cx="0" cy="0"/>
        </a:xfrm>
      </p:grpSpPr>
      <p:sp>
        <p:nvSpPr>
          <p:cNvPr id="20" name="Google Shape;20;p3"/>
          <p:cNvSpPr txBox="1"/>
          <p:nvPr/>
        </p:nvSpPr>
        <p:spPr>
          <a:xfrm>
            <a:off x="1005300" y="3806025"/>
            <a:ext cx="7133400" cy="1015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2000">
                <a:solidFill>
                  <a:srgbClr val="FFFFFF"/>
                </a:solidFill>
                <a:latin typeface="Roboto Medium"/>
                <a:ea typeface="Roboto Medium"/>
                <a:cs typeface="Roboto Medium"/>
                <a:sym typeface="Roboto Medium"/>
              </a:rPr>
              <a:t>Ruteo de Algoritmo </a:t>
            </a:r>
            <a:endParaRPr sz="2000">
              <a:solidFill>
                <a:srgbClr val="FFFFFF"/>
              </a:solidFill>
              <a:latin typeface="Roboto Medium"/>
              <a:ea typeface="Roboto Medium"/>
              <a:cs typeface="Roboto Medium"/>
              <a:sym typeface="Roboto Medium"/>
            </a:endParaRPr>
          </a:p>
          <a:p>
            <a:pPr marL="0" marR="0" lvl="0" indent="0" algn="ctr" rtl="0">
              <a:spcBef>
                <a:spcPts val="0"/>
              </a:spcBef>
              <a:spcAft>
                <a:spcPts val="0"/>
              </a:spcAft>
              <a:buNone/>
            </a:pPr>
            <a:r>
              <a:rPr lang="it-IT" sz="2000">
                <a:solidFill>
                  <a:srgbClr val="FFFFFF"/>
                </a:solidFill>
                <a:latin typeface="Roboto Medium"/>
                <a:ea typeface="Roboto Medium"/>
                <a:cs typeface="Roboto Medium"/>
                <a:sym typeface="Roboto Medium"/>
              </a:rPr>
              <a:t>“Simulated Annealing”</a:t>
            </a:r>
            <a:endParaRPr sz="2000">
              <a:solidFill>
                <a:srgbClr val="FFFFFF"/>
              </a:solidFill>
              <a:latin typeface="Roboto Medium"/>
              <a:ea typeface="Roboto Medium"/>
              <a:cs typeface="Roboto Medium"/>
              <a:sym typeface="Roboto Medium"/>
            </a:endParaRPr>
          </a:p>
          <a:p>
            <a:pPr marL="0" marR="0" lvl="0" indent="0" algn="l" rtl="0">
              <a:spcBef>
                <a:spcPts val="0"/>
              </a:spcBef>
              <a:spcAft>
                <a:spcPts val="0"/>
              </a:spcAft>
              <a:buNone/>
            </a:pPr>
            <a:endParaRPr sz="2000">
              <a:solidFill>
                <a:srgbClr val="FFFFFF"/>
              </a:solidFill>
              <a:latin typeface="Roboto Medium"/>
              <a:ea typeface="Roboto Medium"/>
              <a:cs typeface="Roboto Medium"/>
              <a:sym typeface="Roboto Medium"/>
            </a:endParaRPr>
          </a:p>
        </p:txBody>
      </p:sp>
      <p:sp>
        <p:nvSpPr>
          <p:cNvPr id="21" name="Google Shape;21;p3"/>
          <p:cNvSpPr txBox="1"/>
          <p:nvPr/>
        </p:nvSpPr>
        <p:spPr>
          <a:xfrm>
            <a:off x="245100" y="6056613"/>
            <a:ext cx="8653800" cy="400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1000">
                <a:solidFill>
                  <a:srgbClr val="FFFFFF"/>
                </a:solidFill>
                <a:latin typeface="Roboto Light"/>
                <a:ea typeface="Roboto Light"/>
                <a:cs typeface="Roboto Light"/>
                <a:sym typeface="Roboto Light"/>
              </a:rPr>
              <a:t>Magíster en Ingeniería Informática</a:t>
            </a:r>
            <a:endParaRPr sz="1000">
              <a:solidFill>
                <a:srgbClr val="FFFFFF"/>
              </a:solidFill>
              <a:latin typeface="Roboto Light"/>
              <a:ea typeface="Roboto Light"/>
              <a:cs typeface="Roboto Light"/>
              <a:sym typeface="Roboto Light"/>
            </a:endParaRPr>
          </a:p>
          <a:p>
            <a:pPr marL="0" marR="0" lvl="0" indent="0" algn="ctr" rtl="0">
              <a:spcBef>
                <a:spcPts val="0"/>
              </a:spcBef>
              <a:spcAft>
                <a:spcPts val="0"/>
              </a:spcAft>
              <a:buNone/>
            </a:pPr>
            <a:r>
              <a:rPr lang="it-IT" sz="1000">
                <a:solidFill>
                  <a:srgbClr val="FFFFFF"/>
                </a:solidFill>
                <a:latin typeface="Roboto Light"/>
                <a:ea typeface="Roboto Light"/>
                <a:cs typeface="Roboto Light"/>
                <a:sym typeface="Roboto Light"/>
              </a:rPr>
              <a:t>Valparaíso, 11 de Julio 2025</a:t>
            </a:r>
            <a:endParaRPr sz="1000">
              <a:solidFill>
                <a:srgbClr val="FFFFFF"/>
              </a:solidFill>
              <a:latin typeface="Roboto Light"/>
              <a:ea typeface="Roboto Light"/>
              <a:cs typeface="Roboto Light"/>
              <a:sym typeface="Roboto Light"/>
            </a:endParaRPr>
          </a:p>
        </p:txBody>
      </p:sp>
      <p:sp>
        <p:nvSpPr>
          <p:cNvPr id="22" name="Google Shape;22;p3"/>
          <p:cNvSpPr txBox="1"/>
          <p:nvPr/>
        </p:nvSpPr>
        <p:spPr>
          <a:xfrm>
            <a:off x="6414000" y="4974313"/>
            <a:ext cx="2484900" cy="692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300" b="1">
                <a:solidFill>
                  <a:schemeClr val="lt1"/>
                </a:solidFill>
                <a:latin typeface="Roboto"/>
                <a:ea typeface="Roboto"/>
                <a:cs typeface="Roboto"/>
                <a:sym typeface="Roboto"/>
              </a:rPr>
              <a:t>Grupo 3:	</a:t>
            </a:r>
            <a:r>
              <a:rPr lang="it-IT" sz="1300">
                <a:solidFill>
                  <a:schemeClr val="lt1"/>
                </a:solidFill>
                <a:latin typeface="Roboto Light"/>
                <a:ea typeface="Roboto Light"/>
                <a:cs typeface="Roboto Light"/>
                <a:sym typeface="Roboto Light"/>
              </a:rPr>
              <a:t>Javier Pujol T.</a:t>
            </a:r>
            <a:endParaRPr sz="1300">
              <a:solidFill>
                <a:schemeClr val="lt1"/>
              </a:solidFill>
              <a:latin typeface="Roboto Light"/>
              <a:ea typeface="Roboto Light"/>
              <a:cs typeface="Roboto Light"/>
              <a:sym typeface="Roboto Light"/>
            </a:endParaRPr>
          </a:p>
          <a:p>
            <a:pPr marL="457200" marR="0" lvl="0" indent="457200" algn="l" rtl="0">
              <a:spcBef>
                <a:spcPts val="0"/>
              </a:spcBef>
              <a:spcAft>
                <a:spcPts val="0"/>
              </a:spcAft>
              <a:buNone/>
            </a:pPr>
            <a:r>
              <a:rPr lang="it-IT" sz="1300">
                <a:solidFill>
                  <a:schemeClr val="lt1"/>
                </a:solidFill>
                <a:latin typeface="Roboto Light"/>
                <a:ea typeface="Roboto Light"/>
                <a:cs typeface="Roboto Light"/>
                <a:sym typeface="Roboto Light"/>
              </a:rPr>
              <a:t>José Solís A.</a:t>
            </a:r>
            <a:endParaRPr sz="1300">
              <a:solidFill>
                <a:schemeClr val="lt1"/>
              </a:solidFill>
              <a:latin typeface="Roboto Light"/>
              <a:ea typeface="Roboto Light"/>
              <a:cs typeface="Roboto Light"/>
              <a:sym typeface="Roboto Light"/>
            </a:endParaRPr>
          </a:p>
          <a:p>
            <a:pPr marL="457200" marR="0" lvl="0" indent="457200" algn="l" rtl="0">
              <a:spcBef>
                <a:spcPts val="0"/>
              </a:spcBef>
              <a:spcAft>
                <a:spcPts val="0"/>
              </a:spcAft>
              <a:buNone/>
            </a:pPr>
            <a:r>
              <a:rPr lang="it-IT" sz="1300">
                <a:solidFill>
                  <a:schemeClr val="lt1"/>
                </a:solidFill>
                <a:latin typeface="Roboto Light"/>
                <a:ea typeface="Roboto Light"/>
                <a:cs typeface="Roboto Light"/>
                <a:sym typeface="Roboto Light"/>
              </a:rPr>
              <a:t>Yeison Severino R.</a:t>
            </a:r>
            <a:endParaRPr sz="1600">
              <a:solidFill>
                <a:schemeClr val="lt1"/>
              </a:solidFill>
              <a:latin typeface="Roboto Light"/>
              <a:ea typeface="Roboto Light"/>
              <a:cs typeface="Roboto Light"/>
              <a:sym typeface="Roboto Light"/>
            </a:endParaRPr>
          </a:p>
        </p:txBody>
      </p:sp>
      <p:sp>
        <p:nvSpPr>
          <p:cNvPr id="23" name="Google Shape;23;p3"/>
          <p:cNvSpPr txBox="1"/>
          <p:nvPr/>
        </p:nvSpPr>
        <p:spPr>
          <a:xfrm>
            <a:off x="2644500" y="4702696"/>
            <a:ext cx="38550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1600">
                <a:solidFill>
                  <a:srgbClr val="FFFFFF"/>
                </a:solidFill>
                <a:latin typeface="Roboto Medium"/>
                <a:ea typeface="Roboto Medium"/>
                <a:cs typeface="Roboto Medium"/>
                <a:sym typeface="Roboto Medium"/>
              </a:rPr>
              <a:t>(Recocido Simulado)</a:t>
            </a:r>
            <a:endParaRPr sz="1600">
              <a:solidFill>
                <a:srgbClr val="FFFFFF"/>
              </a:solidFill>
              <a:latin typeface="Roboto Medium"/>
              <a:ea typeface="Roboto Medium"/>
              <a:cs typeface="Roboto Medium"/>
              <a:sym typeface="Roboto Medium"/>
            </a:endParaRPr>
          </a:p>
        </p:txBody>
      </p:sp>
      <p:pic>
        <p:nvPicPr>
          <p:cNvPr id="24" name="Google Shape;24;p3" title="logo_smaller-01.png"/>
          <p:cNvPicPr preferRelativeResize="0"/>
          <p:nvPr/>
        </p:nvPicPr>
        <p:blipFill>
          <a:blip r:embed="rId4">
            <a:alphaModFix/>
          </a:blip>
          <a:stretch>
            <a:fillRect/>
          </a:stretch>
        </p:blipFill>
        <p:spPr>
          <a:xfrm>
            <a:off x="6038625" y="5819525"/>
            <a:ext cx="2711376" cy="7092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64716DE1-8AC5-0C1C-2C14-A81BDF498F46}"/>
            </a:ext>
          </a:extLst>
        </p:cNvPr>
        <p:cNvGrpSpPr/>
        <p:nvPr/>
      </p:nvGrpSpPr>
      <p:grpSpPr>
        <a:xfrm>
          <a:off x="0" y="0"/>
          <a:ext cx="0" cy="0"/>
          <a:chOff x="0" y="0"/>
          <a:chExt cx="0" cy="0"/>
        </a:xfrm>
      </p:grpSpPr>
      <p:sp>
        <p:nvSpPr>
          <p:cNvPr id="80" name="Google Shape;80;p10">
            <a:extLst>
              <a:ext uri="{FF2B5EF4-FFF2-40B4-BE49-F238E27FC236}">
                <a16:creationId xmlns:a16="http://schemas.microsoft.com/office/drawing/2014/main" id="{4B8141A6-F9F2-F930-5362-ED6BBF20A665}"/>
              </a:ext>
            </a:extLst>
          </p:cNvPr>
          <p:cNvSpPr txBox="1"/>
          <p:nvPr/>
        </p:nvSpPr>
        <p:spPr>
          <a:xfrm>
            <a:off x="580872" y="639400"/>
            <a:ext cx="7243500" cy="338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600" dirty="0">
                <a:solidFill>
                  <a:srgbClr val="953734"/>
                </a:solidFill>
                <a:latin typeface="Roboto Medium"/>
                <a:ea typeface="Roboto Medium"/>
                <a:cs typeface="Roboto Medium"/>
                <a:sym typeface="Roboto Medium"/>
              </a:rPr>
              <a:t>5. Ruteo Algoritmo: Conclusión</a:t>
            </a:r>
            <a:endParaRPr sz="1600" dirty="0">
              <a:solidFill>
                <a:srgbClr val="953734"/>
              </a:solidFill>
              <a:latin typeface="Roboto Medium"/>
              <a:ea typeface="Roboto Medium"/>
              <a:cs typeface="Roboto Medium"/>
              <a:sym typeface="Roboto Medium"/>
            </a:endParaRPr>
          </a:p>
        </p:txBody>
      </p:sp>
      <p:sp>
        <p:nvSpPr>
          <p:cNvPr id="3" name="CuadroTexto 2">
            <a:extLst>
              <a:ext uri="{FF2B5EF4-FFF2-40B4-BE49-F238E27FC236}">
                <a16:creationId xmlns:a16="http://schemas.microsoft.com/office/drawing/2014/main" id="{41881E7B-AF48-A3E6-95CC-438CABAFA01F}"/>
              </a:ext>
            </a:extLst>
          </p:cNvPr>
          <p:cNvSpPr txBox="1"/>
          <p:nvPr/>
        </p:nvSpPr>
        <p:spPr>
          <a:xfrm>
            <a:off x="727710" y="1360051"/>
            <a:ext cx="7688580" cy="4028475"/>
          </a:xfrm>
          <a:prstGeom prst="rect">
            <a:avLst/>
          </a:prstGeom>
          <a:noFill/>
        </p:spPr>
        <p:txBody>
          <a:bodyPr wrap="square">
            <a:spAutoFit/>
          </a:bodyPr>
          <a:lstStyle/>
          <a:p>
            <a:pPr>
              <a:lnSpc>
                <a:spcPct val="150000"/>
              </a:lnSpc>
              <a:buNone/>
            </a:pPr>
            <a:r>
              <a:rPr lang="es-MX" dirty="0">
                <a:solidFill>
                  <a:schemeClr val="accent1">
                    <a:lumMod val="75000"/>
                  </a:schemeClr>
                </a:solidFill>
              </a:rPr>
              <a:t>Respecto de nuestro PDF que nos tocó analizar podemos concluir 3 visiones:</a:t>
            </a:r>
          </a:p>
          <a:p>
            <a:pPr>
              <a:lnSpc>
                <a:spcPct val="150000"/>
              </a:lnSpc>
              <a:buNone/>
            </a:pPr>
            <a:endParaRPr lang="es-MX" dirty="0">
              <a:solidFill>
                <a:schemeClr val="accent1">
                  <a:lumMod val="75000"/>
                </a:schemeClr>
              </a:solidFill>
            </a:endParaRPr>
          </a:p>
          <a:p>
            <a:pPr marL="342900" indent="-342900">
              <a:lnSpc>
                <a:spcPct val="150000"/>
              </a:lnSpc>
              <a:buAutoNum type="arabicPeriod"/>
            </a:pPr>
            <a:r>
              <a:rPr lang="es-MX" sz="1200" dirty="0">
                <a:solidFill>
                  <a:schemeClr val="accent1">
                    <a:lumMod val="75000"/>
                  </a:schemeClr>
                </a:solidFill>
              </a:rPr>
              <a:t>Parte Teórica: Aprendimos que el recocido simulado no busca solo mejorar en cada paso, sino que acepta retrocesos para salir de soluciones atrapadas. Este enfoque permite explorar mejor el espacio de soluciones en problemas complejos.</a:t>
            </a:r>
          </a:p>
          <a:p>
            <a:pPr marL="342900" indent="-342900">
              <a:lnSpc>
                <a:spcPct val="150000"/>
              </a:lnSpc>
              <a:buAutoNum type="arabicPeriod"/>
            </a:pPr>
            <a:endParaRPr lang="es-MX" sz="1200" dirty="0">
              <a:solidFill>
                <a:schemeClr val="accent1">
                  <a:lumMod val="75000"/>
                </a:schemeClr>
              </a:solidFill>
            </a:endParaRPr>
          </a:p>
          <a:p>
            <a:pPr marL="342900" indent="-342900">
              <a:lnSpc>
                <a:spcPct val="150000"/>
              </a:lnSpc>
              <a:buAutoNum type="arabicPeriod"/>
            </a:pPr>
            <a:r>
              <a:rPr lang="es-MX" sz="1200" dirty="0">
                <a:solidFill>
                  <a:schemeClr val="accent1">
                    <a:lumMod val="75000"/>
                  </a:schemeClr>
                </a:solidFill>
              </a:rPr>
              <a:t>Del Ejercicio Aplicado: Vimos cómo las decisiones probabilísticas permiten avanzar incluso con soluciones no óptimas. Esto mostró en la práctica que se pueden alcanzar buenas soluciones sin seguir un camino directo.</a:t>
            </a:r>
          </a:p>
          <a:p>
            <a:pPr marL="342900" indent="-342900">
              <a:lnSpc>
                <a:spcPct val="150000"/>
              </a:lnSpc>
              <a:buAutoNum type="arabicPeriod"/>
            </a:pPr>
            <a:endParaRPr lang="es-MX" sz="1200" dirty="0">
              <a:solidFill>
                <a:schemeClr val="accent1">
                  <a:lumMod val="75000"/>
                </a:schemeClr>
              </a:solidFill>
            </a:endParaRPr>
          </a:p>
          <a:p>
            <a:pPr marL="342900" indent="-342900">
              <a:lnSpc>
                <a:spcPct val="150000"/>
              </a:lnSpc>
              <a:buAutoNum type="arabicPeriod"/>
            </a:pPr>
            <a:r>
              <a:rPr lang="es-MX" sz="1200" dirty="0">
                <a:solidFill>
                  <a:schemeClr val="accent1">
                    <a:lumMod val="75000"/>
                  </a:schemeClr>
                </a:solidFill>
              </a:rPr>
              <a:t>Conclusión General: El ejercicio nos mostró que en optimización no siempre se debe elegir la mejor opción inmediata. A veces es necesario aceptar soluciones peores temporalmente para poder encontrar un mejor resultado final. El recocido simulado nos enseña a tomar decisiones estratégicas con una mirada más amplia.</a:t>
            </a:r>
          </a:p>
        </p:txBody>
      </p:sp>
    </p:spTree>
    <p:extLst>
      <p:ext uri="{BB962C8B-B14F-4D97-AF65-F5344CB8AC3E}">
        <p14:creationId xmlns:p14="http://schemas.microsoft.com/office/powerpoint/2010/main" val="3756747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100"/>
        <p:cNvGrpSpPr/>
        <p:nvPr/>
      </p:nvGrpSpPr>
      <p:grpSpPr>
        <a:xfrm>
          <a:off x="0" y="0"/>
          <a:ext cx="0" cy="0"/>
          <a:chOff x="0" y="0"/>
          <a:chExt cx="0" cy="0"/>
        </a:xfrm>
      </p:grpSpPr>
      <p:sp>
        <p:nvSpPr>
          <p:cNvPr id="101" name="Google Shape;101;p12"/>
          <p:cNvSpPr txBox="1"/>
          <p:nvPr/>
        </p:nvSpPr>
        <p:spPr>
          <a:xfrm>
            <a:off x="1005300" y="3806025"/>
            <a:ext cx="7133400" cy="1015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2000">
                <a:solidFill>
                  <a:srgbClr val="FFFFFF"/>
                </a:solidFill>
                <a:latin typeface="Roboto Medium"/>
                <a:ea typeface="Roboto Medium"/>
                <a:cs typeface="Roboto Medium"/>
                <a:sym typeface="Roboto Medium"/>
              </a:rPr>
              <a:t>Ruteo de Algoritmo </a:t>
            </a:r>
            <a:endParaRPr sz="2000">
              <a:solidFill>
                <a:srgbClr val="FFFFFF"/>
              </a:solidFill>
              <a:latin typeface="Roboto Medium"/>
              <a:ea typeface="Roboto Medium"/>
              <a:cs typeface="Roboto Medium"/>
              <a:sym typeface="Roboto Medium"/>
            </a:endParaRPr>
          </a:p>
          <a:p>
            <a:pPr marL="0" marR="0" lvl="0" indent="0" algn="ctr" rtl="0">
              <a:spcBef>
                <a:spcPts val="0"/>
              </a:spcBef>
              <a:spcAft>
                <a:spcPts val="0"/>
              </a:spcAft>
              <a:buNone/>
            </a:pPr>
            <a:r>
              <a:rPr lang="it-IT" sz="2000">
                <a:solidFill>
                  <a:srgbClr val="FFFFFF"/>
                </a:solidFill>
                <a:latin typeface="Roboto Medium"/>
                <a:ea typeface="Roboto Medium"/>
                <a:cs typeface="Roboto Medium"/>
                <a:sym typeface="Roboto Medium"/>
              </a:rPr>
              <a:t>“Simulated Annealing”</a:t>
            </a:r>
            <a:endParaRPr sz="2000">
              <a:solidFill>
                <a:srgbClr val="FFFFFF"/>
              </a:solidFill>
              <a:latin typeface="Roboto Medium"/>
              <a:ea typeface="Roboto Medium"/>
              <a:cs typeface="Roboto Medium"/>
              <a:sym typeface="Roboto Medium"/>
            </a:endParaRPr>
          </a:p>
          <a:p>
            <a:pPr marL="0" marR="0" lvl="0" indent="0" algn="l" rtl="0">
              <a:spcBef>
                <a:spcPts val="0"/>
              </a:spcBef>
              <a:spcAft>
                <a:spcPts val="0"/>
              </a:spcAft>
              <a:buNone/>
            </a:pPr>
            <a:endParaRPr sz="2000">
              <a:solidFill>
                <a:srgbClr val="FFFFFF"/>
              </a:solidFill>
              <a:latin typeface="Roboto Medium"/>
              <a:ea typeface="Roboto Medium"/>
              <a:cs typeface="Roboto Medium"/>
              <a:sym typeface="Roboto Medium"/>
            </a:endParaRPr>
          </a:p>
        </p:txBody>
      </p:sp>
      <p:sp>
        <p:nvSpPr>
          <p:cNvPr id="102" name="Google Shape;102;p12"/>
          <p:cNvSpPr txBox="1"/>
          <p:nvPr/>
        </p:nvSpPr>
        <p:spPr>
          <a:xfrm>
            <a:off x="245100" y="6056613"/>
            <a:ext cx="8653800" cy="400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1000">
                <a:solidFill>
                  <a:srgbClr val="FFFFFF"/>
                </a:solidFill>
                <a:latin typeface="Roboto Light"/>
                <a:ea typeface="Roboto Light"/>
                <a:cs typeface="Roboto Light"/>
                <a:sym typeface="Roboto Light"/>
              </a:rPr>
              <a:t>Magíster en Ingeniería Informática</a:t>
            </a:r>
            <a:endParaRPr sz="1000">
              <a:solidFill>
                <a:srgbClr val="FFFFFF"/>
              </a:solidFill>
              <a:latin typeface="Roboto Light"/>
              <a:ea typeface="Roboto Light"/>
              <a:cs typeface="Roboto Light"/>
              <a:sym typeface="Roboto Light"/>
            </a:endParaRPr>
          </a:p>
          <a:p>
            <a:pPr marL="0" marR="0" lvl="0" indent="0" algn="ctr" rtl="0">
              <a:spcBef>
                <a:spcPts val="0"/>
              </a:spcBef>
              <a:spcAft>
                <a:spcPts val="0"/>
              </a:spcAft>
              <a:buNone/>
            </a:pPr>
            <a:r>
              <a:rPr lang="it-IT" sz="1000">
                <a:solidFill>
                  <a:srgbClr val="FFFFFF"/>
                </a:solidFill>
                <a:latin typeface="Roboto Light"/>
                <a:ea typeface="Roboto Light"/>
                <a:cs typeface="Roboto Light"/>
                <a:sym typeface="Roboto Light"/>
              </a:rPr>
              <a:t>Valparaíso, 11 de Julio 2025</a:t>
            </a:r>
            <a:endParaRPr sz="1000">
              <a:solidFill>
                <a:srgbClr val="FFFFFF"/>
              </a:solidFill>
              <a:latin typeface="Roboto Light"/>
              <a:ea typeface="Roboto Light"/>
              <a:cs typeface="Roboto Light"/>
              <a:sym typeface="Roboto Light"/>
            </a:endParaRPr>
          </a:p>
        </p:txBody>
      </p:sp>
      <p:sp>
        <p:nvSpPr>
          <p:cNvPr id="103" name="Google Shape;103;p12"/>
          <p:cNvSpPr txBox="1"/>
          <p:nvPr/>
        </p:nvSpPr>
        <p:spPr>
          <a:xfrm>
            <a:off x="6414000" y="4974313"/>
            <a:ext cx="2484900" cy="692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300" b="1">
                <a:solidFill>
                  <a:schemeClr val="lt1"/>
                </a:solidFill>
                <a:latin typeface="Roboto"/>
                <a:ea typeface="Roboto"/>
                <a:cs typeface="Roboto"/>
                <a:sym typeface="Roboto"/>
              </a:rPr>
              <a:t>Grupo 3:	</a:t>
            </a:r>
            <a:r>
              <a:rPr lang="it-IT" sz="1300">
                <a:solidFill>
                  <a:schemeClr val="lt1"/>
                </a:solidFill>
                <a:latin typeface="Roboto Light"/>
                <a:ea typeface="Roboto Light"/>
                <a:cs typeface="Roboto Light"/>
                <a:sym typeface="Roboto Light"/>
              </a:rPr>
              <a:t>Javier Pujol T.</a:t>
            </a:r>
            <a:endParaRPr sz="1300">
              <a:solidFill>
                <a:schemeClr val="lt1"/>
              </a:solidFill>
              <a:latin typeface="Roboto Light"/>
              <a:ea typeface="Roboto Light"/>
              <a:cs typeface="Roboto Light"/>
              <a:sym typeface="Roboto Light"/>
            </a:endParaRPr>
          </a:p>
          <a:p>
            <a:pPr marL="457200" marR="0" lvl="0" indent="457200" algn="l" rtl="0">
              <a:spcBef>
                <a:spcPts val="0"/>
              </a:spcBef>
              <a:spcAft>
                <a:spcPts val="0"/>
              </a:spcAft>
              <a:buNone/>
            </a:pPr>
            <a:r>
              <a:rPr lang="it-IT" sz="1300">
                <a:solidFill>
                  <a:schemeClr val="lt1"/>
                </a:solidFill>
                <a:latin typeface="Roboto Light"/>
                <a:ea typeface="Roboto Light"/>
                <a:cs typeface="Roboto Light"/>
                <a:sym typeface="Roboto Light"/>
              </a:rPr>
              <a:t>José Solís A.</a:t>
            </a:r>
            <a:endParaRPr sz="1300">
              <a:solidFill>
                <a:schemeClr val="lt1"/>
              </a:solidFill>
              <a:latin typeface="Roboto Light"/>
              <a:ea typeface="Roboto Light"/>
              <a:cs typeface="Roboto Light"/>
              <a:sym typeface="Roboto Light"/>
            </a:endParaRPr>
          </a:p>
          <a:p>
            <a:pPr marL="457200" marR="0" lvl="0" indent="457200" algn="l" rtl="0">
              <a:spcBef>
                <a:spcPts val="0"/>
              </a:spcBef>
              <a:spcAft>
                <a:spcPts val="0"/>
              </a:spcAft>
              <a:buNone/>
            </a:pPr>
            <a:r>
              <a:rPr lang="it-IT" sz="1300">
                <a:solidFill>
                  <a:schemeClr val="lt1"/>
                </a:solidFill>
                <a:latin typeface="Roboto Light"/>
                <a:ea typeface="Roboto Light"/>
                <a:cs typeface="Roboto Light"/>
                <a:sym typeface="Roboto Light"/>
              </a:rPr>
              <a:t>Yeison Severino R.</a:t>
            </a:r>
            <a:endParaRPr sz="1600">
              <a:solidFill>
                <a:schemeClr val="lt1"/>
              </a:solidFill>
              <a:latin typeface="Roboto Light"/>
              <a:ea typeface="Roboto Light"/>
              <a:cs typeface="Roboto Light"/>
              <a:sym typeface="Roboto Light"/>
            </a:endParaRPr>
          </a:p>
        </p:txBody>
      </p:sp>
      <p:sp>
        <p:nvSpPr>
          <p:cNvPr id="104" name="Google Shape;104;p12"/>
          <p:cNvSpPr txBox="1"/>
          <p:nvPr/>
        </p:nvSpPr>
        <p:spPr>
          <a:xfrm>
            <a:off x="2644500" y="4702696"/>
            <a:ext cx="38550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1600">
                <a:solidFill>
                  <a:srgbClr val="FFFFFF"/>
                </a:solidFill>
                <a:latin typeface="Roboto Medium"/>
                <a:ea typeface="Roboto Medium"/>
                <a:cs typeface="Roboto Medium"/>
                <a:sym typeface="Roboto Medium"/>
              </a:rPr>
              <a:t>(Recocido Simulado)</a:t>
            </a:r>
            <a:endParaRPr sz="1600">
              <a:solidFill>
                <a:srgbClr val="FFFFFF"/>
              </a:solidFill>
              <a:latin typeface="Roboto Medium"/>
              <a:ea typeface="Roboto Medium"/>
              <a:cs typeface="Roboto Medium"/>
              <a:sym typeface="Roboto Medium"/>
            </a:endParaRPr>
          </a:p>
        </p:txBody>
      </p:sp>
      <p:pic>
        <p:nvPicPr>
          <p:cNvPr id="105" name="Google Shape;105;p12" title="logo_smaller-01.png"/>
          <p:cNvPicPr preferRelativeResize="0"/>
          <p:nvPr/>
        </p:nvPicPr>
        <p:blipFill>
          <a:blip r:embed="rId4">
            <a:alphaModFix/>
          </a:blip>
          <a:stretch>
            <a:fillRect/>
          </a:stretch>
        </p:blipFill>
        <p:spPr>
          <a:xfrm>
            <a:off x="6038625" y="5819525"/>
            <a:ext cx="2711376" cy="709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
        <p:cNvGrpSpPr/>
        <p:nvPr/>
      </p:nvGrpSpPr>
      <p:grpSpPr>
        <a:xfrm>
          <a:off x="0" y="0"/>
          <a:ext cx="0" cy="0"/>
          <a:chOff x="0" y="0"/>
          <a:chExt cx="0" cy="0"/>
        </a:xfrm>
      </p:grpSpPr>
      <p:sp>
        <p:nvSpPr>
          <p:cNvPr id="29" name="Google Shape;29;p4"/>
          <p:cNvSpPr txBox="1"/>
          <p:nvPr/>
        </p:nvSpPr>
        <p:spPr>
          <a:xfrm>
            <a:off x="601428" y="1019819"/>
            <a:ext cx="385504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600">
                <a:solidFill>
                  <a:srgbClr val="953734"/>
                </a:solidFill>
                <a:latin typeface="Roboto Medium"/>
                <a:ea typeface="Roboto Medium"/>
                <a:cs typeface="Roboto Medium"/>
                <a:sym typeface="Roboto Medium"/>
              </a:rPr>
              <a:t>Índice</a:t>
            </a:r>
            <a:endParaRPr sz="1600">
              <a:solidFill>
                <a:srgbClr val="953734"/>
              </a:solidFill>
              <a:latin typeface="Roboto Medium"/>
              <a:ea typeface="Roboto Medium"/>
              <a:cs typeface="Roboto Medium"/>
              <a:sym typeface="Roboto Medium"/>
            </a:endParaRPr>
          </a:p>
        </p:txBody>
      </p:sp>
      <p:sp>
        <p:nvSpPr>
          <p:cNvPr id="30" name="Google Shape;30;p4"/>
          <p:cNvSpPr txBox="1"/>
          <p:nvPr/>
        </p:nvSpPr>
        <p:spPr>
          <a:xfrm>
            <a:off x="838027" y="1759348"/>
            <a:ext cx="6639000" cy="2554505"/>
          </a:xfrm>
          <a:prstGeom prst="rect">
            <a:avLst/>
          </a:prstGeom>
          <a:noFill/>
          <a:ln>
            <a:noFill/>
          </a:ln>
        </p:spPr>
        <p:txBody>
          <a:bodyPr spcFirstLastPara="1" wrap="square" lIns="91425" tIns="45700" rIns="91425" bIns="45700" anchor="t" anchorCtr="0">
            <a:spAutoFit/>
          </a:bodyPr>
          <a:lstStyle/>
          <a:p>
            <a:pPr marL="342900" lvl="0" indent="-342900">
              <a:lnSpc>
                <a:spcPct val="200000"/>
              </a:lnSpc>
              <a:buClr>
                <a:srgbClr val="17365D"/>
              </a:buClr>
              <a:buSzPts val="1600"/>
              <a:buAutoNum type="arabicPeriod"/>
            </a:pPr>
            <a:r>
              <a:rPr lang="it-IT" sz="1600" dirty="0">
                <a:solidFill>
                  <a:schemeClr val="accent1">
                    <a:lumMod val="75000"/>
                  </a:schemeClr>
                </a:solidFill>
                <a:latin typeface="Roboto Medium"/>
                <a:ea typeface="Roboto Medium"/>
                <a:cs typeface="Roboto Medium"/>
                <a:sym typeface="Roboto Medium"/>
              </a:rPr>
              <a:t>Recocido Simulado (Simulated Annealing)</a:t>
            </a:r>
            <a:r>
              <a:rPr lang="it-IT" sz="1600" dirty="0">
                <a:solidFill>
                  <a:schemeClr val="accent1">
                    <a:lumMod val="75000"/>
                  </a:schemeClr>
                </a:solidFill>
                <a:latin typeface="Roboto Light"/>
                <a:ea typeface="Roboto Light"/>
                <a:cs typeface="Roboto Light"/>
                <a:sym typeface="Roboto Light"/>
              </a:rPr>
              <a:t>.</a:t>
            </a:r>
          </a:p>
          <a:p>
            <a:pPr marL="342900" lvl="0" indent="-342900">
              <a:lnSpc>
                <a:spcPct val="200000"/>
              </a:lnSpc>
              <a:buClr>
                <a:srgbClr val="17365D"/>
              </a:buClr>
              <a:buSzPts val="1600"/>
              <a:buAutoNum type="arabicPeriod"/>
            </a:pPr>
            <a:r>
              <a:rPr lang="it-IT" sz="1600" dirty="0">
                <a:solidFill>
                  <a:schemeClr val="accent1">
                    <a:lumMod val="75000"/>
                  </a:schemeClr>
                </a:solidFill>
                <a:latin typeface="Roboto Medium"/>
                <a:ea typeface="Roboto Medium"/>
                <a:cs typeface="Roboto Medium"/>
                <a:sym typeface="Roboto Medium"/>
              </a:rPr>
              <a:t>Recocido Simulado – Parametrización y Definiciones.</a:t>
            </a:r>
            <a:endParaRPr lang="es-CL" sz="1600" dirty="0">
              <a:solidFill>
                <a:schemeClr val="accent1">
                  <a:lumMod val="75000"/>
                </a:schemeClr>
              </a:solidFill>
              <a:latin typeface="Roboto Light"/>
              <a:ea typeface="Roboto Light"/>
              <a:cs typeface="Roboto Light"/>
              <a:sym typeface="Roboto Light"/>
            </a:endParaRPr>
          </a:p>
          <a:p>
            <a:pPr marL="342900" lvl="0" indent="-342900">
              <a:lnSpc>
                <a:spcPct val="200000"/>
              </a:lnSpc>
              <a:buClr>
                <a:srgbClr val="17365D"/>
              </a:buClr>
              <a:buSzPts val="1600"/>
              <a:buAutoNum type="arabicPeriod"/>
            </a:pPr>
            <a:r>
              <a:rPr lang="it-IT" sz="1600" dirty="0">
                <a:solidFill>
                  <a:schemeClr val="accent1">
                    <a:lumMod val="75000"/>
                  </a:schemeClr>
                </a:solidFill>
                <a:latin typeface="Roboto Medium"/>
                <a:ea typeface="Roboto Medium"/>
                <a:cs typeface="Roboto Medium"/>
                <a:sym typeface="Roboto Medium"/>
              </a:rPr>
              <a:t>Recocido Simulado – ¿Cómo funciona el algoritmo?.</a:t>
            </a:r>
          </a:p>
          <a:p>
            <a:pPr marL="342900" lvl="0" indent="-342900">
              <a:lnSpc>
                <a:spcPct val="200000"/>
              </a:lnSpc>
              <a:buClr>
                <a:srgbClr val="17365D"/>
              </a:buClr>
              <a:buSzPts val="1600"/>
              <a:buAutoNum type="arabicPeriod"/>
            </a:pPr>
            <a:r>
              <a:rPr lang="es-MX" sz="1600" dirty="0">
                <a:solidFill>
                  <a:schemeClr val="accent1">
                    <a:lumMod val="75000"/>
                  </a:schemeClr>
                </a:solidFill>
                <a:latin typeface="Roboto Medium"/>
                <a:ea typeface="Roboto Medium"/>
                <a:cs typeface="Roboto Medium"/>
                <a:sym typeface="Roboto Medium"/>
              </a:rPr>
              <a:t>Ruteo Algoritmo: Selección de Rutas.</a:t>
            </a:r>
          </a:p>
          <a:p>
            <a:pPr marL="342900" lvl="0" indent="-342900">
              <a:lnSpc>
                <a:spcPct val="200000"/>
              </a:lnSpc>
              <a:buClr>
                <a:srgbClr val="17365D"/>
              </a:buClr>
              <a:buSzPts val="1600"/>
              <a:buAutoNum type="arabicPeriod"/>
            </a:pPr>
            <a:r>
              <a:rPr lang="it-IT" sz="1600" dirty="0">
                <a:solidFill>
                  <a:schemeClr val="accent1">
                    <a:lumMod val="75000"/>
                  </a:schemeClr>
                </a:solidFill>
                <a:latin typeface="Roboto Medium"/>
                <a:ea typeface="Roboto Medium"/>
                <a:cs typeface="Roboto Medium"/>
                <a:sym typeface="Roboto Medium"/>
              </a:rPr>
              <a:t>Ruteo Algoritmo: Conclusión</a:t>
            </a:r>
            <a:endParaRPr sz="1600" dirty="0">
              <a:solidFill>
                <a:schemeClr val="accent1">
                  <a:lumMod val="75000"/>
                </a:schemeClr>
              </a:solidFill>
              <a:latin typeface="Roboto Light"/>
              <a:ea typeface="Roboto Light"/>
              <a:cs typeface="Roboto Light"/>
              <a:sym typeface="Roboto Ligh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pic>
        <p:nvPicPr>
          <p:cNvPr id="37" name="Google Shape;37;p5"/>
          <p:cNvPicPr preferRelativeResize="0"/>
          <p:nvPr/>
        </p:nvPicPr>
        <p:blipFill>
          <a:blip r:embed="rId3">
            <a:alphaModFix/>
          </a:blip>
          <a:stretch>
            <a:fillRect/>
          </a:stretch>
        </p:blipFill>
        <p:spPr>
          <a:xfrm>
            <a:off x="71561" y="1272639"/>
            <a:ext cx="1625094" cy="1174875"/>
          </a:xfrm>
          <a:prstGeom prst="rect">
            <a:avLst/>
          </a:prstGeom>
          <a:noFill/>
          <a:ln>
            <a:noFill/>
          </a:ln>
        </p:spPr>
      </p:pic>
      <p:sp>
        <p:nvSpPr>
          <p:cNvPr id="35" name="Google Shape;35;p5"/>
          <p:cNvSpPr txBox="1"/>
          <p:nvPr/>
        </p:nvSpPr>
        <p:spPr>
          <a:xfrm>
            <a:off x="303247" y="727550"/>
            <a:ext cx="7243500" cy="338700"/>
          </a:xfrm>
          <a:prstGeom prst="rect">
            <a:avLst/>
          </a:prstGeom>
          <a:noFill/>
          <a:ln>
            <a:noFill/>
          </a:ln>
        </p:spPr>
        <p:txBody>
          <a:bodyPr spcFirstLastPara="1" wrap="square" lIns="91425" tIns="45700" rIns="91425" bIns="45700" anchor="t" anchorCtr="0">
            <a:spAutoFit/>
          </a:bodyPr>
          <a:lstStyle/>
          <a:p>
            <a:pPr lvl="0"/>
            <a:r>
              <a:rPr lang="it-IT" sz="1600" dirty="0">
                <a:solidFill>
                  <a:srgbClr val="953734"/>
                </a:solidFill>
                <a:latin typeface="Roboto Medium"/>
                <a:ea typeface="Roboto Medium"/>
                <a:cs typeface="Roboto Medium"/>
                <a:sym typeface="Roboto Medium"/>
              </a:rPr>
              <a:t>1. Recocido Simulado (Simulated Annealing).</a:t>
            </a:r>
            <a:endParaRPr sz="1600" dirty="0">
              <a:solidFill>
                <a:srgbClr val="953734"/>
              </a:solidFill>
              <a:latin typeface="Roboto Medium"/>
              <a:ea typeface="Roboto Medium"/>
              <a:cs typeface="Roboto Medium"/>
              <a:sym typeface="Roboto Medium"/>
            </a:endParaRPr>
          </a:p>
        </p:txBody>
      </p:sp>
      <p:sp>
        <p:nvSpPr>
          <p:cNvPr id="36" name="Google Shape;36;p5"/>
          <p:cNvSpPr txBox="1"/>
          <p:nvPr/>
        </p:nvSpPr>
        <p:spPr>
          <a:xfrm>
            <a:off x="1258590" y="1207974"/>
            <a:ext cx="6960900" cy="7386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dirty="0">
                <a:solidFill>
                  <a:srgbClr val="17365D"/>
                </a:solidFill>
                <a:latin typeface="Roboto Light"/>
                <a:ea typeface="Roboto Light"/>
                <a:cs typeface="Roboto Light"/>
                <a:sym typeface="Roboto Light"/>
              </a:rPr>
              <a:t>El documento trata sobre el algoritmo de Recocido Simulado (Simulated Annealing, SA) como técnica de optimización estocástica aplicada a un problema de selección de rutas.</a:t>
            </a:r>
            <a:endParaRPr dirty="0">
              <a:solidFill>
                <a:srgbClr val="17365D"/>
              </a:solidFill>
              <a:latin typeface="Roboto Light"/>
              <a:ea typeface="Roboto Light"/>
              <a:cs typeface="Roboto Light"/>
              <a:sym typeface="Roboto Light"/>
            </a:endParaRPr>
          </a:p>
        </p:txBody>
      </p:sp>
      <p:graphicFrame>
        <p:nvGraphicFramePr>
          <p:cNvPr id="38" name="Google Shape;38;p5"/>
          <p:cNvGraphicFramePr/>
          <p:nvPr>
            <p:extLst>
              <p:ext uri="{D42A27DB-BD31-4B8C-83A1-F6EECF244321}">
                <p14:modId xmlns:p14="http://schemas.microsoft.com/office/powerpoint/2010/main" val="1017844773"/>
              </p:ext>
            </p:extLst>
          </p:nvPr>
        </p:nvGraphicFramePr>
        <p:xfrm>
          <a:off x="6514337" y="4091544"/>
          <a:ext cx="2238634" cy="1816667"/>
        </p:xfrm>
        <a:graphic>
          <a:graphicData uri="http://schemas.openxmlformats.org/drawingml/2006/table">
            <a:tbl>
              <a:tblPr>
                <a:noFill/>
                <a:tableStyleId>{06138B4D-0A29-4F72-9362-DF6201143D5D}</a:tableStyleId>
              </a:tblPr>
              <a:tblGrid>
                <a:gridCol w="1110319">
                  <a:extLst>
                    <a:ext uri="{9D8B030D-6E8A-4147-A177-3AD203B41FA5}">
                      <a16:colId xmlns:a16="http://schemas.microsoft.com/office/drawing/2014/main" val="20000"/>
                    </a:ext>
                  </a:extLst>
                </a:gridCol>
                <a:gridCol w="1128315">
                  <a:extLst>
                    <a:ext uri="{9D8B030D-6E8A-4147-A177-3AD203B41FA5}">
                      <a16:colId xmlns:a16="http://schemas.microsoft.com/office/drawing/2014/main" val="20001"/>
                    </a:ext>
                  </a:extLst>
                </a:gridCol>
              </a:tblGrid>
              <a:tr h="273137">
                <a:tc>
                  <a:txBody>
                    <a:bodyPr/>
                    <a:lstStyle/>
                    <a:p>
                      <a:pPr marL="35999" lvl="0" indent="0" algn="l" rtl="0">
                        <a:lnSpc>
                          <a:spcPct val="115000"/>
                        </a:lnSpc>
                        <a:spcBef>
                          <a:spcPts val="0"/>
                        </a:spcBef>
                        <a:spcAft>
                          <a:spcPts val="0"/>
                        </a:spcAft>
                        <a:buNone/>
                      </a:pPr>
                      <a:r>
                        <a:rPr lang="it-IT" sz="900" b="1" dirty="0">
                          <a:solidFill>
                            <a:srgbClr val="084F6A"/>
                          </a:solidFill>
                          <a:latin typeface="Roboto Thin"/>
                          <a:ea typeface="Roboto Thin"/>
                          <a:cs typeface="Roboto Thin"/>
                          <a:sym typeface="Roboto Thin"/>
                        </a:rPr>
                        <a:t>Termodinámica</a:t>
                      </a:r>
                      <a:endParaRPr sz="900" b="1" dirty="0">
                        <a:solidFill>
                          <a:srgbClr val="084F6A"/>
                        </a:solidFill>
                        <a:latin typeface="Roboto Thin"/>
                        <a:ea typeface="Roboto Thin"/>
                        <a:cs typeface="Roboto Thin"/>
                        <a:sym typeface="Roboto Thin"/>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35999" lvl="0" indent="0" algn="l" rtl="0">
                        <a:lnSpc>
                          <a:spcPct val="115000"/>
                        </a:lnSpc>
                        <a:spcBef>
                          <a:spcPts val="0"/>
                        </a:spcBef>
                        <a:spcAft>
                          <a:spcPts val="0"/>
                        </a:spcAft>
                        <a:buNone/>
                      </a:pPr>
                      <a:r>
                        <a:rPr lang="it-IT" sz="900" b="1" dirty="0">
                          <a:solidFill>
                            <a:srgbClr val="084F6A"/>
                          </a:solidFill>
                          <a:latin typeface="Roboto Thin"/>
                          <a:ea typeface="Roboto Thin"/>
                          <a:cs typeface="Roboto Thin"/>
                          <a:sym typeface="Roboto Thin"/>
                        </a:rPr>
                        <a:t>Algoritmo SA</a:t>
                      </a:r>
                      <a:endParaRPr sz="900" b="1" dirty="0">
                        <a:solidFill>
                          <a:srgbClr val="084F6A"/>
                        </a:solidFill>
                        <a:latin typeface="Roboto Thin"/>
                        <a:ea typeface="Roboto Thin"/>
                        <a:cs typeface="Roboto Thin"/>
                        <a:sym typeface="Roboto Thin"/>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282266">
                <a:tc>
                  <a:txBody>
                    <a:bodyPr/>
                    <a:lstStyle/>
                    <a:p>
                      <a:pPr marL="35999" lvl="0" indent="0" algn="l" rtl="0">
                        <a:lnSpc>
                          <a:spcPct val="115000"/>
                        </a:lnSpc>
                        <a:spcBef>
                          <a:spcPts val="0"/>
                        </a:spcBef>
                        <a:spcAft>
                          <a:spcPts val="0"/>
                        </a:spcAft>
                        <a:buNone/>
                      </a:pPr>
                      <a:r>
                        <a:rPr lang="it-IT" sz="700" b="1" dirty="0">
                          <a:solidFill>
                            <a:srgbClr val="084F6A"/>
                          </a:solidFill>
                          <a:latin typeface="Roboto Thin"/>
                          <a:ea typeface="Roboto Thin"/>
                          <a:cs typeface="Roboto Thin"/>
                          <a:sym typeface="Roboto Thin"/>
                        </a:rPr>
                        <a:t>Átomos</a:t>
                      </a:r>
                      <a:endParaRPr sz="700" b="1" dirty="0">
                        <a:solidFill>
                          <a:srgbClr val="084F6A"/>
                        </a:solidFill>
                        <a:latin typeface="Roboto Thin"/>
                        <a:ea typeface="Roboto Thin"/>
                        <a:cs typeface="Roboto Thin"/>
                        <a:sym typeface="Roboto Thin"/>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35999" lvl="0" indent="0" algn="l" rtl="0">
                        <a:lnSpc>
                          <a:spcPct val="115000"/>
                        </a:lnSpc>
                        <a:spcBef>
                          <a:spcPts val="0"/>
                        </a:spcBef>
                        <a:spcAft>
                          <a:spcPts val="0"/>
                        </a:spcAft>
                        <a:buNone/>
                      </a:pPr>
                      <a:r>
                        <a:rPr lang="it-IT" sz="700" b="1" dirty="0">
                          <a:solidFill>
                            <a:srgbClr val="084F6A"/>
                          </a:solidFill>
                          <a:latin typeface="Roboto Thin"/>
                          <a:ea typeface="Roboto Thin"/>
                          <a:cs typeface="Roboto Thin"/>
                          <a:sym typeface="Roboto Thin"/>
                        </a:rPr>
                        <a:t>Variables de decisión (x)</a:t>
                      </a:r>
                      <a:endParaRPr sz="700" b="1" dirty="0">
                        <a:solidFill>
                          <a:srgbClr val="084F6A"/>
                        </a:solidFill>
                        <a:latin typeface="Roboto Thin"/>
                        <a:ea typeface="Roboto Thin"/>
                        <a:cs typeface="Roboto Thin"/>
                        <a:sym typeface="Roboto Thin"/>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82266">
                <a:tc>
                  <a:txBody>
                    <a:bodyPr/>
                    <a:lstStyle/>
                    <a:p>
                      <a:pPr marL="35999" lvl="0" indent="0" algn="l" rtl="0">
                        <a:lnSpc>
                          <a:spcPct val="115000"/>
                        </a:lnSpc>
                        <a:spcBef>
                          <a:spcPts val="0"/>
                        </a:spcBef>
                        <a:spcAft>
                          <a:spcPts val="0"/>
                        </a:spcAft>
                        <a:buNone/>
                      </a:pPr>
                      <a:r>
                        <a:rPr lang="it-IT" sz="700" b="1" dirty="0">
                          <a:solidFill>
                            <a:srgbClr val="084F6A"/>
                          </a:solidFill>
                          <a:latin typeface="Roboto Thin"/>
                          <a:ea typeface="Roboto Thin"/>
                          <a:cs typeface="Roboto Thin"/>
                          <a:sym typeface="Roboto Thin"/>
                        </a:rPr>
                        <a:t>Energía del sistema</a:t>
                      </a:r>
                      <a:endParaRPr sz="700" b="1" dirty="0">
                        <a:solidFill>
                          <a:srgbClr val="084F6A"/>
                        </a:solidFill>
                        <a:latin typeface="Roboto Thin"/>
                        <a:ea typeface="Roboto Thin"/>
                        <a:cs typeface="Roboto Thin"/>
                        <a:sym typeface="Roboto Thin"/>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35999" lvl="0" indent="0" algn="l" rtl="0">
                        <a:lnSpc>
                          <a:spcPct val="115000"/>
                        </a:lnSpc>
                        <a:spcBef>
                          <a:spcPts val="0"/>
                        </a:spcBef>
                        <a:spcAft>
                          <a:spcPts val="0"/>
                        </a:spcAft>
                        <a:buNone/>
                      </a:pPr>
                      <a:r>
                        <a:rPr lang="it-IT" sz="700" b="1" dirty="0">
                          <a:solidFill>
                            <a:srgbClr val="084F6A"/>
                          </a:solidFill>
                          <a:latin typeface="Roboto Thin"/>
                          <a:ea typeface="Roboto Thin"/>
                          <a:cs typeface="Roboto Thin"/>
                          <a:sym typeface="Roboto Thin"/>
                        </a:rPr>
                        <a:t>Valor de la función objetivo</a:t>
                      </a:r>
                      <a:endParaRPr sz="700" b="1" dirty="0">
                        <a:solidFill>
                          <a:srgbClr val="084F6A"/>
                        </a:solidFill>
                        <a:latin typeface="Roboto Thin"/>
                        <a:ea typeface="Roboto Thin"/>
                        <a:cs typeface="Roboto Thin"/>
                        <a:sym typeface="Roboto Thin"/>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72998">
                <a:tc>
                  <a:txBody>
                    <a:bodyPr/>
                    <a:lstStyle/>
                    <a:p>
                      <a:pPr marL="35999" lvl="0" indent="0" algn="l" rtl="0">
                        <a:lnSpc>
                          <a:spcPct val="115000"/>
                        </a:lnSpc>
                        <a:spcBef>
                          <a:spcPts val="0"/>
                        </a:spcBef>
                        <a:spcAft>
                          <a:spcPts val="0"/>
                        </a:spcAft>
                        <a:buNone/>
                      </a:pPr>
                      <a:r>
                        <a:rPr lang="it-IT" sz="700" b="1">
                          <a:solidFill>
                            <a:srgbClr val="084F6A"/>
                          </a:solidFill>
                          <a:latin typeface="Roboto Thin"/>
                          <a:ea typeface="Roboto Thin"/>
                          <a:cs typeface="Roboto Thin"/>
                          <a:sym typeface="Roboto Thin"/>
                        </a:rPr>
                        <a:t>Temperatura</a:t>
                      </a:r>
                      <a:endParaRPr sz="700" b="1">
                        <a:solidFill>
                          <a:srgbClr val="084F6A"/>
                        </a:solidFill>
                        <a:latin typeface="Roboto Thin"/>
                        <a:ea typeface="Roboto Thin"/>
                        <a:cs typeface="Roboto Thin"/>
                        <a:sym typeface="Roboto Thin"/>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35999" lvl="0" indent="0" algn="l" rtl="0">
                        <a:lnSpc>
                          <a:spcPct val="115000"/>
                        </a:lnSpc>
                        <a:spcBef>
                          <a:spcPts val="0"/>
                        </a:spcBef>
                        <a:spcAft>
                          <a:spcPts val="0"/>
                        </a:spcAft>
                        <a:buNone/>
                      </a:pPr>
                      <a:r>
                        <a:rPr lang="it-IT" sz="700" b="1" dirty="0">
                          <a:solidFill>
                            <a:srgbClr val="084F6A"/>
                          </a:solidFill>
                          <a:latin typeface="Roboto Thin"/>
                          <a:ea typeface="Roboto Thin"/>
                          <a:cs typeface="Roboto Thin"/>
                          <a:sym typeface="Roboto Thin"/>
                        </a:rPr>
                        <a:t>Parámetro que regula aceptación aleatoria</a:t>
                      </a:r>
                      <a:endParaRPr sz="700" b="1" dirty="0">
                        <a:solidFill>
                          <a:srgbClr val="084F6A"/>
                        </a:solidFill>
                        <a:latin typeface="Roboto Thin"/>
                        <a:ea typeface="Roboto Thin"/>
                        <a:cs typeface="Roboto Thin"/>
                        <a:sym typeface="Roboto Thin"/>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46100">
                <a:tc>
                  <a:txBody>
                    <a:bodyPr/>
                    <a:lstStyle/>
                    <a:p>
                      <a:pPr marL="35999" lvl="0" indent="0" algn="l" rtl="0">
                        <a:lnSpc>
                          <a:spcPct val="115000"/>
                        </a:lnSpc>
                        <a:spcBef>
                          <a:spcPts val="0"/>
                        </a:spcBef>
                        <a:spcAft>
                          <a:spcPts val="0"/>
                        </a:spcAft>
                        <a:buNone/>
                      </a:pPr>
                      <a:r>
                        <a:rPr lang="it-IT" sz="700" b="1">
                          <a:solidFill>
                            <a:srgbClr val="084F6A"/>
                          </a:solidFill>
                          <a:latin typeface="Roboto Thin"/>
                          <a:ea typeface="Roboto Thin"/>
                          <a:cs typeface="Roboto Thin"/>
                          <a:sym typeface="Roboto Thin"/>
                        </a:rPr>
                        <a:t>Estado estable</a:t>
                      </a:r>
                      <a:endParaRPr sz="700" b="1">
                        <a:solidFill>
                          <a:srgbClr val="084F6A"/>
                        </a:solidFill>
                        <a:latin typeface="Roboto Thin"/>
                        <a:ea typeface="Roboto Thin"/>
                        <a:cs typeface="Roboto Thin"/>
                        <a:sym typeface="Roboto Thin"/>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35999" lvl="0" indent="0" algn="l" rtl="0">
                        <a:lnSpc>
                          <a:spcPct val="115000"/>
                        </a:lnSpc>
                        <a:spcBef>
                          <a:spcPts val="0"/>
                        </a:spcBef>
                        <a:spcAft>
                          <a:spcPts val="0"/>
                        </a:spcAft>
                        <a:buNone/>
                      </a:pPr>
                      <a:r>
                        <a:rPr lang="it-IT" sz="700" b="1" dirty="0">
                          <a:solidFill>
                            <a:srgbClr val="084F6A"/>
                          </a:solidFill>
                          <a:latin typeface="Roboto Thin"/>
                          <a:ea typeface="Roboto Thin"/>
                          <a:cs typeface="Roboto Thin"/>
                          <a:sym typeface="Roboto Thin"/>
                        </a:rPr>
                        <a:t>Solución óptima</a:t>
                      </a:r>
                      <a:endParaRPr sz="700" b="1" dirty="0">
                        <a:solidFill>
                          <a:srgbClr val="084F6A"/>
                        </a:solidFill>
                        <a:latin typeface="Roboto Thin"/>
                        <a:ea typeface="Roboto Thin"/>
                        <a:cs typeface="Roboto Thin"/>
                        <a:sym typeface="Roboto Thin"/>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39" name="Google Shape;39;p5"/>
          <p:cNvSpPr txBox="1"/>
          <p:nvPr/>
        </p:nvSpPr>
        <p:spPr>
          <a:xfrm>
            <a:off x="591452" y="2697172"/>
            <a:ext cx="5922885" cy="1484982"/>
          </a:xfrm>
          <a:prstGeom prst="rect">
            <a:avLst/>
          </a:prstGeom>
          <a:noFill/>
          <a:ln>
            <a:noFill/>
          </a:ln>
        </p:spPr>
        <p:txBody>
          <a:bodyPr spcFirstLastPara="1" wrap="square" lIns="91425" tIns="45700" rIns="91425" bIns="45700" anchor="t" anchorCtr="0">
            <a:spAutoFit/>
          </a:bodyPr>
          <a:lstStyle/>
          <a:p>
            <a:r>
              <a:rPr lang="it-IT" sz="1000" dirty="0">
                <a:solidFill>
                  <a:srgbClr val="17365D"/>
                </a:solidFill>
                <a:latin typeface="Roboto Light"/>
                <a:ea typeface="Roboto Light"/>
                <a:cs typeface="Roboto Light"/>
                <a:sym typeface="Roboto Light"/>
              </a:rPr>
              <a:t>Está inspirado en el </a:t>
            </a:r>
            <a:r>
              <a:rPr lang="es-CL" sz="1000" dirty="0">
                <a:solidFill>
                  <a:srgbClr val="17365D"/>
                </a:solidFill>
                <a:latin typeface="Roboto Light"/>
                <a:ea typeface="Roboto Light"/>
                <a:cs typeface="Roboto Light"/>
              </a:rPr>
              <a:t>proceso físico que se usa en metalurgia para mejorar la calidad de un metal, donde:</a:t>
            </a:r>
          </a:p>
          <a:p>
            <a:endParaRPr lang="es-CL" sz="1000" dirty="0">
              <a:solidFill>
                <a:srgbClr val="17365D"/>
              </a:solidFill>
              <a:latin typeface="Roboto Light"/>
              <a:ea typeface="Roboto Light"/>
              <a:cs typeface="Roboto Light"/>
            </a:endParaRPr>
          </a:p>
          <a:p>
            <a:pPr marL="171450" indent="-171450">
              <a:buFont typeface="Wingdings" panose="05000000000000000000" pitchFamily="2" charset="2"/>
              <a:buChar char="Ø"/>
            </a:pPr>
            <a:r>
              <a:rPr lang="es-CL" sz="1000" dirty="0">
                <a:solidFill>
                  <a:srgbClr val="17365D"/>
                </a:solidFill>
                <a:latin typeface="Roboto Light"/>
                <a:ea typeface="Roboto Light"/>
                <a:cs typeface="Roboto Light"/>
              </a:rPr>
              <a:t>Primero, se calienta el metal hasta que sus partículas se mueven libremente. Luego, se enfría lentamente. Lo que permite que los átomos se reorganicen, reduzcan defectos y generen una estructura más estable.</a:t>
            </a:r>
          </a:p>
          <a:p>
            <a:pPr marL="171450" indent="-171450">
              <a:buFont typeface="Wingdings" panose="05000000000000000000" pitchFamily="2" charset="2"/>
              <a:buChar char="Ø"/>
            </a:pPr>
            <a:endParaRPr lang="es-CL" sz="1000" dirty="0">
              <a:solidFill>
                <a:srgbClr val="17365D"/>
              </a:solidFill>
              <a:latin typeface="Roboto Light"/>
              <a:ea typeface="Roboto Light"/>
              <a:cs typeface="Roboto Light"/>
            </a:endParaRPr>
          </a:p>
          <a:p>
            <a:pPr marL="171450" indent="-171450">
              <a:buFont typeface="Wingdings" panose="05000000000000000000" pitchFamily="2" charset="2"/>
              <a:buChar char="Ø"/>
            </a:pPr>
            <a:r>
              <a:rPr lang="es-CL" sz="1000" dirty="0">
                <a:solidFill>
                  <a:srgbClr val="17365D"/>
                </a:solidFill>
                <a:latin typeface="Roboto Light"/>
                <a:ea typeface="Roboto Light"/>
                <a:cs typeface="Roboto Light"/>
              </a:rPr>
              <a:t>Si se enfría muy rápido, se "congela" en una mala forma. Pero si se tiene paciencia, se obtiene una versión más fuerte y equilibrada del material.</a:t>
            </a:r>
          </a:p>
          <a:p>
            <a:pPr marL="0" marR="0" lvl="0" indent="0" algn="l" rtl="0">
              <a:spcBef>
                <a:spcPts val="0"/>
              </a:spcBef>
              <a:spcAft>
                <a:spcPts val="0"/>
              </a:spcAft>
              <a:buNone/>
            </a:pPr>
            <a:endParaRPr sz="1050" dirty="0">
              <a:solidFill>
                <a:srgbClr val="17365D"/>
              </a:solidFill>
              <a:latin typeface="Roboto Light"/>
              <a:ea typeface="Roboto Light"/>
              <a:cs typeface="Roboto Light"/>
              <a:sym typeface="Roboto Light"/>
            </a:endParaRPr>
          </a:p>
        </p:txBody>
      </p:sp>
      <p:pic>
        <p:nvPicPr>
          <p:cNvPr id="40" name="Google Shape;40;p5"/>
          <p:cNvPicPr preferRelativeResize="0"/>
          <p:nvPr/>
        </p:nvPicPr>
        <p:blipFill>
          <a:blip r:embed="rId4">
            <a:alphaModFix/>
          </a:blip>
          <a:stretch>
            <a:fillRect/>
          </a:stretch>
        </p:blipFill>
        <p:spPr>
          <a:xfrm>
            <a:off x="6514337" y="2791301"/>
            <a:ext cx="2238635" cy="1153808"/>
          </a:xfrm>
          <a:prstGeom prst="rect">
            <a:avLst/>
          </a:prstGeom>
          <a:noFill/>
          <a:ln>
            <a:noFill/>
          </a:ln>
        </p:spPr>
      </p:pic>
      <p:sp>
        <p:nvSpPr>
          <p:cNvPr id="3" name="CuadroTexto 2">
            <a:extLst>
              <a:ext uri="{FF2B5EF4-FFF2-40B4-BE49-F238E27FC236}">
                <a16:creationId xmlns:a16="http://schemas.microsoft.com/office/drawing/2014/main" id="{758445EA-3396-CE7D-B8D8-F838F5335017}"/>
              </a:ext>
            </a:extLst>
          </p:cNvPr>
          <p:cNvSpPr txBox="1"/>
          <p:nvPr/>
        </p:nvSpPr>
        <p:spPr>
          <a:xfrm>
            <a:off x="391029" y="4234460"/>
            <a:ext cx="5674880" cy="2118657"/>
          </a:xfrm>
          <a:prstGeom prst="rect">
            <a:avLst/>
          </a:prstGeom>
          <a:noFill/>
        </p:spPr>
        <p:txBody>
          <a:bodyPr wrap="square">
            <a:spAutoFit/>
          </a:bodyPr>
          <a:lstStyle/>
          <a:p>
            <a:pPr>
              <a:lnSpc>
                <a:spcPct val="115000"/>
              </a:lnSpc>
              <a:spcAft>
                <a:spcPts val="800"/>
              </a:spcAft>
              <a:buNone/>
            </a:pPr>
            <a:r>
              <a:rPr lang="es-CL" sz="1400" b="1"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rPr>
              <a:t>¿Cómo se traduce esto a optimización?</a:t>
            </a:r>
          </a:p>
          <a:p>
            <a:pPr>
              <a:lnSpc>
                <a:spcPct val="115000"/>
              </a:lnSpc>
              <a:spcAft>
                <a:spcPts val="800"/>
              </a:spcAft>
              <a:buNone/>
            </a:pPr>
            <a:r>
              <a:rPr lang="es-CL" sz="1400"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rPr>
              <a:t>El algoritmo de Recocido Simulado, hace algo similar al metal: </a:t>
            </a:r>
          </a:p>
          <a:p>
            <a:pPr marL="171450" indent="-171450">
              <a:lnSpc>
                <a:spcPct val="115000"/>
              </a:lnSpc>
              <a:spcAft>
                <a:spcPts val="800"/>
              </a:spcAft>
              <a:buFont typeface="Wingdings" panose="05000000000000000000" pitchFamily="2" charset="2"/>
              <a:buChar char="Ø"/>
            </a:pPr>
            <a:r>
              <a:rPr lang="es-CL" sz="1200"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rPr>
              <a:t>Empieza aceptando soluciones no tan buenas </a:t>
            </a:r>
            <a:r>
              <a:rPr lang="es-CL" sz="1200" kern="100" dirty="0">
                <a:solidFill>
                  <a:schemeClr val="accent1">
                    <a:lumMod val="75000"/>
                  </a:schemeClr>
                </a:solidFill>
                <a:latin typeface="Aptos" panose="020B0004020202020204" pitchFamily="34" charset="0"/>
                <a:cs typeface="Times New Roman" panose="02020603050405020304" pitchFamily="18" charset="0"/>
              </a:rPr>
              <a:t>("óptimos locales"), </a:t>
            </a:r>
            <a:r>
              <a:rPr lang="es-CL" sz="1200"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rPr>
              <a:t>para tener libertad de explorar. </a:t>
            </a:r>
          </a:p>
          <a:p>
            <a:pPr marL="171450" indent="-171450">
              <a:lnSpc>
                <a:spcPct val="115000"/>
              </a:lnSpc>
              <a:spcAft>
                <a:spcPts val="800"/>
              </a:spcAft>
              <a:buFont typeface="Wingdings" panose="05000000000000000000" pitchFamily="2" charset="2"/>
              <a:buChar char="Ø"/>
            </a:pPr>
            <a:r>
              <a:rPr lang="es-CL" sz="1200"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rPr>
              <a:t>Luego, se vuelve más exigente, aceptando solo mejoras reales.</a:t>
            </a:r>
          </a:p>
          <a:p>
            <a:pPr>
              <a:lnSpc>
                <a:spcPct val="115000"/>
              </a:lnSpc>
              <a:spcAft>
                <a:spcPts val="800"/>
              </a:spcAft>
              <a:buNone/>
            </a:pPr>
            <a:r>
              <a:rPr lang="es-CL" sz="1200" kern="100" dirty="0">
                <a:solidFill>
                  <a:schemeClr val="accent1">
                    <a:lumMod val="75000"/>
                  </a:schemeClr>
                </a:solidFill>
                <a:effectLst/>
                <a:latin typeface="Segoe UI Emoji" panose="020B0502040204020203" pitchFamily="34" charset="0"/>
                <a:ea typeface="Aptos" panose="020B0004020202020204" pitchFamily="34" charset="0"/>
                <a:cs typeface="Segoe UI Emoji" panose="020B0502040204020203" pitchFamily="34" charset="0"/>
              </a:rPr>
              <a:t>➡️</a:t>
            </a:r>
            <a:r>
              <a:rPr lang="es-CL" sz="1200"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rPr>
              <a:t> Aceptar soluciones peores al inicio </a:t>
            </a:r>
            <a:r>
              <a:rPr lang="es-CL" sz="1200" b="1"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rPr>
              <a:t>permite escapar de trampas locales</a:t>
            </a:r>
            <a:r>
              <a:rPr lang="es-CL" sz="1200"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rPr>
              <a:t> y buscar nuevas zonas con potencial.</a:t>
            </a:r>
          </a:p>
        </p:txBody>
      </p:sp>
      <p:sp>
        <p:nvSpPr>
          <p:cNvPr id="2" name="Google Shape;39;p5">
            <a:extLst>
              <a:ext uri="{FF2B5EF4-FFF2-40B4-BE49-F238E27FC236}">
                <a16:creationId xmlns:a16="http://schemas.microsoft.com/office/drawing/2014/main" id="{C5F12052-B7C2-96C1-6A79-25358C7E3F1C}"/>
              </a:ext>
            </a:extLst>
          </p:cNvPr>
          <p:cNvSpPr txBox="1"/>
          <p:nvPr/>
        </p:nvSpPr>
        <p:spPr>
          <a:xfrm>
            <a:off x="1662241" y="1860076"/>
            <a:ext cx="6845655" cy="784790"/>
          </a:xfrm>
          <a:prstGeom prst="rect">
            <a:avLst/>
          </a:prstGeom>
          <a:noFill/>
          <a:ln>
            <a:noFill/>
          </a:ln>
        </p:spPr>
        <p:txBody>
          <a:bodyPr spcFirstLastPara="1" wrap="square" lIns="91425" tIns="45700" rIns="91425" bIns="45700" anchor="t" anchorCtr="0">
            <a:spAutoFit/>
          </a:bodyPr>
          <a:lstStyle/>
          <a:p>
            <a:pPr marL="171450" indent="-171450">
              <a:lnSpc>
                <a:spcPct val="150000"/>
              </a:lnSpc>
              <a:buFont typeface="Wingdings" panose="05000000000000000000" pitchFamily="2" charset="2"/>
              <a:buChar char="Ø"/>
            </a:pPr>
            <a:r>
              <a:rPr lang="es-MX" sz="1000" dirty="0">
                <a:solidFill>
                  <a:srgbClr val="17365D"/>
                </a:solidFill>
                <a:latin typeface="Roboto Light"/>
                <a:ea typeface="Roboto Light"/>
                <a:cs typeface="Roboto Light"/>
              </a:rPr>
              <a:t>En palabras simples, nos muestra la técnica para encontrar buenas soluciones en problemas difíciles con muchas opciones. Se usa cuando no hay una solución clara y es fácil quedar atrapado en respuestas engañosas. Al principio permite probar opciones malas para explorar mejor, y así acercarnos a una solución realmente buena.</a:t>
            </a:r>
            <a:endParaRPr sz="1000" dirty="0">
              <a:solidFill>
                <a:srgbClr val="17365D"/>
              </a:solidFill>
              <a:latin typeface="Roboto Light"/>
              <a:ea typeface="Roboto Light"/>
              <a:cs typeface="Roboto Light"/>
              <a:sym typeface="Roboto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pic>
        <p:nvPicPr>
          <p:cNvPr id="47" name="Google Shape;47;p6"/>
          <p:cNvPicPr preferRelativeResize="0"/>
          <p:nvPr/>
        </p:nvPicPr>
        <p:blipFill>
          <a:blip r:embed="rId3">
            <a:alphaModFix/>
          </a:blip>
          <a:stretch>
            <a:fillRect/>
          </a:stretch>
        </p:blipFill>
        <p:spPr>
          <a:xfrm>
            <a:off x="0" y="1340629"/>
            <a:ext cx="2837290" cy="4785446"/>
          </a:xfrm>
          <a:prstGeom prst="rect">
            <a:avLst/>
          </a:prstGeom>
          <a:noFill/>
          <a:ln>
            <a:noFill/>
          </a:ln>
        </p:spPr>
      </p:pic>
      <p:pic>
        <p:nvPicPr>
          <p:cNvPr id="8" name="Imagen 7">
            <a:extLst>
              <a:ext uri="{FF2B5EF4-FFF2-40B4-BE49-F238E27FC236}">
                <a16:creationId xmlns:a16="http://schemas.microsoft.com/office/drawing/2014/main" id="{F430B442-A75C-957F-2C6B-1B6B5EEFF3D2}"/>
              </a:ext>
            </a:extLst>
          </p:cNvPr>
          <p:cNvPicPr>
            <a:picLocks noChangeAspect="1"/>
          </p:cNvPicPr>
          <p:nvPr/>
        </p:nvPicPr>
        <p:blipFill>
          <a:blip r:embed="rId4"/>
          <a:stretch>
            <a:fillRect/>
          </a:stretch>
        </p:blipFill>
        <p:spPr>
          <a:xfrm>
            <a:off x="2688358" y="1470990"/>
            <a:ext cx="6138388" cy="4126727"/>
          </a:xfrm>
          <a:prstGeom prst="rect">
            <a:avLst/>
          </a:prstGeom>
        </p:spPr>
      </p:pic>
      <p:sp>
        <p:nvSpPr>
          <p:cNvPr id="45" name="Google Shape;45;p6"/>
          <p:cNvSpPr txBox="1"/>
          <p:nvPr/>
        </p:nvSpPr>
        <p:spPr>
          <a:xfrm>
            <a:off x="570572" y="731925"/>
            <a:ext cx="7243500" cy="338700"/>
          </a:xfrm>
          <a:prstGeom prst="rect">
            <a:avLst/>
          </a:prstGeom>
          <a:noFill/>
          <a:ln>
            <a:noFill/>
          </a:ln>
        </p:spPr>
        <p:txBody>
          <a:bodyPr spcFirstLastPara="1" wrap="square" lIns="91425" tIns="45700" rIns="91425" bIns="45700" anchor="t" anchorCtr="0">
            <a:spAutoFit/>
          </a:bodyPr>
          <a:lstStyle/>
          <a:p>
            <a:pPr lvl="0"/>
            <a:r>
              <a:rPr lang="it-IT" sz="1600" dirty="0">
                <a:solidFill>
                  <a:srgbClr val="953734"/>
                </a:solidFill>
                <a:latin typeface="Roboto Medium"/>
                <a:ea typeface="Roboto Medium"/>
                <a:cs typeface="Roboto Medium"/>
                <a:sym typeface="Roboto Medium"/>
              </a:rPr>
              <a:t>2. Recocido Simulado – ¿Cómo funciona el algoritmo? </a:t>
            </a:r>
            <a:endParaRPr sz="1600" dirty="0">
              <a:solidFill>
                <a:srgbClr val="953734"/>
              </a:solidFill>
              <a:latin typeface="Roboto Medium"/>
              <a:ea typeface="Roboto Medium"/>
              <a:cs typeface="Roboto Medium"/>
              <a:sym typeface="Roboto Medium"/>
            </a:endParaRPr>
          </a:p>
        </p:txBody>
      </p:sp>
      <p:sp>
        <p:nvSpPr>
          <p:cNvPr id="9" name="Rectangle 1">
            <a:extLst>
              <a:ext uri="{FF2B5EF4-FFF2-40B4-BE49-F238E27FC236}">
                <a16:creationId xmlns:a16="http://schemas.microsoft.com/office/drawing/2014/main" id="{A6526442-64C5-5F12-0A88-693D9C20BF0E}"/>
              </a:ext>
            </a:extLst>
          </p:cNvPr>
          <p:cNvSpPr>
            <a:spLocks noChangeArrowheads="1"/>
          </p:cNvSpPr>
          <p:nvPr/>
        </p:nvSpPr>
        <p:spPr bwMode="auto">
          <a:xfrm>
            <a:off x="7305189" y="2360973"/>
            <a:ext cx="186060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s-CL" altLang="es-CL" sz="800" b="0" i="0" u="none" strike="noStrike" cap="none" normalizeH="0" baseline="0" dirty="0">
                <a:ln>
                  <a:noFill/>
                </a:ln>
                <a:solidFill>
                  <a:schemeClr val="tx1"/>
                </a:solidFill>
                <a:effectLst/>
                <a:latin typeface="Arial" panose="020B0604020202020204" pitchFamily="34" charset="0"/>
              </a:rPr>
              <a:t>Si </a:t>
            </a:r>
            <a:r>
              <a:rPr kumimoji="0" lang="es-CL" altLang="es-CL" sz="800" b="0" i="0" u="none" strike="noStrike" cap="none" normalizeH="0" baseline="0" dirty="0" err="1">
                <a:ln>
                  <a:noFill/>
                </a:ln>
                <a:solidFill>
                  <a:schemeClr val="tx1"/>
                </a:solidFill>
                <a:effectLst/>
                <a:latin typeface="Arial" panose="020B0604020202020204" pitchFamily="34" charset="0"/>
              </a:rPr>
              <a:t>Δz</a:t>
            </a:r>
            <a:r>
              <a:rPr kumimoji="0" lang="es-CL" altLang="es-CL" sz="800" b="0" i="0" u="none" strike="noStrike" cap="none" normalizeH="0" baseline="0" dirty="0">
                <a:ln>
                  <a:noFill/>
                </a:ln>
                <a:solidFill>
                  <a:schemeClr val="tx1"/>
                </a:solidFill>
                <a:effectLst/>
                <a:latin typeface="Arial" panose="020B0604020202020204" pitchFamily="34" charset="0"/>
              </a:rPr>
              <a:t> es grande (la nueva solución es mucho peor), la probabilidad será </a:t>
            </a:r>
            <a:r>
              <a:rPr kumimoji="0" lang="es-CL" altLang="es-CL" sz="800" b="1" i="0" u="none" strike="noStrike" cap="none" normalizeH="0" baseline="0" dirty="0">
                <a:ln>
                  <a:noFill/>
                </a:ln>
                <a:solidFill>
                  <a:schemeClr val="tx1"/>
                </a:solidFill>
                <a:effectLst/>
                <a:latin typeface="Arial" panose="020B0604020202020204" pitchFamily="34" charset="0"/>
              </a:rPr>
              <a:t>muy baja</a:t>
            </a:r>
            <a:r>
              <a:rPr kumimoji="0" lang="es-CL" altLang="es-CL" sz="800" b="0" i="0" u="none" strike="noStrike" cap="none" normalizeH="0" baseline="0" dirty="0">
                <a:ln>
                  <a:noFill/>
                </a:ln>
                <a:solidFill>
                  <a:schemeClr val="tx1"/>
                </a:solidFill>
                <a:effectLst/>
                <a:latin typeface="Arial" panose="020B0604020202020204" pitchFamily="34" charset="0"/>
              </a:rPr>
              <a:t>.</a:t>
            </a:r>
          </a:p>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s-CL" altLang="es-CL" sz="800" b="0" i="0" u="none" strike="noStrike" cap="none" normalizeH="0" baseline="0" dirty="0">
                <a:ln>
                  <a:noFill/>
                </a:ln>
                <a:solidFill>
                  <a:schemeClr val="tx1"/>
                </a:solidFill>
                <a:effectLst/>
                <a:latin typeface="Arial" panose="020B0604020202020204" pitchFamily="34" charset="0"/>
              </a:rPr>
              <a:t>Si </a:t>
            </a:r>
            <a:r>
              <a:rPr kumimoji="0" lang="es-CL" altLang="es-CL" sz="800" b="0" i="0" u="none" strike="noStrike" cap="none" normalizeH="0" baseline="0" dirty="0" err="1">
                <a:ln>
                  <a:noFill/>
                </a:ln>
                <a:solidFill>
                  <a:schemeClr val="tx1"/>
                </a:solidFill>
                <a:effectLst/>
                <a:latin typeface="Arial" panose="020B0604020202020204" pitchFamily="34" charset="0"/>
              </a:rPr>
              <a:t>Δz</a:t>
            </a:r>
            <a:r>
              <a:rPr kumimoji="0" lang="es-CL" altLang="es-CL" sz="800" b="0" i="0" u="none" strike="noStrike" cap="none" normalizeH="0" baseline="0" dirty="0">
                <a:ln>
                  <a:noFill/>
                </a:ln>
                <a:solidFill>
                  <a:schemeClr val="tx1"/>
                </a:solidFill>
                <a:effectLst/>
                <a:latin typeface="Arial" panose="020B0604020202020204" pitchFamily="34" charset="0"/>
              </a:rPr>
              <a:t> es pequeña (la nueva solución no es mucho peor), la probabilidad será </a:t>
            </a:r>
            <a:r>
              <a:rPr kumimoji="0" lang="es-CL" altLang="es-CL" sz="800" b="1" i="0" u="none" strike="noStrike" cap="none" normalizeH="0" baseline="0" dirty="0">
                <a:ln>
                  <a:noFill/>
                </a:ln>
                <a:solidFill>
                  <a:schemeClr val="tx1"/>
                </a:solidFill>
                <a:effectLst/>
                <a:latin typeface="Arial" panose="020B0604020202020204" pitchFamily="34" charset="0"/>
              </a:rPr>
              <a:t>más alta</a:t>
            </a:r>
            <a:r>
              <a:rPr kumimoji="0" lang="es-CL" altLang="es-CL" sz="800" b="0" i="0" u="none" strike="noStrike" cap="none" normalizeH="0" baseline="0" dirty="0">
                <a:ln>
                  <a:noFill/>
                </a:ln>
                <a:solidFill>
                  <a:schemeClr val="tx1"/>
                </a:solidFill>
                <a:effectLst/>
                <a:latin typeface="Arial" panose="020B0604020202020204" pitchFamily="34" charset="0"/>
              </a:rPr>
              <a:t>.</a:t>
            </a:r>
          </a:p>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s-CL" altLang="es-CL" sz="800" b="0" i="0" u="none" strike="noStrike" cap="none" normalizeH="0" baseline="0" dirty="0">
                <a:ln>
                  <a:noFill/>
                </a:ln>
                <a:solidFill>
                  <a:schemeClr val="tx1"/>
                </a:solidFill>
                <a:effectLst/>
                <a:latin typeface="Arial" panose="020B0604020202020204" pitchFamily="34" charset="0"/>
              </a:rPr>
              <a:t>Si la temperatura </a:t>
            </a:r>
            <a:r>
              <a:rPr kumimoji="0" lang="es-CL" altLang="es-CL" sz="800" b="1" i="0" u="none" strike="noStrike" cap="none" normalizeH="0" baseline="0" dirty="0">
                <a:ln>
                  <a:noFill/>
                </a:ln>
                <a:solidFill>
                  <a:schemeClr val="tx1"/>
                </a:solidFill>
                <a:effectLst/>
                <a:latin typeface="Arial" panose="020B0604020202020204" pitchFamily="34" charset="0"/>
              </a:rPr>
              <a:t>T es alta</a:t>
            </a:r>
            <a:r>
              <a:rPr kumimoji="0" lang="es-CL" altLang="es-CL" sz="800" b="0" i="0" u="none" strike="noStrike" cap="none" normalizeH="0" baseline="0" dirty="0">
                <a:ln>
                  <a:noFill/>
                </a:ln>
                <a:solidFill>
                  <a:schemeClr val="tx1"/>
                </a:solidFill>
                <a:effectLst/>
                <a:latin typeface="Arial" panose="020B0604020202020204" pitchFamily="34" charset="0"/>
              </a:rPr>
              <a:t>, se tiende a aceptar más fácilmente soluciones malas.</a:t>
            </a:r>
          </a:p>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s-CL" altLang="es-CL" sz="800" b="0" i="0" u="none" strike="noStrike" cap="none" normalizeH="0" baseline="0" dirty="0">
                <a:ln>
                  <a:noFill/>
                </a:ln>
                <a:solidFill>
                  <a:schemeClr val="tx1"/>
                </a:solidFill>
                <a:effectLst/>
                <a:latin typeface="Arial" panose="020B0604020202020204" pitchFamily="34" charset="0"/>
              </a:rPr>
              <a:t>A medida que </a:t>
            </a:r>
            <a:r>
              <a:rPr kumimoji="0" lang="es-CL" altLang="es-CL" sz="800" b="1" i="0" u="none" strike="noStrike" cap="none" normalizeH="0" baseline="0" dirty="0">
                <a:ln>
                  <a:noFill/>
                </a:ln>
                <a:solidFill>
                  <a:schemeClr val="tx1"/>
                </a:solidFill>
                <a:effectLst/>
                <a:latin typeface="Arial" panose="020B0604020202020204" pitchFamily="34" charset="0"/>
              </a:rPr>
              <a:t>T baja</a:t>
            </a:r>
            <a:r>
              <a:rPr kumimoji="0" lang="es-CL" altLang="es-CL" sz="800" b="0" i="0" u="none" strike="noStrike" cap="none" normalizeH="0" baseline="0" dirty="0">
                <a:ln>
                  <a:noFill/>
                </a:ln>
                <a:solidFill>
                  <a:schemeClr val="tx1"/>
                </a:solidFill>
                <a:effectLst/>
                <a:latin typeface="Arial" panose="020B0604020202020204" pitchFamily="34" charset="0"/>
              </a:rPr>
              <a:t>, se vuelve más exigente y se aceptan menos soluciones malas.</a:t>
            </a:r>
          </a:p>
        </p:txBody>
      </p:sp>
      <p:sp>
        <p:nvSpPr>
          <p:cNvPr id="10" name="Abrir llave 9">
            <a:extLst>
              <a:ext uri="{FF2B5EF4-FFF2-40B4-BE49-F238E27FC236}">
                <a16:creationId xmlns:a16="http://schemas.microsoft.com/office/drawing/2014/main" id="{604013F4-5E6D-A688-EEC7-45593BF102BE}"/>
              </a:ext>
            </a:extLst>
          </p:cNvPr>
          <p:cNvSpPr/>
          <p:nvPr/>
        </p:nvSpPr>
        <p:spPr>
          <a:xfrm>
            <a:off x="7185919" y="2405767"/>
            <a:ext cx="238539" cy="147758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
          <a:extLst>
            <a:ext uri="{FF2B5EF4-FFF2-40B4-BE49-F238E27FC236}">
              <a16:creationId xmlns:a16="http://schemas.microsoft.com/office/drawing/2014/main" id="{DB3166F6-EF1D-12FA-E6F0-5A65AFE72A2E}"/>
            </a:ext>
          </a:extLst>
        </p:cNvPr>
        <p:cNvGrpSpPr/>
        <p:nvPr/>
      </p:nvGrpSpPr>
      <p:grpSpPr>
        <a:xfrm>
          <a:off x="0" y="0"/>
          <a:ext cx="0" cy="0"/>
          <a:chOff x="0" y="0"/>
          <a:chExt cx="0" cy="0"/>
        </a:xfrm>
      </p:grpSpPr>
      <p:sp>
        <p:nvSpPr>
          <p:cNvPr id="35" name="Google Shape;35;p5">
            <a:extLst>
              <a:ext uri="{FF2B5EF4-FFF2-40B4-BE49-F238E27FC236}">
                <a16:creationId xmlns:a16="http://schemas.microsoft.com/office/drawing/2014/main" id="{AF15FF32-A4C8-0A7D-05A6-BDC43593871C}"/>
              </a:ext>
            </a:extLst>
          </p:cNvPr>
          <p:cNvSpPr txBox="1"/>
          <p:nvPr/>
        </p:nvSpPr>
        <p:spPr>
          <a:xfrm>
            <a:off x="303247" y="727550"/>
            <a:ext cx="7243500" cy="338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600" dirty="0">
                <a:solidFill>
                  <a:srgbClr val="953734"/>
                </a:solidFill>
                <a:latin typeface="Roboto Medium"/>
                <a:ea typeface="Roboto Medium"/>
                <a:cs typeface="Roboto Medium"/>
                <a:sym typeface="Roboto Medium"/>
              </a:rPr>
              <a:t>3. Recocido Simulado – Parametrización y Definiciones.</a:t>
            </a:r>
            <a:endParaRPr sz="1600" dirty="0">
              <a:solidFill>
                <a:srgbClr val="953734"/>
              </a:solidFill>
              <a:latin typeface="Roboto Medium"/>
              <a:ea typeface="Roboto Medium"/>
              <a:cs typeface="Roboto Medium"/>
              <a:sym typeface="Roboto Medium"/>
            </a:endParaRPr>
          </a:p>
        </p:txBody>
      </p:sp>
      <p:sp>
        <p:nvSpPr>
          <p:cNvPr id="36" name="Google Shape;36;p5">
            <a:extLst>
              <a:ext uri="{FF2B5EF4-FFF2-40B4-BE49-F238E27FC236}">
                <a16:creationId xmlns:a16="http://schemas.microsoft.com/office/drawing/2014/main" id="{49E39E78-D571-7DE3-EDEA-4898DA2E82EE}"/>
              </a:ext>
            </a:extLst>
          </p:cNvPr>
          <p:cNvSpPr txBox="1"/>
          <p:nvPr/>
        </p:nvSpPr>
        <p:spPr>
          <a:xfrm>
            <a:off x="206695" y="1263177"/>
            <a:ext cx="6960900"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dirty="0">
                <a:solidFill>
                  <a:srgbClr val="17365D"/>
                </a:solidFill>
                <a:latin typeface="Roboto Light"/>
                <a:ea typeface="Roboto Light"/>
                <a:cs typeface="Roboto Light"/>
                <a:sym typeface="Roboto Light"/>
              </a:rPr>
              <a:t>La formulación del Algoritmo tiene como base lo siguiente:</a:t>
            </a:r>
            <a:endParaRPr dirty="0">
              <a:solidFill>
                <a:srgbClr val="17365D"/>
              </a:solidFill>
              <a:latin typeface="Roboto Light"/>
              <a:ea typeface="Roboto Light"/>
              <a:cs typeface="Roboto Light"/>
              <a:sym typeface="Roboto Light"/>
            </a:endParaRPr>
          </a:p>
        </p:txBody>
      </p:sp>
      <p:graphicFrame>
        <p:nvGraphicFramePr>
          <p:cNvPr id="7" name="Tabla 6">
            <a:extLst>
              <a:ext uri="{FF2B5EF4-FFF2-40B4-BE49-F238E27FC236}">
                <a16:creationId xmlns:a16="http://schemas.microsoft.com/office/drawing/2014/main" id="{5A3E4F8A-5B1D-6D01-7336-B1D9AD6F1D8A}"/>
              </a:ext>
            </a:extLst>
          </p:cNvPr>
          <p:cNvGraphicFramePr>
            <a:graphicFrameLocks noGrp="1"/>
          </p:cNvGraphicFramePr>
          <p:nvPr>
            <p:extLst>
              <p:ext uri="{D42A27DB-BD31-4B8C-83A1-F6EECF244321}">
                <p14:modId xmlns:p14="http://schemas.microsoft.com/office/powerpoint/2010/main" val="1147351271"/>
              </p:ext>
            </p:extLst>
          </p:nvPr>
        </p:nvGraphicFramePr>
        <p:xfrm>
          <a:off x="303247" y="1767840"/>
          <a:ext cx="8710124" cy="3291840"/>
        </p:xfrm>
        <a:graphic>
          <a:graphicData uri="http://schemas.openxmlformats.org/drawingml/2006/table">
            <a:tbl>
              <a:tblPr>
                <a:tableStyleId>{06138B4D-0A29-4F72-9362-DF6201143D5D}</a:tableStyleId>
              </a:tblPr>
              <a:tblGrid>
                <a:gridCol w="1322428">
                  <a:extLst>
                    <a:ext uri="{9D8B030D-6E8A-4147-A177-3AD203B41FA5}">
                      <a16:colId xmlns:a16="http://schemas.microsoft.com/office/drawing/2014/main" val="4051574142"/>
                    </a:ext>
                  </a:extLst>
                </a:gridCol>
                <a:gridCol w="2237189">
                  <a:extLst>
                    <a:ext uri="{9D8B030D-6E8A-4147-A177-3AD203B41FA5}">
                      <a16:colId xmlns:a16="http://schemas.microsoft.com/office/drawing/2014/main" val="3100417714"/>
                    </a:ext>
                  </a:extLst>
                </a:gridCol>
                <a:gridCol w="2416165">
                  <a:extLst>
                    <a:ext uri="{9D8B030D-6E8A-4147-A177-3AD203B41FA5}">
                      <a16:colId xmlns:a16="http://schemas.microsoft.com/office/drawing/2014/main" val="166602592"/>
                    </a:ext>
                  </a:extLst>
                </a:gridCol>
                <a:gridCol w="2734342">
                  <a:extLst>
                    <a:ext uri="{9D8B030D-6E8A-4147-A177-3AD203B41FA5}">
                      <a16:colId xmlns:a16="http://schemas.microsoft.com/office/drawing/2014/main" val="2354180345"/>
                    </a:ext>
                  </a:extLst>
                </a:gridCol>
              </a:tblGrid>
              <a:tr h="195061">
                <a:tc>
                  <a:txBody>
                    <a:bodyPr/>
                    <a:lstStyle/>
                    <a:p>
                      <a:pPr algn="ctr" fontAlgn="ctr">
                        <a:buNone/>
                      </a:pPr>
                      <a:r>
                        <a:rPr lang="es-CL" sz="1000" b="1" u="none" strike="noStrike" dirty="0">
                          <a:solidFill>
                            <a:schemeClr val="accent1">
                              <a:lumMod val="75000"/>
                            </a:schemeClr>
                          </a:solidFill>
                          <a:effectLst/>
                        </a:rPr>
                        <a:t>Componente</a:t>
                      </a:r>
                      <a:endParaRPr lang="es-CL" sz="1000" b="1" i="0" u="none" strike="noStrike" dirty="0">
                        <a:solidFill>
                          <a:schemeClr val="accent1">
                            <a:lumMod val="75000"/>
                          </a:schemeClr>
                        </a:solidFill>
                        <a:effectLst/>
                        <a:latin typeface="Aptos Narrow" panose="020B0004020202020204" pitchFamily="34" charset="0"/>
                      </a:endParaRPr>
                    </a:p>
                  </a:txBody>
                  <a:tcPr marL="6752" marR="6752" marT="6752" marB="0" anchor="ctr"/>
                </a:tc>
                <a:tc>
                  <a:txBody>
                    <a:bodyPr/>
                    <a:lstStyle/>
                    <a:p>
                      <a:pPr algn="ctr" fontAlgn="ctr">
                        <a:buNone/>
                      </a:pPr>
                      <a:r>
                        <a:rPr lang="es-CL" sz="1000" b="1" u="none" strike="noStrike" dirty="0">
                          <a:solidFill>
                            <a:schemeClr val="accent1">
                              <a:lumMod val="75000"/>
                            </a:schemeClr>
                          </a:solidFill>
                          <a:effectLst/>
                        </a:rPr>
                        <a:t>Definición</a:t>
                      </a:r>
                      <a:endParaRPr lang="es-CL" sz="1000" b="1" i="0" u="none" strike="noStrike" dirty="0">
                        <a:solidFill>
                          <a:schemeClr val="accent1">
                            <a:lumMod val="75000"/>
                          </a:schemeClr>
                        </a:solidFill>
                        <a:effectLst/>
                        <a:latin typeface="Aptos Narrow" panose="020B0004020202020204" pitchFamily="34" charset="0"/>
                      </a:endParaRPr>
                    </a:p>
                  </a:txBody>
                  <a:tcPr marL="6752" marR="6752" marT="6752" marB="0" anchor="ctr"/>
                </a:tc>
                <a:tc>
                  <a:txBody>
                    <a:bodyPr/>
                    <a:lstStyle/>
                    <a:p>
                      <a:pPr algn="ctr" fontAlgn="ctr">
                        <a:buNone/>
                      </a:pPr>
                      <a:r>
                        <a:rPr lang="es-CL" sz="1000" b="1" u="none" strike="noStrike" dirty="0">
                          <a:solidFill>
                            <a:schemeClr val="accent1">
                              <a:lumMod val="75000"/>
                            </a:schemeClr>
                          </a:solidFill>
                          <a:effectLst/>
                        </a:rPr>
                        <a:t>Rol en el Algoritmo</a:t>
                      </a:r>
                      <a:endParaRPr lang="es-CL" sz="1000" b="1" i="0" u="none" strike="noStrike" dirty="0">
                        <a:solidFill>
                          <a:schemeClr val="accent1">
                            <a:lumMod val="75000"/>
                          </a:schemeClr>
                        </a:solidFill>
                        <a:effectLst/>
                        <a:latin typeface="Aptos Narrow" panose="020B0004020202020204" pitchFamily="34" charset="0"/>
                      </a:endParaRPr>
                    </a:p>
                  </a:txBody>
                  <a:tcPr marL="6752" marR="6752" marT="6752" marB="0" anchor="ctr"/>
                </a:tc>
                <a:tc>
                  <a:txBody>
                    <a:bodyPr/>
                    <a:lstStyle/>
                    <a:p>
                      <a:pPr algn="ctr" fontAlgn="ctr">
                        <a:buNone/>
                      </a:pPr>
                      <a:r>
                        <a:rPr lang="es-CL" sz="1000" b="1" u="none" strike="noStrike" dirty="0">
                          <a:solidFill>
                            <a:schemeClr val="accent1">
                              <a:lumMod val="75000"/>
                            </a:schemeClr>
                          </a:solidFill>
                          <a:effectLst/>
                        </a:rPr>
                        <a:t>Ejemplo</a:t>
                      </a:r>
                      <a:endParaRPr lang="es-CL" sz="1000" b="1" i="0" u="none" strike="noStrike" dirty="0">
                        <a:solidFill>
                          <a:schemeClr val="accent1">
                            <a:lumMod val="75000"/>
                          </a:schemeClr>
                        </a:solidFill>
                        <a:effectLst/>
                        <a:latin typeface="Aptos Narrow" panose="020B0004020202020204" pitchFamily="34" charset="0"/>
                      </a:endParaRPr>
                    </a:p>
                  </a:txBody>
                  <a:tcPr marL="6752" marR="6752" marT="6752" marB="0" anchor="ctr"/>
                </a:tc>
                <a:extLst>
                  <a:ext uri="{0D108BD9-81ED-4DB2-BD59-A6C34878D82A}">
                    <a16:rowId xmlns:a16="http://schemas.microsoft.com/office/drawing/2014/main" val="2404713726"/>
                  </a:ext>
                </a:extLst>
              </a:tr>
              <a:tr h="365939">
                <a:tc>
                  <a:txBody>
                    <a:bodyPr/>
                    <a:lstStyle/>
                    <a:p>
                      <a:pPr algn="l" fontAlgn="ctr">
                        <a:buNone/>
                      </a:pPr>
                      <a:r>
                        <a:rPr lang="es-CL" sz="1000" u="none" strike="noStrike" dirty="0">
                          <a:solidFill>
                            <a:schemeClr val="accent1">
                              <a:lumMod val="75000"/>
                            </a:schemeClr>
                          </a:solidFill>
                          <a:effectLst/>
                        </a:rPr>
                        <a:t>Z (Función Objetivo)</a:t>
                      </a:r>
                      <a:endParaRPr lang="es-CL" sz="1000" b="1" i="0" u="none" strike="noStrike" dirty="0">
                        <a:solidFill>
                          <a:schemeClr val="accent1">
                            <a:lumMod val="75000"/>
                          </a:schemeClr>
                        </a:solidFill>
                        <a:effectLst/>
                        <a:latin typeface="Aptos Narrow" panose="020B0004020202020204" pitchFamily="34" charset="0"/>
                      </a:endParaRPr>
                    </a:p>
                  </a:txBody>
                  <a:tcPr marL="6752" marR="6752" marT="6752" marB="0" anchor="ctr"/>
                </a:tc>
                <a:tc>
                  <a:txBody>
                    <a:bodyPr/>
                    <a:lstStyle/>
                    <a:p>
                      <a:pPr algn="l" fontAlgn="ctr">
                        <a:buNone/>
                      </a:pPr>
                      <a:r>
                        <a:rPr lang="es-CL" sz="1000" u="none" strike="noStrike" dirty="0">
                          <a:solidFill>
                            <a:schemeClr val="accent1">
                              <a:lumMod val="75000"/>
                            </a:schemeClr>
                          </a:solidFill>
                          <a:effectLst/>
                        </a:rPr>
                        <a:t>Fórmula que se desea maximizar o minimizar.</a:t>
                      </a:r>
                      <a:endParaRPr lang="es-CL" sz="1000" b="0" i="0" u="none" strike="noStrike" dirty="0">
                        <a:solidFill>
                          <a:schemeClr val="accent1">
                            <a:lumMod val="75000"/>
                          </a:schemeClr>
                        </a:solidFill>
                        <a:effectLst/>
                        <a:latin typeface="Aptos Narrow" panose="020B0004020202020204" pitchFamily="34" charset="0"/>
                      </a:endParaRPr>
                    </a:p>
                  </a:txBody>
                  <a:tcPr marL="6752" marR="6752" marT="6752" marB="0" anchor="ctr"/>
                </a:tc>
                <a:tc>
                  <a:txBody>
                    <a:bodyPr/>
                    <a:lstStyle/>
                    <a:p>
                      <a:pPr algn="l" fontAlgn="ctr">
                        <a:buNone/>
                      </a:pPr>
                      <a:r>
                        <a:rPr lang="es-MX" sz="1000" u="none" strike="noStrike">
                          <a:solidFill>
                            <a:schemeClr val="accent1">
                              <a:lumMod val="75000"/>
                            </a:schemeClr>
                          </a:solidFill>
                          <a:effectLst/>
                        </a:rPr>
                        <a:t>Mide qué tan buena es una solución.</a:t>
                      </a:r>
                      <a:endParaRPr lang="es-MX" sz="1000" b="0" i="0" u="none" strike="noStrike">
                        <a:solidFill>
                          <a:schemeClr val="accent1">
                            <a:lumMod val="75000"/>
                          </a:schemeClr>
                        </a:solidFill>
                        <a:effectLst/>
                        <a:latin typeface="Aptos Narrow" panose="020B0004020202020204" pitchFamily="34" charset="0"/>
                      </a:endParaRPr>
                    </a:p>
                  </a:txBody>
                  <a:tcPr marL="6752" marR="6752" marT="6752" marB="0" anchor="ctr"/>
                </a:tc>
                <a:tc>
                  <a:txBody>
                    <a:bodyPr/>
                    <a:lstStyle/>
                    <a:p>
                      <a:pPr algn="l" fontAlgn="ctr">
                        <a:buNone/>
                      </a:pPr>
                      <a:r>
                        <a:rPr lang="pl-PL" sz="1000" u="none" strike="noStrike" dirty="0">
                          <a:solidFill>
                            <a:schemeClr val="accent1">
                              <a:lumMod val="75000"/>
                            </a:schemeClr>
                          </a:solidFill>
                          <a:effectLst/>
                        </a:rPr>
                        <a:t>Z = 18x1 + 25x2 + 11x3 + 14x4</a:t>
                      </a:r>
                      <a:endParaRPr lang="pl-PL" sz="1000" b="0" i="0" u="none" strike="noStrike" dirty="0">
                        <a:solidFill>
                          <a:schemeClr val="accent1">
                            <a:lumMod val="75000"/>
                          </a:schemeClr>
                        </a:solidFill>
                        <a:effectLst/>
                        <a:latin typeface="Aptos Narrow" panose="020B0004020202020204" pitchFamily="34" charset="0"/>
                      </a:endParaRPr>
                    </a:p>
                  </a:txBody>
                  <a:tcPr marL="6752" marR="6752" marT="6752" marB="0" anchor="ctr"/>
                </a:tc>
                <a:extLst>
                  <a:ext uri="{0D108BD9-81ED-4DB2-BD59-A6C34878D82A}">
                    <a16:rowId xmlns:a16="http://schemas.microsoft.com/office/drawing/2014/main" val="38291545"/>
                  </a:ext>
                </a:extLst>
              </a:tr>
              <a:tr h="390120">
                <a:tc>
                  <a:txBody>
                    <a:bodyPr/>
                    <a:lstStyle/>
                    <a:p>
                      <a:pPr algn="l" fontAlgn="ctr">
                        <a:buNone/>
                      </a:pPr>
                      <a:r>
                        <a:rPr lang="es-CL" sz="1000" u="none" strike="noStrike">
                          <a:solidFill>
                            <a:schemeClr val="accent1">
                              <a:lumMod val="75000"/>
                            </a:schemeClr>
                          </a:solidFill>
                          <a:effectLst/>
                        </a:rPr>
                        <a:t>x (Solución)</a:t>
                      </a:r>
                      <a:endParaRPr lang="es-CL" sz="1000" b="1" i="0" u="none" strike="noStrike">
                        <a:solidFill>
                          <a:schemeClr val="accent1">
                            <a:lumMod val="75000"/>
                          </a:schemeClr>
                        </a:solidFill>
                        <a:effectLst/>
                        <a:latin typeface="Aptos Narrow" panose="020B0004020202020204" pitchFamily="34" charset="0"/>
                      </a:endParaRPr>
                    </a:p>
                  </a:txBody>
                  <a:tcPr marL="6752" marR="6752" marT="6752" marB="0" anchor="ctr"/>
                </a:tc>
                <a:tc>
                  <a:txBody>
                    <a:bodyPr/>
                    <a:lstStyle/>
                    <a:p>
                      <a:pPr algn="l" fontAlgn="ctr">
                        <a:buNone/>
                      </a:pPr>
                      <a:r>
                        <a:rPr lang="es-MX" sz="1000" u="none" strike="noStrike" dirty="0">
                          <a:solidFill>
                            <a:schemeClr val="accent1">
                              <a:lumMod val="75000"/>
                            </a:schemeClr>
                          </a:solidFill>
                          <a:effectLst/>
                        </a:rPr>
                        <a:t>Representación de una propuesta concreta al problema.</a:t>
                      </a:r>
                      <a:endParaRPr lang="es-MX" sz="1000" b="0" i="0" u="none" strike="noStrike" dirty="0">
                        <a:solidFill>
                          <a:schemeClr val="accent1">
                            <a:lumMod val="75000"/>
                          </a:schemeClr>
                        </a:solidFill>
                        <a:effectLst/>
                        <a:latin typeface="Aptos Narrow" panose="020B0004020202020204" pitchFamily="34" charset="0"/>
                      </a:endParaRPr>
                    </a:p>
                  </a:txBody>
                  <a:tcPr marL="6752" marR="6752" marT="6752" marB="0" anchor="ctr"/>
                </a:tc>
                <a:tc>
                  <a:txBody>
                    <a:bodyPr/>
                    <a:lstStyle/>
                    <a:p>
                      <a:pPr algn="l" fontAlgn="ctr">
                        <a:buNone/>
                      </a:pPr>
                      <a:r>
                        <a:rPr lang="es-CL" sz="1000" u="none" strike="noStrike" dirty="0">
                          <a:solidFill>
                            <a:schemeClr val="accent1">
                              <a:lumMod val="75000"/>
                            </a:schemeClr>
                          </a:solidFill>
                          <a:effectLst/>
                        </a:rPr>
                        <a:t>Punto actual de evaluación.</a:t>
                      </a:r>
                      <a:endParaRPr lang="es-CL" sz="1000" b="0" i="0" u="none" strike="noStrike" dirty="0">
                        <a:solidFill>
                          <a:schemeClr val="accent1">
                            <a:lumMod val="75000"/>
                          </a:schemeClr>
                        </a:solidFill>
                        <a:effectLst/>
                        <a:latin typeface="Aptos Narrow" panose="020B0004020202020204" pitchFamily="34" charset="0"/>
                      </a:endParaRPr>
                    </a:p>
                  </a:txBody>
                  <a:tcPr marL="6752" marR="6752" marT="6752" marB="0" anchor="ctr"/>
                </a:tc>
                <a:tc>
                  <a:txBody>
                    <a:bodyPr/>
                    <a:lstStyle/>
                    <a:p>
                      <a:pPr algn="l" fontAlgn="ctr">
                        <a:buNone/>
                      </a:pPr>
                      <a:r>
                        <a:rPr lang="es-CL" sz="1000" u="none" strike="noStrike" dirty="0">
                          <a:solidFill>
                            <a:schemeClr val="accent1">
                              <a:lumMod val="75000"/>
                            </a:schemeClr>
                          </a:solidFill>
                          <a:effectLst/>
                        </a:rPr>
                        <a:t>x = (1, 0, 0, 1)</a:t>
                      </a:r>
                      <a:endParaRPr lang="es-CL" sz="1000" b="0" i="0" u="none" strike="noStrike" dirty="0">
                        <a:solidFill>
                          <a:schemeClr val="accent1">
                            <a:lumMod val="75000"/>
                          </a:schemeClr>
                        </a:solidFill>
                        <a:effectLst/>
                        <a:latin typeface="Aptos Narrow" panose="020B0004020202020204" pitchFamily="34" charset="0"/>
                      </a:endParaRPr>
                    </a:p>
                  </a:txBody>
                  <a:tcPr marL="6752" marR="6752" marT="6752" marB="0" anchor="ctr"/>
                </a:tc>
                <a:extLst>
                  <a:ext uri="{0D108BD9-81ED-4DB2-BD59-A6C34878D82A}">
                    <a16:rowId xmlns:a16="http://schemas.microsoft.com/office/drawing/2014/main" val="1738328266"/>
                  </a:ext>
                </a:extLst>
              </a:tr>
              <a:tr h="390120">
                <a:tc>
                  <a:txBody>
                    <a:bodyPr/>
                    <a:lstStyle/>
                    <a:p>
                      <a:pPr algn="l" fontAlgn="ctr">
                        <a:buNone/>
                      </a:pPr>
                      <a:r>
                        <a:rPr lang="es-CL" sz="1000" u="none" strike="noStrike">
                          <a:solidFill>
                            <a:schemeClr val="accent1">
                              <a:lumMod val="75000"/>
                            </a:schemeClr>
                          </a:solidFill>
                          <a:effectLst/>
                        </a:rPr>
                        <a:t>x* (Mejor solución)</a:t>
                      </a:r>
                      <a:endParaRPr lang="es-CL" sz="1000" b="1" i="0" u="none" strike="noStrike">
                        <a:solidFill>
                          <a:schemeClr val="accent1">
                            <a:lumMod val="75000"/>
                          </a:schemeClr>
                        </a:solidFill>
                        <a:effectLst/>
                        <a:latin typeface="Aptos Narrow" panose="020B0004020202020204" pitchFamily="34" charset="0"/>
                      </a:endParaRPr>
                    </a:p>
                  </a:txBody>
                  <a:tcPr marL="6752" marR="6752" marT="6752" marB="0" anchor="ctr"/>
                </a:tc>
                <a:tc>
                  <a:txBody>
                    <a:bodyPr/>
                    <a:lstStyle/>
                    <a:p>
                      <a:pPr algn="l" fontAlgn="ctr">
                        <a:buNone/>
                      </a:pPr>
                      <a:r>
                        <a:rPr lang="es-MX" sz="1000" u="none" strike="noStrike" dirty="0">
                          <a:solidFill>
                            <a:schemeClr val="accent1">
                              <a:lumMod val="75000"/>
                            </a:schemeClr>
                          </a:solidFill>
                          <a:effectLst/>
                        </a:rPr>
                        <a:t>Mejor solución encontrada hasta ese momento.</a:t>
                      </a:r>
                      <a:endParaRPr lang="es-MX" sz="1000" b="0" i="0" u="none" strike="noStrike" dirty="0">
                        <a:solidFill>
                          <a:schemeClr val="accent1">
                            <a:lumMod val="75000"/>
                          </a:schemeClr>
                        </a:solidFill>
                        <a:effectLst/>
                        <a:latin typeface="Aptos Narrow" panose="020B0004020202020204" pitchFamily="34" charset="0"/>
                      </a:endParaRPr>
                    </a:p>
                  </a:txBody>
                  <a:tcPr marL="6752" marR="6752" marT="6752" marB="0" anchor="ctr"/>
                </a:tc>
                <a:tc>
                  <a:txBody>
                    <a:bodyPr/>
                    <a:lstStyle/>
                    <a:p>
                      <a:pPr algn="l" fontAlgn="ctr">
                        <a:buNone/>
                      </a:pPr>
                      <a:r>
                        <a:rPr lang="es-MX" sz="1000" u="none" strike="noStrike" dirty="0">
                          <a:solidFill>
                            <a:schemeClr val="accent1">
                              <a:lumMod val="75000"/>
                            </a:schemeClr>
                          </a:solidFill>
                          <a:effectLst/>
                        </a:rPr>
                        <a:t>Se actualiza si se encuentra una solución mejor.</a:t>
                      </a:r>
                      <a:endParaRPr lang="es-MX" sz="1000" b="0" i="0" u="none" strike="noStrike" dirty="0">
                        <a:solidFill>
                          <a:schemeClr val="accent1">
                            <a:lumMod val="75000"/>
                          </a:schemeClr>
                        </a:solidFill>
                        <a:effectLst/>
                        <a:latin typeface="Aptos Narrow" panose="020B0004020202020204" pitchFamily="34" charset="0"/>
                      </a:endParaRPr>
                    </a:p>
                  </a:txBody>
                  <a:tcPr marL="6752" marR="6752" marT="6752" marB="0" anchor="ctr"/>
                </a:tc>
                <a:tc>
                  <a:txBody>
                    <a:bodyPr/>
                    <a:lstStyle/>
                    <a:p>
                      <a:pPr algn="l" fontAlgn="ctr">
                        <a:buNone/>
                      </a:pPr>
                      <a:r>
                        <a:rPr lang="pl-PL" sz="1000" u="none" strike="noStrike" dirty="0">
                          <a:solidFill>
                            <a:schemeClr val="accent1">
                              <a:lumMod val="75000"/>
                            </a:schemeClr>
                          </a:solidFill>
                          <a:effectLst/>
                        </a:rPr>
                        <a:t>x* = (1, 0, 0, 1) con Z* = 32</a:t>
                      </a:r>
                      <a:endParaRPr lang="pl-PL" sz="1000" b="0" i="0" u="none" strike="noStrike" dirty="0">
                        <a:solidFill>
                          <a:schemeClr val="accent1">
                            <a:lumMod val="75000"/>
                          </a:schemeClr>
                        </a:solidFill>
                        <a:effectLst/>
                        <a:latin typeface="Aptos Narrow" panose="020B0004020202020204" pitchFamily="34" charset="0"/>
                      </a:endParaRPr>
                    </a:p>
                  </a:txBody>
                  <a:tcPr marL="6752" marR="6752" marT="6752" marB="0" anchor="ctr"/>
                </a:tc>
                <a:extLst>
                  <a:ext uri="{0D108BD9-81ED-4DB2-BD59-A6C34878D82A}">
                    <a16:rowId xmlns:a16="http://schemas.microsoft.com/office/drawing/2014/main" val="4095918583"/>
                  </a:ext>
                </a:extLst>
              </a:tr>
              <a:tr h="390120">
                <a:tc>
                  <a:txBody>
                    <a:bodyPr/>
                    <a:lstStyle/>
                    <a:p>
                      <a:pPr algn="l" fontAlgn="ctr">
                        <a:buNone/>
                      </a:pPr>
                      <a:r>
                        <a:rPr lang="es-CL" sz="1000" u="none" strike="noStrike">
                          <a:solidFill>
                            <a:schemeClr val="accent1">
                              <a:lumMod val="75000"/>
                            </a:schemeClr>
                          </a:solidFill>
                          <a:effectLst/>
                        </a:rPr>
                        <a:t>Vecinos</a:t>
                      </a:r>
                      <a:endParaRPr lang="es-CL" sz="1000" b="1" i="0" u="none" strike="noStrike">
                        <a:solidFill>
                          <a:schemeClr val="accent1">
                            <a:lumMod val="75000"/>
                          </a:schemeClr>
                        </a:solidFill>
                        <a:effectLst/>
                        <a:latin typeface="Aptos Narrow" panose="020B0004020202020204" pitchFamily="34" charset="0"/>
                      </a:endParaRPr>
                    </a:p>
                  </a:txBody>
                  <a:tcPr marL="6752" marR="6752" marT="6752" marB="0" anchor="ctr"/>
                </a:tc>
                <a:tc>
                  <a:txBody>
                    <a:bodyPr/>
                    <a:lstStyle/>
                    <a:p>
                      <a:pPr algn="l" fontAlgn="ctr">
                        <a:buNone/>
                      </a:pPr>
                      <a:r>
                        <a:rPr lang="es-MX" sz="1000" u="none" strike="noStrike">
                          <a:solidFill>
                            <a:schemeClr val="accent1">
                              <a:lumMod val="75000"/>
                            </a:schemeClr>
                          </a:solidFill>
                          <a:effectLst/>
                        </a:rPr>
                        <a:t>Soluciones similares obtenidas al cambiar una variable.</a:t>
                      </a:r>
                      <a:endParaRPr lang="es-MX" sz="1000" b="0" i="0" u="none" strike="noStrike">
                        <a:solidFill>
                          <a:schemeClr val="accent1">
                            <a:lumMod val="75000"/>
                          </a:schemeClr>
                        </a:solidFill>
                        <a:effectLst/>
                        <a:latin typeface="Aptos Narrow" panose="020B0004020202020204" pitchFamily="34" charset="0"/>
                      </a:endParaRPr>
                    </a:p>
                  </a:txBody>
                  <a:tcPr marL="6752" marR="6752" marT="6752" marB="0" anchor="ctr"/>
                </a:tc>
                <a:tc>
                  <a:txBody>
                    <a:bodyPr/>
                    <a:lstStyle/>
                    <a:p>
                      <a:pPr algn="l" fontAlgn="ctr">
                        <a:buNone/>
                      </a:pPr>
                      <a:r>
                        <a:rPr lang="es-MX" sz="1000" u="none" strike="noStrike" dirty="0">
                          <a:solidFill>
                            <a:schemeClr val="accent1">
                              <a:lumMod val="75000"/>
                            </a:schemeClr>
                          </a:solidFill>
                          <a:effectLst/>
                        </a:rPr>
                        <a:t>Generan opciones locales para explorar.</a:t>
                      </a:r>
                      <a:endParaRPr lang="es-MX" sz="1000" b="0" i="0" u="none" strike="noStrike" dirty="0">
                        <a:solidFill>
                          <a:schemeClr val="accent1">
                            <a:lumMod val="75000"/>
                          </a:schemeClr>
                        </a:solidFill>
                        <a:effectLst/>
                        <a:latin typeface="Aptos Narrow" panose="020B0004020202020204" pitchFamily="34" charset="0"/>
                      </a:endParaRPr>
                    </a:p>
                  </a:txBody>
                  <a:tcPr marL="6752" marR="6752" marT="6752" marB="0" anchor="ctr"/>
                </a:tc>
                <a:tc>
                  <a:txBody>
                    <a:bodyPr/>
                    <a:lstStyle/>
                    <a:p>
                      <a:pPr algn="l" fontAlgn="ctr">
                        <a:buNone/>
                      </a:pPr>
                      <a:r>
                        <a:rPr lang="es-CL" sz="1000" u="none" strike="noStrike" dirty="0">
                          <a:solidFill>
                            <a:schemeClr val="accent1">
                              <a:lumMod val="75000"/>
                            </a:schemeClr>
                          </a:solidFill>
                          <a:effectLst/>
                        </a:rPr>
                        <a:t>(0, 0, 0, 1), (1, 0, 1, 1), etc.</a:t>
                      </a:r>
                      <a:endParaRPr lang="es-CL" sz="1000" b="0" i="0" u="none" strike="noStrike" dirty="0">
                        <a:solidFill>
                          <a:schemeClr val="accent1">
                            <a:lumMod val="75000"/>
                          </a:schemeClr>
                        </a:solidFill>
                        <a:effectLst/>
                        <a:latin typeface="Aptos Narrow" panose="020B0004020202020204" pitchFamily="34" charset="0"/>
                      </a:endParaRPr>
                    </a:p>
                  </a:txBody>
                  <a:tcPr marL="6752" marR="6752" marT="6752" marB="0" anchor="ctr"/>
                </a:tc>
                <a:extLst>
                  <a:ext uri="{0D108BD9-81ED-4DB2-BD59-A6C34878D82A}">
                    <a16:rowId xmlns:a16="http://schemas.microsoft.com/office/drawing/2014/main" val="2830887471"/>
                  </a:ext>
                </a:extLst>
              </a:tr>
              <a:tr h="390120">
                <a:tc>
                  <a:txBody>
                    <a:bodyPr/>
                    <a:lstStyle/>
                    <a:p>
                      <a:pPr algn="l" fontAlgn="ctr">
                        <a:buNone/>
                      </a:pPr>
                      <a:r>
                        <a:rPr lang="el-GR" sz="1000" u="none" strike="noStrike">
                          <a:solidFill>
                            <a:schemeClr val="accent1">
                              <a:lumMod val="75000"/>
                            </a:schemeClr>
                          </a:solidFill>
                          <a:effectLst/>
                        </a:rPr>
                        <a:t>Δ</a:t>
                      </a:r>
                      <a:r>
                        <a:rPr lang="es-CL" sz="1000" u="none" strike="noStrike">
                          <a:solidFill>
                            <a:schemeClr val="accent1">
                              <a:lumMod val="75000"/>
                            </a:schemeClr>
                          </a:solidFill>
                          <a:effectLst/>
                        </a:rPr>
                        <a:t>z (Cambio en Z)</a:t>
                      </a:r>
                      <a:endParaRPr lang="es-CL" sz="1000" b="1" i="0" u="none" strike="noStrike">
                        <a:solidFill>
                          <a:schemeClr val="accent1">
                            <a:lumMod val="75000"/>
                          </a:schemeClr>
                        </a:solidFill>
                        <a:effectLst/>
                        <a:latin typeface="Aptos Narrow" panose="020B0004020202020204" pitchFamily="34" charset="0"/>
                      </a:endParaRPr>
                    </a:p>
                  </a:txBody>
                  <a:tcPr marL="6752" marR="6752" marT="6752" marB="0" anchor="ctr"/>
                </a:tc>
                <a:tc>
                  <a:txBody>
                    <a:bodyPr/>
                    <a:lstStyle/>
                    <a:p>
                      <a:pPr algn="l" fontAlgn="ctr">
                        <a:buNone/>
                      </a:pPr>
                      <a:r>
                        <a:rPr lang="es-MX" sz="1000" u="none" strike="noStrike">
                          <a:solidFill>
                            <a:schemeClr val="accent1">
                              <a:lumMod val="75000"/>
                            </a:schemeClr>
                          </a:solidFill>
                          <a:effectLst/>
                        </a:rPr>
                        <a:t>Diferencia entre el valor Z del vecino y el de la solución actual.</a:t>
                      </a:r>
                      <a:endParaRPr lang="es-MX" sz="1000" b="0" i="0" u="none" strike="noStrike">
                        <a:solidFill>
                          <a:schemeClr val="accent1">
                            <a:lumMod val="75000"/>
                          </a:schemeClr>
                        </a:solidFill>
                        <a:effectLst/>
                        <a:latin typeface="Aptos Narrow" panose="020B0004020202020204" pitchFamily="34" charset="0"/>
                      </a:endParaRPr>
                    </a:p>
                  </a:txBody>
                  <a:tcPr marL="6752" marR="6752" marT="6752" marB="0" anchor="ctr"/>
                </a:tc>
                <a:tc>
                  <a:txBody>
                    <a:bodyPr/>
                    <a:lstStyle/>
                    <a:p>
                      <a:pPr algn="l" fontAlgn="ctr">
                        <a:buNone/>
                      </a:pPr>
                      <a:r>
                        <a:rPr lang="es-MX" sz="1000" u="none" strike="noStrike">
                          <a:solidFill>
                            <a:schemeClr val="accent1">
                              <a:lumMod val="75000"/>
                            </a:schemeClr>
                          </a:solidFill>
                          <a:effectLst/>
                        </a:rPr>
                        <a:t>Determina si la nueva solución es mejor o peor.</a:t>
                      </a:r>
                      <a:endParaRPr lang="es-MX" sz="1000" b="0" i="0" u="none" strike="noStrike">
                        <a:solidFill>
                          <a:schemeClr val="accent1">
                            <a:lumMod val="75000"/>
                          </a:schemeClr>
                        </a:solidFill>
                        <a:effectLst/>
                        <a:latin typeface="Aptos Narrow" panose="020B0004020202020204" pitchFamily="34" charset="0"/>
                      </a:endParaRPr>
                    </a:p>
                  </a:txBody>
                  <a:tcPr marL="6752" marR="6752" marT="6752" marB="0" anchor="ctr"/>
                </a:tc>
                <a:tc>
                  <a:txBody>
                    <a:bodyPr/>
                    <a:lstStyle/>
                    <a:p>
                      <a:pPr algn="l" fontAlgn="ctr">
                        <a:buNone/>
                      </a:pPr>
                      <a:r>
                        <a:rPr lang="pl-PL" sz="1000" u="none" strike="noStrike" dirty="0">
                          <a:solidFill>
                            <a:schemeClr val="accent1">
                              <a:lumMod val="75000"/>
                            </a:schemeClr>
                          </a:solidFill>
                          <a:effectLst/>
                        </a:rPr>
                        <a:t>Δz = Z_vecino - Z_actual</a:t>
                      </a:r>
                      <a:r>
                        <a:rPr lang="es-MX" sz="1000" u="none" strike="noStrike" dirty="0">
                          <a:solidFill>
                            <a:schemeClr val="accent1">
                              <a:lumMod val="75000"/>
                            </a:schemeClr>
                          </a:solidFill>
                          <a:effectLst/>
                        </a:rPr>
                        <a:t> </a:t>
                      </a:r>
                      <a:r>
                        <a:rPr lang="es-MX" sz="800" u="none" strike="noStrike" dirty="0">
                          <a:solidFill>
                            <a:schemeClr val="accent1">
                              <a:lumMod val="75000"/>
                            </a:schemeClr>
                          </a:solidFill>
                          <a:effectLst/>
                        </a:rPr>
                        <a:t>(anterior)</a:t>
                      </a:r>
                      <a:r>
                        <a:rPr lang="pl-PL" sz="800" u="none" strike="noStrike" dirty="0">
                          <a:solidFill>
                            <a:schemeClr val="accent1">
                              <a:lumMod val="75000"/>
                            </a:schemeClr>
                          </a:solidFill>
                          <a:effectLst/>
                        </a:rPr>
                        <a:t> </a:t>
                      </a:r>
                      <a:r>
                        <a:rPr lang="pl-PL" sz="1000" u="none" strike="noStrike" dirty="0">
                          <a:solidFill>
                            <a:schemeClr val="accent1">
                              <a:lumMod val="75000"/>
                            </a:schemeClr>
                          </a:solidFill>
                          <a:effectLst/>
                        </a:rPr>
                        <a:t>= 14 - 32 = -18</a:t>
                      </a:r>
                      <a:endParaRPr lang="pl-PL" sz="1000" b="0" i="0" u="none" strike="noStrike" dirty="0">
                        <a:solidFill>
                          <a:schemeClr val="accent1">
                            <a:lumMod val="75000"/>
                          </a:schemeClr>
                        </a:solidFill>
                        <a:effectLst/>
                        <a:latin typeface="Aptos Narrow" panose="020B0004020202020204" pitchFamily="34" charset="0"/>
                      </a:endParaRPr>
                    </a:p>
                  </a:txBody>
                  <a:tcPr marL="6752" marR="6752" marT="6752" marB="0" anchor="ctr"/>
                </a:tc>
                <a:extLst>
                  <a:ext uri="{0D108BD9-81ED-4DB2-BD59-A6C34878D82A}">
                    <a16:rowId xmlns:a16="http://schemas.microsoft.com/office/drawing/2014/main" val="1197398288"/>
                  </a:ext>
                </a:extLst>
              </a:tr>
              <a:tr h="390120">
                <a:tc>
                  <a:txBody>
                    <a:bodyPr/>
                    <a:lstStyle/>
                    <a:p>
                      <a:pPr algn="l" fontAlgn="ctr">
                        <a:buNone/>
                      </a:pPr>
                      <a:r>
                        <a:rPr lang="es-CL" sz="1000" u="none" strike="noStrike">
                          <a:solidFill>
                            <a:schemeClr val="accent1">
                              <a:lumMod val="75000"/>
                            </a:schemeClr>
                          </a:solidFill>
                          <a:effectLst/>
                        </a:rPr>
                        <a:t>q (Temperatura)</a:t>
                      </a:r>
                      <a:endParaRPr lang="es-CL" sz="1000" b="1" i="0" u="none" strike="noStrike">
                        <a:solidFill>
                          <a:schemeClr val="accent1">
                            <a:lumMod val="75000"/>
                          </a:schemeClr>
                        </a:solidFill>
                        <a:effectLst/>
                        <a:latin typeface="Aptos Narrow" panose="020B0004020202020204" pitchFamily="34" charset="0"/>
                      </a:endParaRPr>
                    </a:p>
                  </a:txBody>
                  <a:tcPr marL="6752" marR="6752" marT="6752" marB="0" anchor="ctr"/>
                </a:tc>
                <a:tc>
                  <a:txBody>
                    <a:bodyPr/>
                    <a:lstStyle/>
                    <a:p>
                      <a:pPr algn="l" fontAlgn="ctr">
                        <a:buNone/>
                      </a:pPr>
                      <a:r>
                        <a:rPr lang="es-MX" sz="1000" u="none" strike="noStrike">
                          <a:solidFill>
                            <a:schemeClr val="accent1">
                              <a:lumMod val="75000"/>
                            </a:schemeClr>
                          </a:solidFill>
                          <a:effectLst/>
                        </a:rPr>
                        <a:t>Parámetro que regula qué tan permisivo es el algoritmo.</a:t>
                      </a:r>
                      <a:endParaRPr lang="es-MX" sz="1000" b="0" i="0" u="none" strike="noStrike">
                        <a:solidFill>
                          <a:schemeClr val="accent1">
                            <a:lumMod val="75000"/>
                          </a:schemeClr>
                        </a:solidFill>
                        <a:effectLst/>
                        <a:latin typeface="Aptos Narrow" panose="020B0004020202020204" pitchFamily="34" charset="0"/>
                      </a:endParaRPr>
                    </a:p>
                  </a:txBody>
                  <a:tcPr marL="6752" marR="6752" marT="6752" marB="0" anchor="ctr"/>
                </a:tc>
                <a:tc>
                  <a:txBody>
                    <a:bodyPr/>
                    <a:lstStyle/>
                    <a:p>
                      <a:pPr algn="l" fontAlgn="ctr">
                        <a:buNone/>
                      </a:pPr>
                      <a:r>
                        <a:rPr lang="es-MX" sz="1000" u="none" strike="noStrike" dirty="0">
                          <a:solidFill>
                            <a:schemeClr val="accent1">
                              <a:lumMod val="75000"/>
                            </a:schemeClr>
                          </a:solidFill>
                          <a:effectLst/>
                        </a:rPr>
                        <a:t>Alta q: más exploración. Baja q: más precisión.</a:t>
                      </a:r>
                      <a:endParaRPr lang="es-MX" sz="1000" b="0" i="0" u="none" strike="noStrike" dirty="0">
                        <a:solidFill>
                          <a:schemeClr val="accent1">
                            <a:lumMod val="75000"/>
                          </a:schemeClr>
                        </a:solidFill>
                        <a:effectLst/>
                        <a:latin typeface="Aptos Narrow" panose="020B0004020202020204" pitchFamily="34" charset="0"/>
                      </a:endParaRPr>
                    </a:p>
                  </a:txBody>
                  <a:tcPr marL="6752" marR="6752" marT="6752" marB="0" anchor="ctr"/>
                </a:tc>
                <a:tc>
                  <a:txBody>
                    <a:bodyPr/>
                    <a:lstStyle/>
                    <a:p>
                      <a:pPr algn="l" fontAlgn="ctr">
                        <a:buNone/>
                      </a:pPr>
                      <a:r>
                        <a:rPr lang="es-CL" sz="1000" u="none" strike="noStrike" dirty="0">
                          <a:solidFill>
                            <a:schemeClr val="accent1">
                              <a:lumMod val="75000"/>
                            </a:schemeClr>
                          </a:solidFill>
                          <a:effectLst/>
                        </a:rPr>
                        <a:t>q = 10</a:t>
                      </a:r>
                      <a:endParaRPr lang="es-CL" sz="1000" b="0" i="0" u="none" strike="noStrike" dirty="0">
                        <a:solidFill>
                          <a:schemeClr val="accent1">
                            <a:lumMod val="75000"/>
                          </a:schemeClr>
                        </a:solidFill>
                        <a:effectLst/>
                        <a:latin typeface="Aptos Narrow" panose="020B0004020202020204" pitchFamily="34" charset="0"/>
                      </a:endParaRPr>
                    </a:p>
                  </a:txBody>
                  <a:tcPr marL="6752" marR="6752" marT="6752" marB="0" anchor="ctr"/>
                </a:tc>
                <a:extLst>
                  <a:ext uri="{0D108BD9-81ED-4DB2-BD59-A6C34878D82A}">
                    <a16:rowId xmlns:a16="http://schemas.microsoft.com/office/drawing/2014/main" val="1251699392"/>
                  </a:ext>
                </a:extLst>
              </a:tr>
              <a:tr h="390120">
                <a:tc>
                  <a:txBody>
                    <a:bodyPr/>
                    <a:lstStyle/>
                    <a:p>
                      <a:pPr algn="l" fontAlgn="ctr">
                        <a:buNone/>
                      </a:pPr>
                      <a:r>
                        <a:rPr lang="es-CL" sz="1000" u="none" strike="noStrike">
                          <a:solidFill>
                            <a:schemeClr val="accent1">
                              <a:lumMod val="75000"/>
                            </a:schemeClr>
                          </a:solidFill>
                          <a:effectLst/>
                        </a:rPr>
                        <a:t>r (Número Aleatorio)</a:t>
                      </a:r>
                      <a:endParaRPr lang="es-CL" sz="1000" b="1" i="0" u="none" strike="noStrike">
                        <a:solidFill>
                          <a:schemeClr val="accent1">
                            <a:lumMod val="75000"/>
                          </a:schemeClr>
                        </a:solidFill>
                        <a:effectLst/>
                        <a:latin typeface="Aptos Narrow" panose="020B0004020202020204" pitchFamily="34" charset="0"/>
                      </a:endParaRPr>
                    </a:p>
                  </a:txBody>
                  <a:tcPr marL="6752" marR="6752" marT="6752" marB="0" anchor="ctr"/>
                </a:tc>
                <a:tc>
                  <a:txBody>
                    <a:bodyPr/>
                    <a:lstStyle/>
                    <a:p>
                      <a:pPr algn="l" fontAlgn="ctr">
                        <a:buNone/>
                      </a:pPr>
                      <a:r>
                        <a:rPr lang="es-MX" sz="1000" u="none" strike="noStrike" dirty="0">
                          <a:solidFill>
                            <a:schemeClr val="accent1">
                              <a:lumMod val="75000"/>
                            </a:schemeClr>
                          </a:solidFill>
                          <a:effectLst/>
                        </a:rPr>
                        <a:t>Valor entre 0 y 1 generado al azar.</a:t>
                      </a:r>
                      <a:endParaRPr lang="es-MX" sz="1000" b="0" i="0" u="none" strike="noStrike" dirty="0">
                        <a:solidFill>
                          <a:schemeClr val="accent1">
                            <a:lumMod val="75000"/>
                          </a:schemeClr>
                        </a:solidFill>
                        <a:effectLst/>
                        <a:latin typeface="Aptos Narrow" panose="020B0004020202020204" pitchFamily="34" charset="0"/>
                      </a:endParaRPr>
                    </a:p>
                  </a:txBody>
                  <a:tcPr marL="6752" marR="6752" marT="6752" marB="0" anchor="ctr"/>
                </a:tc>
                <a:tc>
                  <a:txBody>
                    <a:bodyPr/>
                    <a:lstStyle/>
                    <a:p>
                      <a:pPr algn="l" fontAlgn="ctr">
                        <a:buNone/>
                      </a:pPr>
                      <a:r>
                        <a:rPr lang="es-MX" sz="1000" u="none" strike="noStrike">
                          <a:solidFill>
                            <a:schemeClr val="accent1">
                              <a:lumMod val="75000"/>
                            </a:schemeClr>
                          </a:solidFill>
                          <a:effectLst/>
                        </a:rPr>
                        <a:t>Se usa para aceptar o rechazar soluciones peores con probabilidad.</a:t>
                      </a:r>
                      <a:endParaRPr lang="es-MX" sz="1000" b="0" i="0" u="none" strike="noStrike">
                        <a:solidFill>
                          <a:schemeClr val="accent1">
                            <a:lumMod val="75000"/>
                          </a:schemeClr>
                        </a:solidFill>
                        <a:effectLst/>
                        <a:latin typeface="Aptos Narrow" panose="020B0004020202020204" pitchFamily="34" charset="0"/>
                      </a:endParaRPr>
                    </a:p>
                  </a:txBody>
                  <a:tcPr marL="6752" marR="6752" marT="6752" marB="0" anchor="ctr"/>
                </a:tc>
                <a:tc>
                  <a:txBody>
                    <a:bodyPr/>
                    <a:lstStyle/>
                    <a:p>
                      <a:pPr algn="l" fontAlgn="ctr">
                        <a:buNone/>
                      </a:pPr>
                      <a:r>
                        <a:rPr lang="es-CL" sz="1000" u="none" strike="noStrike" dirty="0">
                          <a:solidFill>
                            <a:schemeClr val="accent1">
                              <a:lumMod val="75000"/>
                            </a:schemeClr>
                          </a:solidFill>
                          <a:effectLst/>
                        </a:rPr>
                        <a:t>r = 0.09</a:t>
                      </a:r>
                      <a:endParaRPr lang="es-CL" sz="1000" b="0" i="0" u="none" strike="noStrike" dirty="0">
                        <a:solidFill>
                          <a:schemeClr val="accent1">
                            <a:lumMod val="75000"/>
                          </a:schemeClr>
                        </a:solidFill>
                        <a:effectLst/>
                        <a:latin typeface="Aptos Narrow" panose="020B0004020202020204" pitchFamily="34" charset="0"/>
                      </a:endParaRPr>
                    </a:p>
                  </a:txBody>
                  <a:tcPr marL="6752" marR="6752" marT="6752" marB="0" anchor="ctr"/>
                </a:tc>
                <a:extLst>
                  <a:ext uri="{0D108BD9-81ED-4DB2-BD59-A6C34878D82A}">
                    <a16:rowId xmlns:a16="http://schemas.microsoft.com/office/drawing/2014/main" val="2038014251"/>
                  </a:ext>
                </a:extLst>
              </a:tr>
              <a:tr h="390120">
                <a:tc>
                  <a:txBody>
                    <a:bodyPr/>
                    <a:lstStyle/>
                    <a:p>
                      <a:pPr algn="l" fontAlgn="ctr">
                        <a:buNone/>
                      </a:pPr>
                      <a:r>
                        <a:rPr lang="es-CL" sz="1000" u="none" strike="noStrike">
                          <a:solidFill>
                            <a:schemeClr val="accent1">
                              <a:lumMod val="75000"/>
                            </a:schemeClr>
                          </a:solidFill>
                          <a:effectLst/>
                        </a:rPr>
                        <a:t>P = e^(</a:t>
                      </a:r>
                      <a:r>
                        <a:rPr lang="el-GR" sz="1000" u="none" strike="noStrike">
                          <a:solidFill>
                            <a:schemeClr val="accent1">
                              <a:lumMod val="75000"/>
                            </a:schemeClr>
                          </a:solidFill>
                          <a:effectLst/>
                        </a:rPr>
                        <a:t>Δ</a:t>
                      </a:r>
                      <a:r>
                        <a:rPr lang="es-CL" sz="1000" u="none" strike="noStrike">
                          <a:solidFill>
                            <a:schemeClr val="accent1">
                              <a:lumMod val="75000"/>
                            </a:schemeClr>
                          </a:solidFill>
                          <a:effectLst/>
                        </a:rPr>
                        <a:t>z/q) (Probabilidad)</a:t>
                      </a:r>
                      <a:endParaRPr lang="es-CL" sz="1000" b="1" i="0" u="none" strike="noStrike">
                        <a:solidFill>
                          <a:schemeClr val="accent1">
                            <a:lumMod val="75000"/>
                          </a:schemeClr>
                        </a:solidFill>
                        <a:effectLst/>
                        <a:latin typeface="Aptos Narrow" panose="020B0004020202020204" pitchFamily="34" charset="0"/>
                      </a:endParaRPr>
                    </a:p>
                  </a:txBody>
                  <a:tcPr marL="6752" marR="6752" marT="6752" marB="0" anchor="ctr"/>
                </a:tc>
                <a:tc>
                  <a:txBody>
                    <a:bodyPr/>
                    <a:lstStyle/>
                    <a:p>
                      <a:pPr algn="l" fontAlgn="ctr">
                        <a:buNone/>
                      </a:pPr>
                      <a:r>
                        <a:rPr lang="es-MX" sz="1000" u="none" strike="noStrike" dirty="0">
                          <a:solidFill>
                            <a:schemeClr val="accent1">
                              <a:lumMod val="75000"/>
                            </a:schemeClr>
                          </a:solidFill>
                          <a:effectLst/>
                        </a:rPr>
                        <a:t>Fórmula que da la probabilidad de aceptar una solución peor.</a:t>
                      </a:r>
                      <a:endParaRPr lang="es-MX" sz="1000" b="0" i="0" u="none" strike="noStrike" dirty="0">
                        <a:solidFill>
                          <a:schemeClr val="accent1">
                            <a:lumMod val="75000"/>
                          </a:schemeClr>
                        </a:solidFill>
                        <a:effectLst/>
                        <a:latin typeface="Aptos Narrow" panose="020B0004020202020204" pitchFamily="34" charset="0"/>
                      </a:endParaRPr>
                    </a:p>
                  </a:txBody>
                  <a:tcPr marL="6752" marR="6752" marT="6752" marB="0" anchor="ctr"/>
                </a:tc>
                <a:tc>
                  <a:txBody>
                    <a:bodyPr/>
                    <a:lstStyle/>
                    <a:p>
                      <a:pPr algn="l" fontAlgn="ctr">
                        <a:buNone/>
                      </a:pPr>
                      <a:r>
                        <a:rPr lang="es-MX" sz="1000" u="none" strike="noStrike">
                          <a:solidFill>
                            <a:schemeClr val="accent1">
                              <a:lumMod val="75000"/>
                            </a:schemeClr>
                          </a:solidFill>
                          <a:effectLst/>
                        </a:rPr>
                        <a:t>Si r &lt; P, se acepta la solución aunque empeore.</a:t>
                      </a:r>
                      <a:endParaRPr lang="es-MX" sz="1000" b="0" i="0" u="none" strike="noStrike">
                        <a:solidFill>
                          <a:schemeClr val="accent1">
                            <a:lumMod val="75000"/>
                          </a:schemeClr>
                        </a:solidFill>
                        <a:effectLst/>
                        <a:latin typeface="Aptos Narrow" panose="020B0004020202020204" pitchFamily="34" charset="0"/>
                      </a:endParaRPr>
                    </a:p>
                  </a:txBody>
                  <a:tcPr marL="6752" marR="6752" marT="6752" marB="0" anchor="ctr"/>
                </a:tc>
                <a:tc>
                  <a:txBody>
                    <a:bodyPr/>
                    <a:lstStyle/>
                    <a:p>
                      <a:pPr algn="l" fontAlgn="ctr">
                        <a:buNone/>
                      </a:pPr>
                      <a:r>
                        <a:rPr lang="es-CL" sz="1000" u="none" strike="noStrike" dirty="0">
                          <a:solidFill>
                            <a:schemeClr val="accent1">
                              <a:lumMod val="75000"/>
                            </a:schemeClr>
                          </a:solidFill>
                          <a:effectLst/>
                        </a:rPr>
                        <a:t>P = e^(-18/10) ≈ 0.165</a:t>
                      </a:r>
                      <a:endParaRPr lang="es-CL" sz="1000" b="0" i="0" u="none" strike="noStrike" dirty="0">
                        <a:solidFill>
                          <a:schemeClr val="accent1">
                            <a:lumMod val="75000"/>
                          </a:schemeClr>
                        </a:solidFill>
                        <a:effectLst/>
                        <a:latin typeface="Aptos Narrow" panose="020B0004020202020204" pitchFamily="34" charset="0"/>
                      </a:endParaRPr>
                    </a:p>
                  </a:txBody>
                  <a:tcPr marL="6752" marR="6752" marT="6752" marB="0" anchor="ctr"/>
                </a:tc>
                <a:extLst>
                  <a:ext uri="{0D108BD9-81ED-4DB2-BD59-A6C34878D82A}">
                    <a16:rowId xmlns:a16="http://schemas.microsoft.com/office/drawing/2014/main" val="3044220656"/>
                  </a:ext>
                </a:extLst>
              </a:tr>
            </a:tbl>
          </a:graphicData>
        </a:graphic>
      </p:graphicFrame>
    </p:spTree>
    <p:extLst>
      <p:ext uri="{BB962C8B-B14F-4D97-AF65-F5344CB8AC3E}">
        <p14:creationId xmlns:p14="http://schemas.microsoft.com/office/powerpoint/2010/main" val="3981341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9"/>
          <p:cNvSpPr txBox="1"/>
          <p:nvPr/>
        </p:nvSpPr>
        <p:spPr>
          <a:xfrm>
            <a:off x="580872" y="639400"/>
            <a:ext cx="7243500" cy="338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600" dirty="0">
                <a:solidFill>
                  <a:srgbClr val="953734"/>
                </a:solidFill>
                <a:latin typeface="Roboto Medium"/>
                <a:ea typeface="Roboto Medium"/>
                <a:cs typeface="Roboto Medium"/>
                <a:sym typeface="Roboto Medium"/>
              </a:rPr>
              <a:t>4. Ruteo Algoritmo: Selección de Rutas.</a:t>
            </a:r>
            <a:endParaRPr sz="1600" dirty="0">
              <a:solidFill>
                <a:srgbClr val="953734"/>
              </a:solidFill>
              <a:latin typeface="Roboto Medium"/>
              <a:ea typeface="Roboto Medium"/>
              <a:cs typeface="Roboto Medium"/>
              <a:sym typeface="Roboto Medium"/>
            </a:endParaRPr>
          </a:p>
        </p:txBody>
      </p:sp>
      <p:pic>
        <p:nvPicPr>
          <p:cNvPr id="13" name="Imagen 12">
            <a:extLst>
              <a:ext uri="{FF2B5EF4-FFF2-40B4-BE49-F238E27FC236}">
                <a16:creationId xmlns:a16="http://schemas.microsoft.com/office/drawing/2014/main" id="{1DDD5782-AAAB-74DA-D14E-86BEA735ABEC}"/>
              </a:ext>
            </a:extLst>
          </p:cNvPr>
          <p:cNvPicPr>
            <a:picLocks noChangeAspect="1"/>
          </p:cNvPicPr>
          <p:nvPr/>
        </p:nvPicPr>
        <p:blipFill>
          <a:blip r:embed="rId3"/>
          <a:stretch>
            <a:fillRect/>
          </a:stretch>
        </p:blipFill>
        <p:spPr>
          <a:xfrm>
            <a:off x="469393" y="1669289"/>
            <a:ext cx="3492545" cy="2374243"/>
          </a:xfrm>
          <a:prstGeom prst="rect">
            <a:avLst/>
          </a:prstGeom>
        </p:spPr>
      </p:pic>
      <p:sp>
        <p:nvSpPr>
          <p:cNvPr id="15" name="CuadroTexto 14">
            <a:extLst>
              <a:ext uri="{FF2B5EF4-FFF2-40B4-BE49-F238E27FC236}">
                <a16:creationId xmlns:a16="http://schemas.microsoft.com/office/drawing/2014/main" id="{A0E4E8AB-FB02-004C-FE9D-C39FC97D19D1}"/>
              </a:ext>
            </a:extLst>
          </p:cNvPr>
          <p:cNvSpPr txBox="1"/>
          <p:nvPr/>
        </p:nvSpPr>
        <p:spPr>
          <a:xfrm>
            <a:off x="4469266" y="1178523"/>
            <a:ext cx="4907280" cy="307777"/>
          </a:xfrm>
          <a:prstGeom prst="rect">
            <a:avLst/>
          </a:prstGeom>
          <a:noFill/>
        </p:spPr>
        <p:txBody>
          <a:bodyPr wrap="square">
            <a:spAutoFit/>
          </a:bodyPr>
          <a:lstStyle/>
          <a:p>
            <a:r>
              <a:rPr lang="es-MX" dirty="0"/>
              <a:t>Paso a paso del Recocido Simulado</a:t>
            </a:r>
            <a:endParaRPr lang="es-CL" dirty="0"/>
          </a:p>
        </p:txBody>
      </p:sp>
      <p:pic>
        <p:nvPicPr>
          <p:cNvPr id="17" name="Imagen 16">
            <a:extLst>
              <a:ext uri="{FF2B5EF4-FFF2-40B4-BE49-F238E27FC236}">
                <a16:creationId xmlns:a16="http://schemas.microsoft.com/office/drawing/2014/main" id="{5121BF25-9AC4-A64D-B716-4229E5874AE7}"/>
              </a:ext>
            </a:extLst>
          </p:cNvPr>
          <p:cNvPicPr>
            <a:picLocks noChangeAspect="1"/>
          </p:cNvPicPr>
          <p:nvPr/>
        </p:nvPicPr>
        <p:blipFill>
          <a:blip r:embed="rId4"/>
          <a:stretch>
            <a:fillRect/>
          </a:stretch>
        </p:blipFill>
        <p:spPr>
          <a:xfrm>
            <a:off x="4642589" y="1558834"/>
            <a:ext cx="3967114" cy="4781083"/>
          </a:xfrm>
          <a:prstGeom prst="rect">
            <a:avLst/>
          </a:prstGeom>
        </p:spPr>
      </p:pic>
      <p:sp>
        <p:nvSpPr>
          <p:cNvPr id="20" name="Abrir llave 19">
            <a:extLst>
              <a:ext uri="{FF2B5EF4-FFF2-40B4-BE49-F238E27FC236}">
                <a16:creationId xmlns:a16="http://schemas.microsoft.com/office/drawing/2014/main" id="{6415DC62-3F24-B231-77B9-68E02F06977E}"/>
              </a:ext>
            </a:extLst>
          </p:cNvPr>
          <p:cNvSpPr/>
          <p:nvPr/>
        </p:nvSpPr>
        <p:spPr>
          <a:xfrm>
            <a:off x="5085806" y="2856411"/>
            <a:ext cx="200297" cy="101019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cxnSp>
        <p:nvCxnSpPr>
          <p:cNvPr id="23" name="Conector recto de flecha 22">
            <a:extLst>
              <a:ext uri="{FF2B5EF4-FFF2-40B4-BE49-F238E27FC236}">
                <a16:creationId xmlns:a16="http://schemas.microsoft.com/office/drawing/2014/main" id="{C1CD161F-93BB-3C34-93D5-913DBB268562}"/>
              </a:ext>
            </a:extLst>
          </p:cNvPr>
          <p:cNvCxnSpPr>
            <a:cxnSpLocks/>
          </p:cNvCxnSpPr>
          <p:nvPr/>
        </p:nvCxnSpPr>
        <p:spPr>
          <a:xfrm flipH="1" flipV="1">
            <a:off x="2377440" y="2349167"/>
            <a:ext cx="2708366" cy="99492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 name="CuadroTexto 2">
            <a:extLst>
              <a:ext uri="{FF2B5EF4-FFF2-40B4-BE49-F238E27FC236}">
                <a16:creationId xmlns:a16="http://schemas.microsoft.com/office/drawing/2014/main" id="{F74A0D7F-896B-5189-C0B3-D44EFF8C8139}"/>
              </a:ext>
            </a:extLst>
          </p:cNvPr>
          <p:cNvSpPr txBox="1"/>
          <p:nvPr/>
        </p:nvSpPr>
        <p:spPr>
          <a:xfrm>
            <a:off x="426095" y="1143336"/>
            <a:ext cx="3702846" cy="415498"/>
          </a:xfrm>
          <a:prstGeom prst="rect">
            <a:avLst/>
          </a:prstGeom>
          <a:noFill/>
        </p:spPr>
        <p:txBody>
          <a:bodyPr wrap="square">
            <a:spAutoFit/>
          </a:bodyPr>
          <a:lstStyle/>
          <a:p>
            <a:r>
              <a:rPr lang="es-MX" sz="1050" dirty="0"/>
              <a:t>El objetivo es </a:t>
            </a:r>
            <a:r>
              <a:rPr lang="es-MX" sz="1050" b="1" dirty="0"/>
              <a:t>maximizar</a:t>
            </a:r>
            <a:r>
              <a:rPr lang="es-MX" sz="1050" dirty="0"/>
              <a:t> una función objetivo lineal sujeta a una restricción de capacidad y variables binarias.</a:t>
            </a:r>
            <a:endParaRPr lang="es-CL" sz="10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9">
          <a:extLst>
            <a:ext uri="{FF2B5EF4-FFF2-40B4-BE49-F238E27FC236}">
              <a16:creationId xmlns:a16="http://schemas.microsoft.com/office/drawing/2014/main" id="{6B3C4EBD-A0A3-F16F-D1FD-D53B8D096DF7}"/>
            </a:ext>
          </a:extLst>
        </p:cNvPr>
        <p:cNvGrpSpPr/>
        <p:nvPr/>
      </p:nvGrpSpPr>
      <p:grpSpPr>
        <a:xfrm>
          <a:off x="0" y="0"/>
          <a:ext cx="0" cy="0"/>
          <a:chOff x="0" y="0"/>
          <a:chExt cx="0" cy="0"/>
        </a:xfrm>
      </p:grpSpPr>
      <p:pic>
        <p:nvPicPr>
          <p:cNvPr id="13" name="Imagen 12">
            <a:extLst>
              <a:ext uri="{FF2B5EF4-FFF2-40B4-BE49-F238E27FC236}">
                <a16:creationId xmlns:a16="http://schemas.microsoft.com/office/drawing/2014/main" id="{7A25B812-D3DE-C1A1-4F98-D9F21E261E06}"/>
              </a:ext>
            </a:extLst>
          </p:cNvPr>
          <p:cNvPicPr>
            <a:picLocks noChangeAspect="1"/>
          </p:cNvPicPr>
          <p:nvPr/>
        </p:nvPicPr>
        <p:blipFill>
          <a:blip r:embed="rId3"/>
          <a:stretch>
            <a:fillRect/>
          </a:stretch>
        </p:blipFill>
        <p:spPr>
          <a:xfrm>
            <a:off x="461146" y="1332412"/>
            <a:ext cx="3492545" cy="2374243"/>
          </a:xfrm>
          <a:prstGeom prst="rect">
            <a:avLst/>
          </a:prstGeom>
        </p:spPr>
      </p:pic>
      <p:sp>
        <p:nvSpPr>
          <p:cNvPr id="15" name="CuadroTexto 14">
            <a:extLst>
              <a:ext uri="{FF2B5EF4-FFF2-40B4-BE49-F238E27FC236}">
                <a16:creationId xmlns:a16="http://schemas.microsoft.com/office/drawing/2014/main" id="{82D03FE6-233A-EBB9-EB4F-F219FC3EEBE9}"/>
              </a:ext>
            </a:extLst>
          </p:cNvPr>
          <p:cNvSpPr txBox="1"/>
          <p:nvPr/>
        </p:nvSpPr>
        <p:spPr>
          <a:xfrm>
            <a:off x="4469266" y="1178523"/>
            <a:ext cx="4907280" cy="307777"/>
          </a:xfrm>
          <a:prstGeom prst="rect">
            <a:avLst/>
          </a:prstGeom>
          <a:noFill/>
        </p:spPr>
        <p:txBody>
          <a:bodyPr wrap="square">
            <a:spAutoFit/>
          </a:bodyPr>
          <a:lstStyle/>
          <a:p>
            <a:r>
              <a:rPr lang="es-MX" dirty="0"/>
              <a:t>Paso a paso del Recocido Simulado</a:t>
            </a:r>
            <a:endParaRPr lang="es-CL" dirty="0"/>
          </a:p>
        </p:txBody>
      </p:sp>
      <p:sp>
        <p:nvSpPr>
          <p:cNvPr id="20" name="Abrir llave 19">
            <a:extLst>
              <a:ext uri="{FF2B5EF4-FFF2-40B4-BE49-F238E27FC236}">
                <a16:creationId xmlns:a16="http://schemas.microsoft.com/office/drawing/2014/main" id="{469B9A0E-AABA-D9D2-0CA9-F739CEE68028}"/>
              </a:ext>
            </a:extLst>
          </p:cNvPr>
          <p:cNvSpPr/>
          <p:nvPr/>
        </p:nvSpPr>
        <p:spPr>
          <a:xfrm>
            <a:off x="4599894" y="2120316"/>
            <a:ext cx="148046" cy="79843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cxnSp>
        <p:nvCxnSpPr>
          <p:cNvPr id="23" name="Conector recto de flecha 22">
            <a:extLst>
              <a:ext uri="{FF2B5EF4-FFF2-40B4-BE49-F238E27FC236}">
                <a16:creationId xmlns:a16="http://schemas.microsoft.com/office/drawing/2014/main" id="{E089C5D8-ED28-B4A2-496A-090B440DD070}"/>
              </a:ext>
            </a:extLst>
          </p:cNvPr>
          <p:cNvCxnSpPr>
            <a:cxnSpLocks/>
            <a:stCxn id="20" idx="1"/>
          </p:cNvCxnSpPr>
          <p:nvPr/>
        </p:nvCxnSpPr>
        <p:spPr>
          <a:xfrm flipH="1" flipV="1">
            <a:off x="2351314" y="2029097"/>
            <a:ext cx="2248580" cy="49043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E30AD356-03FF-BA48-98DD-3BA99E1A8FA9}"/>
              </a:ext>
            </a:extLst>
          </p:cNvPr>
          <p:cNvPicPr>
            <a:picLocks noChangeAspect="1"/>
          </p:cNvPicPr>
          <p:nvPr/>
        </p:nvPicPr>
        <p:blipFill>
          <a:blip r:embed="rId4"/>
          <a:stretch>
            <a:fillRect/>
          </a:stretch>
        </p:blipFill>
        <p:spPr>
          <a:xfrm>
            <a:off x="4800192" y="1486300"/>
            <a:ext cx="3316197" cy="5057962"/>
          </a:xfrm>
          <a:prstGeom prst="rect">
            <a:avLst/>
          </a:prstGeom>
        </p:spPr>
      </p:pic>
      <p:sp>
        <p:nvSpPr>
          <p:cNvPr id="8" name="Abrir llave 7">
            <a:extLst>
              <a:ext uri="{FF2B5EF4-FFF2-40B4-BE49-F238E27FC236}">
                <a16:creationId xmlns:a16="http://schemas.microsoft.com/office/drawing/2014/main" id="{B371FF00-F8B2-5C66-9FA4-56E6B4266550}"/>
              </a:ext>
            </a:extLst>
          </p:cNvPr>
          <p:cNvSpPr/>
          <p:nvPr/>
        </p:nvSpPr>
        <p:spPr>
          <a:xfrm>
            <a:off x="4646974" y="3362039"/>
            <a:ext cx="76609" cy="38145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cxnSp>
        <p:nvCxnSpPr>
          <p:cNvPr id="9" name="Conector recto de flecha 8">
            <a:extLst>
              <a:ext uri="{FF2B5EF4-FFF2-40B4-BE49-F238E27FC236}">
                <a16:creationId xmlns:a16="http://schemas.microsoft.com/office/drawing/2014/main" id="{7985969A-2480-78C5-5729-2CF8DC107160}"/>
              </a:ext>
            </a:extLst>
          </p:cNvPr>
          <p:cNvCxnSpPr>
            <a:cxnSpLocks/>
            <a:stCxn id="8" idx="1"/>
          </p:cNvCxnSpPr>
          <p:nvPr/>
        </p:nvCxnSpPr>
        <p:spPr>
          <a:xfrm flipH="1">
            <a:off x="4001588" y="3552766"/>
            <a:ext cx="645386" cy="1776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CuadroTexto 15">
            <a:extLst>
              <a:ext uri="{FF2B5EF4-FFF2-40B4-BE49-F238E27FC236}">
                <a16:creationId xmlns:a16="http://schemas.microsoft.com/office/drawing/2014/main" id="{E32C2DCA-3310-D31B-8E86-01C069D2E730}"/>
              </a:ext>
            </a:extLst>
          </p:cNvPr>
          <p:cNvSpPr txBox="1"/>
          <p:nvPr/>
        </p:nvSpPr>
        <p:spPr>
          <a:xfrm>
            <a:off x="337048" y="4184579"/>
            <a:ext cx="3729855" cy="1384995"/>
          </a:xfrm>
          <a:prstGeom prst="rect">
            <a:avLst/>
          </a:prstGeom>
          <a:noFill/>
        </p:spPr>
        <p:txBody>
          <a:bodyPr wrap="square">
            <a:spAutoFit/>
          </a:bodyPr>
          <a:lstStyle/>
          <a:p>
            <a:r>
              <a:rPr lang="es-MX" sz="1050" dirty="0">
                <a:solidFill>
                  <a:srgbClr val="FF0000"/>
                </a:solidFill>
              </a:rPr>
              <a:t>Nota</a:t>
            </a:r>
            <a:r>
              <a:rPr lang="es-MX" sz="1050" dirty="0">
                <a:solidFill>
                  <a:schemeClr val="accent1">
                    <a:lumMod val="75000"/>
                  </a:schemeClr>
                </a:solidFill>
              </a:rPr>
              <a:t>:</a:t>
            </a:r>
          </a:p>
          <a:p>
            <a:pPr marL="171450" indent="-171450">
              <a:buFont typeface="Wingdings" panose="05000000000000000000" pitchFamily="2" charset="2"/>
              <a:buChar char="ü"/>
            </a:pPr>
            <a:r>
              <a:rPr lang="es-MX" sz="1050" dirty="0">
                <a:solidFill>
                  <a:schemeClr val="accent1">
                    <a:lumMod val="75000"/>
                  </a:schemeClr>
                </a:solidFill>
              </a:rPr>
              <a:t>El r debe actuar de manera aleatoria según los criterios de aceptación (P) y para la iteración.</a:t>
            </a:r>
          </a:p>
          <a:p>
            <a:endParaRPr lang="es-MX" sz="1050" dirty="0">
              <a:solidFill>
                <a:schemeClr val="accent1">
                  <a:lumMod val="75000"/>
                </a:schemeClr>
              </a:solidFill>
            </a:endParaRPr>
          </a:p>
          <a:p>
            <a:pPr marL="171450" indent="-171450">
              <a:buFont typeface="Wingdings" panose="05000000000000000000" pitchFamily="2" charset="2"/>
              <a:buChar char="ü"/>
            </a:pPr>
            <a:r>
              <a:rPr lang="es-MX" sz="1050" dirty="0">
                <a:solidFill>
                  <a:schemeClr val="accent1">
                    <a:lumMod val="75000"/>
                  </a:schemeClr>
                </a:solidFill>
              </a:rPr>
              <a:t>En caso que ningún vecino presente solución, se recomienda bajar la temperatura y tomar un nuevo r, para repetir el paso. El enfriamiento podría considerar un 90%.</a:t>
            </a:r>
            <a:endParaRPr lang="es-CL" sz="1050" dirty="0">
              <a:solidFill>
                <a:schemeClr val="accent1">
                  <a:lumMod val="75000"/>
                </a:schemeClr>
              </a:solidFill>
            </a:endParaRPr>
          </a:p>
        </p:txBody>
      </p:sp>
      <p:sp>
        <p:nvSpPr>
          <p:cNvPr id="18" name="Google Shape;70;p9">
            <a:extLst>
              <a:ext uri="{FF2B5EF4-FFF2-40B4-BE49-F238E27FC236}">
                <a16:creationId xmlns:a16="http://schemas.microsoft.com/office/drawing/2014/main" id="{8DC6ED79-D7D4-33EF-B485-520752B3E7D9}"/>
              </a:ext>
            </a:extLst>
          </p:cNvPr>
          <p:cNvSpPr txBox="1"/>
          <p:nvPr/>
        </p:nvSpPr>
        <p:spPr>
          <a:xfrm>
            <a:off x="580872" y="639400"/>
            <a:ext cx="7243500" cy="338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600" dirty="0">
                <a:solidFill>
                  <a:srgbClr val="953734"/>
                </a:solidFill>
                <a:latin typeface="Roboto Medium"/>
                <a:ea typeface="Roboto Medium"/>
                <a:cs typeface="Roboto Medium"/>
                <a:sym typeface="Roboto Medium"/>
              </a:rPr>
              <a:t>4. Ruteo Algoritmo: Selección de Rutas.</a:t>
            </a:r>
            <a:endParaRPr sz="1600" dirty="0">
              <a:solidFill>
                <a:srgbClr val="953734"/>
              </a:solidFill>
              <a:latin typeface="Roboto Medium"/>
              <a:ea typeface="Roboto Medium"/>
              <a:cs typeface="Roboto Medium"/>
              <a:sym typeface="Roboto Medium"/>
            </a:endParaRPr>
          </a:p>
        </p:txBody>
      </p:sp>
      <p:sp>
        <p:nvSpPr>
          <p:cNvPr id="2" name="Rectángulo 1">
            <a:extLst>
              <a:ext uri="{FF2B5EF4-FFF2-40B4-BE49-F238E27FC236}">
                <a16:creationId xmlns:a16="http://schemas.microsoft.com/office/drawing/2014/main" id="{B27DFC02-536F-1711-B63D-6907298AB78F}"/>
              </a:ext>
            </a:extLst>
          </p:cNvPr>
          <p:cNvSpPr/>
          <p:nvPr/>
        </p:nvSpPr>
        <p:spPr>
          <a:xfrm>
            <a:off x="4975412" y="3570530"/>
            <a:ext cx="1353670" cy="25739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3953281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9">
          <a:extLst>
            <a:ext uri="{FF2B5EF4-FFF2-40B4-BE49-F238E27FC236}">
              <a16:creationId xmlns:a16="http://schemas.microsoft.com/office/drawing/2014/main" id="{29FBAA02-A950-CE51-C044-5F5498D53AC3}"/>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77EC3475-2052-9EFE-84DC-DA5B12313AFD}"/>
              </a:ext>
            </a:extLst>
          </p:cNvPr>
          <p:cNvPicPr>
            <a:picLocks noChangeAspect="1"/>
          </p:cNvPicPr>
          <p:nvPr/>
        </p:nvPicPr>
        <p:blipFill>
          <a:blip r:embed="rId3"/>
          <a:stretch>
            <a:fillRect/>
          </a:stretch>
        </p:blipFill>
        <p:spPr>
          <a:xfrm>
            <a:off x="5003995" y="1482238"/>
            <a:ext cx="3129130" cy="4522508"/>
          </a:xfrm>
          <a:prstGeom prst="rect">
            <a:avLst/>
          </a:prstGeom>
        </p:spPr>
      </p:pic>
      <p:pic>
        <p:nvPicPr>
          <p:cNvPr id="13" name="Imagen 12">
            <a:extLst>
              <a:ext uri="{FF2B5EF4-FFF2-40B4-BE49-F238E27FC236}">
                <a16:creationId xmlns:a16="http://schemas.microsoft.com/office/drawing/2014/main" id="{192BACF4-279F-9B77-B74A-2B0F32CE9F05}"/>
              </a:ext>
            </a:extLst>
          </p:cNvPr>
          <p:cNvPicPr>
            <a:picLocks noChangeAspect="1"/>
          </p:cNvPicPr>
          <p:nvPr/>
        </p:nvPicPr>
        <p:blipFill>
          <a:blip r:embed="rId4"/>
          <a:stretch>
            <a:fillRect/>
          </a:stretch>
        </p:blipFill>
        <p:spPr>
          <a:xfrm>
            <a:off x="461146" y="1332412"/>
            <a:ext cx="3492545" cy="2374243"/>
          </a:xfrm>
          <a:prstGeom prst="rect">
            <a:avLst/>
          </a:prstGeom>
        </p:spPr>
      </p:pic>
      <p:sp>
        <p:nvSpPr>
          <p:cNvPr id="15" name="CuadroTexto 14">
            <a:extLst>
              <a:ext uri="{FF2B5EF4-FFF2-40B4-BE49-F238E27FC236}">
                <a16:creationId xmlns:a16="http://schemas.microsoft.com/office/drawing/2014/main" id="{4510ABF2-FE57-0CF3-22DD-A7FEBFBF210C}"/>
              </a:ext>
            </a:extLst>
          </p:cNvPr>
          <p:cNvSpPr txBox="1"/>
          <p:nvPr/>
        </p:nvSpPr>
        <p:spPr>
          <a:xfrm>
            <a:off x="4469266" y="1178523"/>
            <a:ext cx="4907280" cy="307777"/>
          </a:xfrm>
          <a:prstGeom prst="rect">
            <a:avLst/>
          </a:prstGeom>
          <a:noFill/>
        </p:spPr>
        <p:txBody>
          <a:bodyPr wrap="square">
            <a:spAutoFit/>
          </a:bodyPr>
          <a:lstStyle/>
          <a:p>
            <a:r>
              <a:rPr lang="es-MX" dirty="0"/>
              <a:t>Paso a paso del Recocido Simulado</a:t>
            </a:r>
            <a:endParaRPr lang="es-CL" dirty="0"/>
          </a:p>
        </p:txBody>
      </p:sp>
      <p:sp>
        <p:nvSpPr>
          <p:cNvPr id="20" name="Abrir llave 19">
            <a:extLst>
              <a:ext uri="{FF2B5EF4-FFF2-40B4-BE49-F238E27FC236}">
                <a16:creationId xmlns:a16="http://schemas.microsoft.com/office/drawing/2014/main" id="{D3012F42-0412-710B-770E-4D078A5544F4}"/>
              </a:ext>
            </a:extLst>
          </p:cNvPr>
          <p:cNvSpPr/>
          <p:nvPr/>
        </p:nvSpPr>
        <p:spPr>
          <a:xfrm>
            <a:off x="5003995" y="2422632"/>
            <a:ext cx="148046" cy="79843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cxnSp>
        <p:nvCxnSpPr>
          <p:cNvPr id="23" name="Conector recto de flecha 22">
            <a:extLst>
              <a:ext uri="{FF2B5EF4-FFF2-40B4-BE49-F238E27FC236}">
                <a16:creationId xmlns:a16="http://schemas.microsoft.com/office/drawing/2014/main" id="{EB4AE5C2-1673-7FB2-0044-AE59C03E702B}"/>
              </a:ext>
            </a:extLst>
          </p:cNvPr>
          <p:cNvCxnSpPr>
            <a:cxnSpLocks/>
            <a:stCxn id="20" idx="1"/>
          </p:cNvCxnSpPr>
          <p:nvPr/>
        </p:nvCxnSpPr>
        <p:spPr>
          <a:xfrm flipH="1" flipV="1">
            <a:off x="2386149" y="2000258"/>
            <a:ext cx="2617846" cy="82159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Abrir llave 7">
            <a:extLst>
              <a:ext uri="{FF2B5EF4-FFF2-40B4-BE49-F238E27FC236}">
                <a16:creationId xmlns:a16="http://schemas.microsoft.com/office/drawing/2014/main" id="{AA4DDD7A-5ECC-2E86-4C28-2F839FB391EA}"/>
              </a:ext>
            </a:extLst>
          </p:cNvPr>
          <p:cNvSpPr/>
          <p:nvPr/>
        </p:nvSpPr>
        <p:spPr>
          <a:xfrm>
            <a:off x="5152042" y="3706655"/>
            <a:ext cx="148046" cy="91759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cxnSp>
        <p:nvCxnSpPr>
          <p:cNvPr id="9" name="Conector recto de flecha 8">
            <a:extLst>
              <a:ext uri="{FF2B5EF4-FFF2-40B4-BE49-F238E27FC236}">
                <a16:creationId xmlns:a16="http://schemas.microsoft.com/office/drawing/2014/main" id="{39229432-759F-04D9-5320-54CE280A53B2}"/>
              </a:ext>
            </a:extLst>
          </p:cNvPr>
          <p:cNvCxnSpPr>
            <a:cxnSpLocks/>
            <a:stCxn id="8" idx="1"/>
          </p:cNvCxnSpPr>
          <p:nvPr/>
        </p:nvCxnSpPr>
        <p:spPr>
          <a:xfrm flipH="1" flipV="1">
            <a:off x="4066903" y="3643440"/>
            <a:ext cx="1085139" cy="52201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Google Shape;70;p9">
            <a:extLst>
              <a:ext uri="{FF2B5EF4-FFF2-40B4-BE49-F238E27FC236}">
                <a16:creationId xmlns:a16="http://schemas.microsoft.com/office/drawing/2014/main" id="{798C2409-EE0B-6B7E-6EF7-CDF93B0DCB2A}"/>
              </a:ext>
            </a:extLst>
          </p:cNvPr>
          <p:cNvSpPr txBox="1"/>
          <p:nvPr/>
        </p:nvSpPr>
        <p:spPr>
          <a:xfrm>
            <a:off x="580872" y="639400"/>
            <a:ext cx="7243500" cy="338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600" dirty="0">
                <a:solidFill>
                  <a:srgbClr val="953734"/>
                </a:solidFill>
                <a:latin typeface="Roboto Medium"/>
                <a:ea typeface="Roboto Medium"/>
                <a:cs typeface="Roboto Medium"/>
                <a:sym typeface="Roboto Medium"/>
              </a:rPr>
              <a:t>4. Ruteo Algoritmo: Selección de Rutas.</a:t>
            </a:r>
            <a:endParaRPr sz="1600" dirty="0">
              <a:solidFill>
                <a:srgbClr val="953734"/>
              </a:solidFill>
              <a:latin typeface="Roboto Medium"/>
              <a:ea typeface="Roboto Medium"/>
              <a:cs typeface="Roboto Medium"/>
              <a:sym typeface="Roboto Medium"/>
            </a:endParaRPr>
          </a:p>
        </p:txBody>
      </p:sp>
      <p:sp>
        <p:nvSpPr>
          <p:cNvPr id="12" name="CuadroTexto 11">
            <a:extLst>
              <a:ext uri="{FF2B5EF4-FFF2-40B4-BE49-F238E27FC236}">
                <a16:creationId xmlns:a16="http://schemas.microsoft.com/office/drawing/2014/main" id="{F555F7D4-6AA1-1F61-91FB-7204DF227FBB}"/>
              </a:ext>
            </a:extLst>
          </p:cNvPr>
          <p:cNvSpPr txBox="1"/>
          <p:nvPr/>
        </p:nvSpPr>
        <p:spPr>
          <a:xfrm>
            <a:off x="337048" y="4184579"/>
            <a:ext cx="3729855" cy="1384995"/>
          </a:xfrm>
          <a:prstGeom prst="rect">
            <a:avLst/>
          </a:prstGeom>
          <a:noFill/>
        </p:spPr>
        <p:txBody>
          <a:bodyPr wrap="square">
            <a:spAutoFit/>
          </a:bodyPr>
          <a:lstStyle/>
          <a:p>
            <a:r>
              <a:rPr lang="es-MX" sz="1050" dirty="0">
                <a:solidFill>
                  <a:srgbClr val="FF0000"/>
                </a:solidFill>
              </a:rPr>
              <a:t>Nota</a:t>
            </a:r>
            <a:r>
              <a:rPr lang="es-MX" sz="1050" dirty="0">
                <a:solidFill>
                  <a:schemeClr val="accent1">
                    <a:lumMod val="75000"/>
                  </a:schemeClr>
                </a:solidFill>
              </a:rPr>
              <a:t>:</a:t>
            </a:r>
          </a:p>
          <a:p>
            <a:pPr marL="171450" indent="-171450">
              <a:buFont typeface="Wingdings" panose="05000000000000000000" pitchFamily="2" charset="2"/>
              <a:buChar char="ü"/>
            </a:pPr>
            <a:r>
              <a:rPr lang="es-MX" sz="1050" dirty="0">
                <a:solidFill>
                  <a:schemeClr val="accent1">
                    <a:lumMod val="75000"/>
                  </a:schemeClr>
                </a:solidFill>
              </a:rPr>
              <a:t>El r debe actuar de manera aleatoria según los criterios de aceptación (P) y para la iteración.</a:t>
            </a:r>
          </a:p>
          <a:p>
            <a:endParaRPr lang="es-MX" sz="1050" dirty="0">
              <a:solidFill>
                <a:schemeClr val="accent1">
                  <a:lumMod val="75000"/>
                </a:schemeClr>
              </a:solidFill>
            </a:endParaRPr>
          </a:p>
          <a:p>
            <a:pPr marL="171450" indent="-171450">
              <a:buFont typeface="Wingdings" panose="05000000000000000000" pitchFamily="2" charset="2"/>
              <a:buChar char="ü"/>
            </a:pPr>
            <a:r>
              <a:rPr lang="es-MX" sz="1050" dirty="0">
                <a:solidFill>
                  <a:schemeClr val="accent1">
                    <a:lumMod val="75000"/>
                  </a:schemeClr>
                </a:solidFill>
              </a:rPr>
              <a:t>En caso que ningún vecino presente solución, se recomienda bajar la temperatura y tomar un nuevo r, para repetir el paso. El enfriamiento podría considerar un 90%.</a:t>
            </a:r>
            <a:endParaRPr lang="es-CL" sz="1050" dirty="0">
              <a:solidFill>
                <a:schemeClr val="accent1">
                  <a:lumMod val="75000"/>
                </a:schemeClr>
              </a:solidFill>
            </a:endParaRPr>
          </a:p>
        </p:txBody>
      </p:sp>
    </p:spTree>
    <p:extLst>
      <p:ext uri="{BB962C8B-B14F-4D97-AF65-F5344CB8AC3E}">
        <p14:creationId xmlns:p14="http://schemas.microsoft.com/office/powerpoint/2010/main" val="892529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7" name="Google Shape;70;p9">
            <a:extLst>
              <a:ext uri="{FF2B5EF4-FFF2-40B4-BE49-F238E27FC236}">
                <a16:creationId xmlns:a16="http://schemas.microsoft.com/office/drawing/2014/main" id="{60C85E31-336F-E8E8-D352-A9F8998EB474}"/>
              </a:ext>
            </a:extLst>
          </p:cNvPr>
          <p:cNvSpPr txBox="1"/>
          <p:nvPr/>
        </p:nvSpPr>
        <p:spPr>
          <a:xfrm>
            <a:off x="580872" y="639400"/>
            <a:ext cx="7243500" cy="338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600" dirty="0">
                <a:solidFill>
                  <a:srgbClr val="953734"/>
                </a:solidFill>
                <a:latin typeface="Roboto Medium"/>
                <a:ea typeface="Roboto Medium"/>
                <a:cs typeface="Roboto Medium"/>
                <a:sym typeface="Roboto Medium"/>
              </a:rPr>
              <a:t>4. Ruteo Algoritmo: Selección de Rutas.</a:t>
            </a:r>
            <a:endParaRPr sz="1600" dirty="0">
              <a:solidFill>
                <a:srgbClr val="953734"/>
              </a:solidFill>
              <a:latin typeface="Roboto Medium"/>
              <a:ea typeface="Roboto Medium"/>
              <a:cs typeface="Roboto Medium"/>
              <a:sym typeface="Roboto Medium"/>
            </a:endParaRPr>
          </a:p>
        </p:txBody>
      </p:sp>
      <p:pic>
        <p:nvPicPr>
          <p:cNvPr id="4" name="Imagen 3">
            <a:extLst>
              <a:ext uri="{FF2B5EF4-FFF2-40B4-BE49-F238E27FC236}">
                <a16:creationId xmlns:a16="http://schemas.microsoft.com/office/drawing/2014/main" id="{31DB6DC1-FAAB-B73C-18DD-3848A0644D69}"/>
              </a:ext>
            </a:extLst>
          </p:cNvPr>
          <p:cNvPicPr>
            <a:picLocks noChangeAspect="1"/>
          </p:cNvPicPr>
          <p:nvPr/>
        </p:nvPicPr>
        <p:blipFill>
          <a:blip r:embed="rId3"/>
          <a:stretch>
            <a:fillRect/>
          </a:stretch>
        </p:blipFill>
        <p:spPr>
          <a:xfrm>
            <a:off x="716016" y="1367625"/>
            <a:ext cx="7642172" cy="4085438"/>
          </a:xfrm>
          <a:prstGeom prst="rect">
            <a:avLst/>
          </a:prstGeom>
        </p:spPr>
      </p:pic>
    </p:spTree>
  </p:cSld>
  <p:clrMapOvr>
    <a:masterClrMapping/>
  </p:clrMapOvr>
</p:sld>
</file>

<file path=ppt/theme/theme1.xml><?xml version="1.0" encoding="utf-8"?>
<a:theme xmlns:a="http://schemas.openxmlformats.org/drawingml/2006/main" name="PUCV 01">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2256</TotalTime>
  <Words>1508</Words>
  <Application>Microsoft Office PowerPoint</Application>
  <PresentationFormat>Presentación en pantalla (4:3)</PresentationFormat>
  <Paragraphs>144</Paragraphs>
  <Slides>11</Slides>
  <Notes>11</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11</vt:i4>
      </vt:variant>
    </vt:vector>
  </HeadingPairs>
  <TitlesOfParts>
    <vt:vector size="22" baseType="lpstr">
      <vt:lpstr>Arial</vt:lpstr>
      <vt:lpstr>Roboto Light</vt:lpstr>
      <vt:lpstr>Roboto</vt:lpstr>
      <vt:lpstr>Roboto Thin</vt:lpstr>
      <vt:lpstr>Calibri</vt:lpstr>
      <vt:lpstr>Aptos</vt:lpstr>
      <vt:lpstr>Roboto Medium</vt:lpstr>
      <vt:lpstr>Segoe UI Emoji</vt:lpstr>
      <vt:lpstr>Wingdings</vt:lpstr>
      <vt:lpstr>Aptos Narrow</vt:lpstr>
      <vt:lpstr>PUCV 01</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José Augusto Solís A.</dc:creator>
  <cp:lastModifiedBy>José Augusto Solís A.</cp:lastModifiedBy>
  <cp:revision>20</cp:revision>
  <dcterms:modified xsi:type="dcterms:W3CDTF">2025-07-11T22:45:37Z</dcterms:modified>
</cp:coreProperties>
</file>